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0BBA40-0642-52E4-08E4-E033D946C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DF3DFE-168F-93A5-C585-C25617923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E8419-A6A0-456B-DDC3-04CC4A30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5506BF-104C-76DA-8681-64972E11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530A1-8AD9-E551-17AB-A3D1A579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1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F5FD5-DC17-1117-30C8-184083FD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958472-2282-3179-B8B4-45E372C7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E58572-9918-9B53-9935-181A3DBD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CDB85D-7C88-7839-122F-7536210E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8645BC-A89B-EA7A-0EF7-8722AD8C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6373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E1B2AFE-6A4B-57DE-8A0E-944EF472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3F3AB6-6502-5311-77E7-51F4AFF2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D5203B-0F35-AC4D-158D-C17F4F0BA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0D1CD-15D9-C3BD-1B92-C3D31E47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6CCA9A-5190-092C-FE55-C9566014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43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BD728-596C-4D1F-0437-BC1DEF927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B8FA61-92FA-8C0A-4CDA-4921D71A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BCFE86-8287-158D-C8DC-5AC9516E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511DB6-613F-0E47-FB5A-2D47D58A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57492-6FA0-837A-D837-21A479B0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8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1B352E-0E1F-2DDC-6958-A4349926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73F33-3E0F-F3D1-B919-5D6E77574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3809EB-BEC4-6F8D-EE43-2EF796CB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2D15D-F239-F68B-2006-9DECF05D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9CD2B0-38E1-572E-A5D1-7373CBB9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1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EB1805-CE79-FE7D-C90F-FC4A95A0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BD611B-1AD8-E6CC-8AD6-CD2E102AA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A758F-54A8-DF75-C79B-554D5B4D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E2C083-3221-7042-445D-E3068D5F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68EED2-09C1-96FD-81F9-A8BD4A00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2E9790-CFD3-FD0B-9084-CC50E306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41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D289F-2CC1-54FB-FEA5-ADF5A61F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B69B0F-E51D-2CFA-D8B6-C4C9E9FB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98AF59-0478-E0B4-AAF6-DE9B45E14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0F8628-9582-E647-62A6-9BA623A30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5FDCD8-76B7-4090-EB3F-23E2E31CD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305BBD-DABA-A0AB-96CC-9B8F969B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9D54BC-C591-2BBA-A0CC-0A84579F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DD0F96-0CA4-E51B-609A-7D606442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3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8F4C1-3D60-10FB-2962-604AAC59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28BD4A-BABA-B92A-F7CD-C0274215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6CFB0C-880F-1F57-F294-702DA330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104FF5-05B0-B736-DE24-39CF5DFE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58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DD8E36-C0BB-587B-C223-1B3EFE4E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961B79-C0B7-F421-AAD9-56788FAF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0C0D84-AA4B-2334-770F-6AE63EE4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36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611EF-DE5E-4877-DB63-2AA8F453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39E434-BF8D-6D00-E4EC-D8D4FEF9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324282-5ABE-0731-B2F6-438F5E81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3F11AC-E338-CB01-A547-93BCBA59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FA5B8C-8CD1-DE9B-B9AC-22814759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6BC4F1-0A97-F0DB-DD91-68F2F11E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76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14890-31FF-77A5-33CF-36AED4D4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88F15C-2402-A979-30EA-9282C48FB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2ECF50-0DA7-961B-E48E-71C50F7C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2DBCDC-7CA9-E12B-77CB-357769BC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FBBCD4-9B57-B995-FC11-EBC899D4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D7B2B4-F3AF-7E5E-C20D-B740905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88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40C8EDA-F3B0-2524-5E9B-1C8ADA63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696A69-3B8F-CB85-DDB3-1E13F01E7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293A82-8C3B-8CE5-2D0F-E5767F7D7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C810D-22C3-463A-ADFD-3ABD3F3B8CF6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EB55D3-1CEB-756C-BC36-FF3638628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2551E1-5684-A888-C28E-449A32089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0D27E-D3C8-4077-8B54-D65C03942F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34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B8B423B-C290-5E10-682C-555AED78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2"/>
            <a:ext cx="10515600" cy="1325563"/>
          </a:xfrm>
        </p:spPr>
        <p:txBody>
          <a:bodyPr/>
          <a:lstStyle/>
          <a:p>
            <a:r>
              <a:rPr lang="ja-JP" altLang="en-US" dirty="0"/>
              <a:t>意味カテゴリベースの特化アルゴリズム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D2C230-72F3-0077-6FCE-F0577038D0B8}"/>
              </a:ext>
            </a:extLst>
          </p:cNvPr>
          <p:cNvSpPr txBox="1"/>
          <p:nvPr/>
        </p:nvSpPr>
        <p:spPr>
          <a:xfrm>
            <a:off x="280736" y="1341605"/>
            <a:ext cx="116305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本手法は、従来の直接的な分類とは異なり、画像の意味理解を介して分類手法を動的に選択するという、人間の思考プロセスを模倣した新しいアプローチを実装したものです。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従来：画像 → 分類 → 結果</a:t>
            </a:r>
            <a:endParaRPr lang="en-US" altLang="ja-JP" sz="2800" dirty="0"/>
          </a:p>
          <a:p>
            <a:r>
              <a:rPr lang="ja-JP" altLang="en-US" sz="2800" dirty="0"/>
              <a:t>本手法</a:t>
            </a:r>
            <a:r>
              <a:rPr lang="en-US" altLang="ja-JP" sz="2800" dirty="0"/>
              <a:t>(2</a:t>
            </a:r>
            <a:r>
              <a:rPr lang="ja-JP" altLang="en-US" sz="2800" dirty="0"/>
              <a:t>枚目に詳細を記載</a:t>
            </a:r>
            <a:r>
              <a:rPr lang="en-US" altLang="ja-JP" sz="2800" dirty="0"/>
              <a:t>)</a:t>
            </a:r>
            <a:r>
              <a:rPr lang="ja-JP" altLang="en-US" sz="2800" dirty="0"/>
              <a:t>：</a:t>
            </a:r>
            <a:endParaRPr lang="en-US" altLang="ja-JP" sz="2800" dirty="0"/>
          </a:p>
          <a:p>
            <a:r>
              <a:rPr lang="ja-JP" altLang="en-US" sz="2800" dirty="0"/>
              <a:t>画像 → 意味理解 → データセット選択 → 特化データセットによる分類 → 結果</a:t>
            </a:r>
            <a:endParaRPr lang="en-US" altLang="ja-JP" sz="2800"/>
          </a:p>
          <a:p>
            <a:endParaRPr lang="en-US" altLang="ja-JP" sz="2800" dirty="0"/>
          </a:p>
          <a:p>
            <a:r>
              <a:rPr lang="ja-JP" altLang="en-US" sz="2800" dirty="0"/>
              <a:t>① 判断過程の透明性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② 特化データセットによる高精度化</a:t>
            </a:r>
            <a:r>
              <a:rPr lang="en-US" altLang="ja-JP" sz="2800" dirty="0"/>
              <a:t>(</a:t>
            </a:r>
            <a:r>
              <a:rPr lang="ja-JP" altLang="en-US" sz="2800" dirty="0"/>
              <a:t>約</a:t>
            </a:r>
            <a:r>
              <a:rPr lang="en-US" altLang="ja-JP" sz="2800" dirty="0"/>
              <a:t>10%</a:t>
            </a:r>
            <a:r>
              <a:rPr lang="ja-JP" altLang="en-US" sz="2800" dirty="0"/>
              <a:t>向上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3652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矢印: 右 4">
            <a:extLst>
              <a:ext uri="{FF2B5EF4-FFF2-40B4-BE49-F238E27FC236}">
                <a16:creationId xmlns:a16="http://schemas.microsoft.com/office/drawing/2014/main" id="{37223214-8861-0BAB-2B38-AED28A29DC39}"/>
              </a:ext>
            </a:extLst>
          </p:cNvPr>
          <p:cNvSpPr/>
          <p:nvPr/>
        </p:nvSpPr>
        <p:spPr>
          <a:xfrm>
            <a:off x="2211992" y="1008564"/>
            <a:ext cx="685800" cy="7467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A5058A2-C577-E0D8-3C49-341F5CCE3DD0}"/>
              </a:ext>
            </a:extLst>
          </p:cNvPr>
          <p:cNvSpPr/>
          <p:nvPr/>
        </p:nvSpPr>
        <p:spPr>
          <a:xfrm>
            <a:off x="436532" y="1008564"/>
            <a:ext cx="1600200" cy="746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画像入力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1678BB-9456-3415-204D-B754425E3F4E}"/>
              </a:ext>
            </a:extLst>
          </p:cNvPr>
          <p:cNvSpPr/>
          <p:nvPr/>
        </p:nvSpPr>
        <p:spPr>
          <a:xfrm>
            <a:off x="3073052" y="1008564"/>
            <a:ext cx="1600200" cy="746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物体領域の</a:t>
            </a:r>
            <a:endParaRPr lang="en-US" altLang="ja-JP" dirty="0"/>
          </a:p>
          <a:p>
            <a:pPr algn="ctr"/>
            <a:r>
              <a:rPr lang="ja-JP" altLang="en-US" dirty="0"/>
              <a:t>切り出し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5E3EC11-43B9-168A-F637-0723902394F3}"/>
              </a:ext>
            </a:extLst>
          </p:cNvPr>
          <p:cNvSpPr/>
          <p:nvPr/>
        </p:nvSpPr>
        <p:spPr>
          <a:xfrm>
            <a:off x="5709572" y="878398"/>
            <a:ext cx="2247900" cy="91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BLI</a:t>
            </a:r>
            <a:r>
              <a:rPr lang="ja-JP" altLang="en-US" dirty="0"/>
              <a:t>Ｐ</a:t>
            </a:r>
            <a:br>
              <a:rPr lang="en-US" altLang="ja-JP" dirty="0"/>
            </a:br>
            <a:r>
              <a:rPr lang="ja-JP" altLang="en-US" dirty="0"/>
              <a:t>（物体の詳細説明）</a:t>
            </a:r>
            <a:endParaRPr lang="en-US" altLang="ja-JP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D06BF0B-A19D-FD34-8F5B-ADB2D6753E13}"/>
              </a:ext>
            </a:extLst>
          </p:cNvPr>
          <p:cNvSpPr/>
          <p:nvPr/>
        </p:nvSpPr>
        <p:spPr>
          <a:xfrm>
            <a:off x="4848512" y="1008564"/>
            <a:ext cx="685800" cy="7467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34D6A6-21D2-50B1-E18A-D9EDC18FA5AE}"/>
              </a:ext>
            </a:extLst>
          </p:cNvPr>
          <p:cNvSpPr/>
          <p:nvPr/>
        </p:nvSpPr>
        <p:spPr>
          <a:xfrm>
            <a:off x="8906162" y="878398"/>
            <a:ext cx="2247900" cy="91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WordNet</a:t>
            </a:r>
            <a:br>
              <a:rPr lang="en-US" altLang="ja-JP" dirty="0"/>
            </a:br>
            <a:r>
              <a:rPr lang="ja-JP" altLang="en-US" dirty="0"/>
              <a:t>（物体の上位概念）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9816158-A033-F476-7E24-21C8A07FD3EB}"/>
              </a:ext>
            </a:extLst>
          </p:cNvPr>
          <p:cNvSpPr/>
          <p:nvPr/>
        </p:nvSpPr>
        <p:spPr>
          <a:xfrm>
            <a:off x="2168178" y="2609077"/>
            <a:ext cx="2989180" cy="91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ラベル生成</a:t>
            </a:r>
            <a:br>
              <a:rPr lang="en-US" altLang="ja-JP" dirty="0"/>
            </a:br>
            <a:r>
              <a:rPr lang="ja-JP" altLang="en-US" dirty="0"/>
              <a:t>（意味カテゴリーの判定）</a:t>
            </a:r>
            <a:endParaRPr lang="en-US" altLang="ja-JP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D84F48E-0FB3-BE41-FAAD-F6512BCAEED0}"/>
              </a:ext>
            </a:extLst>
          </p:cNvPr>
          <p:cNvSpPr/>
          <p:nvPr/>
        </p:nvSpPr>
        <p:spPr>
          <a:xfrm>
            <a:off x="8088917" y="1008564"/>
            <a:ext cx="685800" cy="7467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9BD7B52-A610-CE31-A305-B36346E2C93F}"/>
              </a:ext>
            </a:extLst>
          </p:cNvPr>
          <p:cNvSpPr/>
          <p:nvPr/>
        </p:nvSpPr>
        <p:spPr>
          <a:xfrm>
            <a:off x="1122332" y="2693790"/>
            <a:ext cx="685800" cy="7467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3B1B656-7B28-5770-EF91-3EF440F13B49}"/>
              </a:ext>
            </a:extLst>
          </p:cNvPr>
          <p:cNvSpPr/>
          <p:nvPr/>
        </p:nvSpPr>
        <p:spPr>
          <a:xfrm>
            <a:off x="5709572" y="2609077"/>
            <a:ext cx="685800" cy="7467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D22530E-A78E-EB69-60ED-1C815DCF64D0}"/>
              </a:ext>
            </a:extLst>
          </p:cNvPr>
          <p:cNvSpPr/>
          <p:nvPr/>
        </p:nvSpPr>
        <p:spPr>
          <a:xfrm>
            <a:off x="7076762" y="2524364"/>
            <a:ext cx="3395910" cy="91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カテゴリの判定</a:t>
            </a:r>
            <a:br>
              <a:rPr lang="en-US" altLang="ja-JP" dirty="0"/>
            </a:br>
            <a:r>
              <a:rPr lang="ja-JP" altLang="en-US" dirty="0"/>
              <a:t>（特化したカテゴリの判定）</a:t>
            </a:r>
            <a:endParaRPr lang="en-US" altLang="ja-JP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6D283C7-AF06-48DB-DED4-66004259A590}"/>
              </a:ext>
            </a:extLst>
          </p:cNvPr>
          <p:cNvCxnSpPr/>
          <p:nvPr/>
        </p:nvCxnSpPr>
        <p:spPr>
          <a:xfrm>
            <a:off x="0" y="3770334"/>
            <a:ext cx="12192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D549D24-B319-41A9-AA02-B337D971E9EF}"/>
              </a:ext>
            </a:extLst>
          </p:cNvPr>
          <p:cNvSpPr/>
          <p:nvPr/>
        </p:nvSpPr>
        <p:spPr>
          <a:xfrm>
            <a:off x="7183155" y="4040293"/>
            <a:ext cx="3395910" cy="916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特化カテゴリを用いた確信度</a:t>
            </a:r>
            <a:endParaRPr lang="en-US" altLang="ja-JP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C2D7F9A2-4F87-2547-DB20-59C3A071FCEC}"/>
              </a:ext>
            </a:extLst>
          </p:cNvPr>
          <p:cNvSpPr/>
          <p:nvPr/>
        </p:nvSpPr>
        <p:spPr>
          <a:xfrm>
            <a:off x="5874498" y="4209719"/>
            <a:ext cx="685800" cy="74676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66DC63C-BBE7-A6BB-F066-7EA0CB75669C}"/>
              </a:ext>
            </a:extLst>
          </p:cNvPr>
          <p:cNvSpPr/>
          <p:nvPr/>
        </p:nvSpPr>
        <p:spPr>
          <a:xfrm>
            <a:off x="436532" y="187890"/>
            <a:ext cx="2461260" cy="5887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前処理</a:t>
            </a:r>
          </a:p>
        </p:txBody>
      </p:sp>
    </p:spTree>
    <p:extLst>
      <p:ext uri="{BB962C8B-B14F-4D97-AF65-F5344CB8AC3E}">
        <p14:creationId xmlns:p14="http://schemas.microsoft.com/office/powerpoint/2010/main" val="142056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149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意味カテゴリベースの特化アルゴリズム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友康 北澤</dc:creator>
  <cp:lastModifiedBy>友康 北澤</cp:lastModifiedBy>
  <cp:revision>1</cp:revision>
  <dcterms:created xsi:type="dcterms:W3CDTF">2025-06-12T07:44:56Z</dcterms:created>
  <dcterms:modified xsi:type="dcterms:W3CDTF">2025-06-12T08:24:42Z</dcterms:modified>
</cp:coreProperties>
</file>