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791" r:id="rId2"/>
    <p:sldId id="572" r:id="rId3"/>
    <p:sldId id="801" r:id="rId4"/>
    <p:sldId id="768" r:id="rId5"/>
    <p:sldId id="803" r:id="rId6"/>
    <p:sldId id="813" r:id="rId7"/>
    <p:sldId id="807" r:id="rId8"/>
    <p:sldId id="782" r:id="rId9"/>
    <p:sldId id="810" r:id="rId10"/>
    <p:sldId id="808" r:id="rId11"/>
    <p:sldId id="781" r:id="rId12"/>
    <p:sldId id="783" r:id="rId13"/>
    <p:sldId id="806" r:id="rId14"/>
    <p:sldId id="804" r:id="rId15"/>
    <p:sldId id="784" r:id="rId16"/>
    <p:sldId id="771" r:id="rId17"/>
    <p:sldId id="785" r:id="rId18"/>
    <p:sldId id="786" r:id="rId19"/>
    <p:sldId id="773" r:id="rId20"/>
    <p:sldId id="774" r:id="rId21"/>
    <p:sldId id="788" r:id="rId22"/>
    <p:sldId id="775" r:id="rId23"/>
    <p:sldId id="776" r:id="rId24"/>
    <p:sldId id="789" r:id="rId25"/>
    <p:sldId id="777" r:id="rId26"/>
    <p:sldId id="778" r:id="rId27"/>
    <p:sldId id="805" r:id="rId28"/>
    <p:sldId id="780" r:id="rId29"/>
    <p:sldId id="790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11" r:id="rId39"/>
    <p:sldId id="812" r:id="rId40"/>
    <p:sldId id="800" r:id="rId41"/>
  </p:sldIdLst>
  <p:sldSz cx="9144000" cy="6858000" type="screen4x3"/>
  <p:notesSz cx="6669088" cy="9926638"/>
  <p:defaultTextStyle>
    <a:defPPr>
      <a:defRPr lang="nl-NL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0000"/>
    <a:srgbClr val="5F5F5F"/>
    <a:srgbClr val="00CC99"/>
    <a:srgbClr val="FF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0" autoAdjust="0"/>
    <p:restoredTop sz="90590" autoAdjust="0"/>
  </p:normalViewPr>
  <p:slideViewPr>
    <p:cSldViewPr>
      <p:cViewPr>
        <p:scale>
          <a:sx n="80" d="100"/>
          <a:sy n="80" d="100"/>
        </p:scale>
        <p:origin x="-2040" y="-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84" y="480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57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57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19451FAA-1C8C-41F4-A726-9E40F72C91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9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3B38563-8D6B-4897-9BC1-385908DAE56E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12961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90214-B94B-468A-BD54-9012DB587E8E}" type="slidenum">
              <a:rPr lang="nl-NL" altLang="en-US"/>
              <a:pPr/>
              <a:t>1</a:t>
            </a:fld>
            <a:endParaRPr lang="nl-NL" alt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6192D-FBE9-40F6-9C7E-F7253C0EBA53}" type="slidenum">
              <a:rPr lang="nl-NL" altLang="en-US"/>
              <a:pPr/>
              <a:t>17</a:t>
            </a:fld>
            <a:endParaRPr lang="nl-NL" alt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CA8FF-9866-45F1-97AB-3C5FEE67A260}" type="slidenum">
              <a:rPr lang="nl-NL" altLang="en-US"/>
              <a:pPr/>
              <a:t>18</a:t>
            </a:fld>
            <a:endParaRPr lang="nl-NL" alt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82E76-048E-43BA-8B90-53CBF76B5AA3}" type="slidenum">
              <a:rPr lang="nl-NL" altLang="en-US"/>
              <a:pPr/>
              <a:t>19</a:t>
            </a:fld>
            <a:endParaRPr lang="nl-NL" alt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8B0B0-752F-41C7-8D4C-8971DBA977F8}" type="slidenum">
              <a:rPr lang="nl-NL" altLang="en-US"/>
              <a:pPr/>
              <a:t>20</a:t>
            </a:fld>
            <a:endParaRPr lang="nl-NL" alt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FD5F7-1A63-4C9F-8B81-084B6BFFFB74}" type="slidenum">
              <a:rPr lang="nl-NL" altLang="en-US"/>
              <a:pPr/>
              <a:t>21</a:t>
            </a:fld>
            <a:endParaRPr lang="nl-NL" alt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97D55-0B82-4E09-A385-976FAF937CAE}" type="slidenum">
              <a:rPr lang="nl-NL" altLang="en-US"/>
              <a:pPr/>
              <a:t>22</a:t>
            </a:fld>
            <a:endParaRPr lang="nl-NL" alt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3D521-3F86-4564-9EBF-85FC96A61A01}" type="slidenum">
              <a:rPr lang="nl-NL" altLang="en-US"/>
              <a:pPr/>
              <a:t>23</a:t>
            </a:fld>
            <a:endParaRPr lang="nl-NL" alt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E534B-E011-477E-A6C8-140AAAC8FEEB}" type="slidenum">
              <a:rPr lang="nl-NL" altLang="en-US"/>
              <a:pPr/>
              <a:t>24</a:t>
            </a:fld>
            <a:endParaRPr lang="nl-NL" alt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EAEF3-DBC0-40F6-B0EE-7B288D06A4E4}" type="slidenum">
              <a:rPr lang="nl-NL" altLang="en-US"/>
              <a:pPr/>
              <a:t>25</a:t>
            </a:fld>
            <a:endParaRPr lang="nl-NL" alt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09A17-3F34-4AB5-B904-89DF69007034}" type="slidenum">
              <a:rPr lang="nl-NL" altLang="en-US"/>
              <a:pPr/>
              <a:t>26</a:t>
            </a:fld>
            <a:endParaRPr lang="nl-NL" alt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9B5D3-ED6C-4CCB-BA01-480BE3DE92C1}" type="slidenum">
              <a:rPr lang="nl-NL" altLang="en-US"/>
              <a:pPr/>
              <a:t>2</a:t>
            </a:fld>
            <a:endParaRPr lang="nl-NL" alt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AD48C-1F3F-4EA2-88FA-B9262744B11E}" type="slidenum">
              <a:rPr lang="nl-NL" altLang="en-US"/>
              <a:pPr/>
              <a:t>28</a:t>
            </a:fld>
            <a:endParaRPr lang="nl-NL" alt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3B12B-A0F1-4443-8C1D-CAA34F8984D3}" type="slidenum">
              <a:rPr lang="nl-NL" altLang="en-US"/>
              <a:pPr/>
              <a:t>29</a:t>
            </a:fld>
            <a:endParaRPr lang="nl-NL" altLang="en-US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743A9-078B-4E0E-8FEF-81C5AB88F9C3}" type="slidenum">
              <a:rPr lang="nl-NL" altLang="en-US"/>
              <a:pPr/>
              <a:t>30</a:t>
            </a:fld>
            <a:endParaRPr lang="nl-NL" altLang="en-US"/>
          </a:p>
        </p:txBody>
      </p:sp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190A4-ADE9-4E6B-A6F7-B1207BEDF536}" type="slidenum">
              <a:rPr lang="nl-NL" altLang="en-US"/>
              <a:pPr/>
              <a:t>31</a:t>
            </a:fld>
            <a:endParaRPr lang="nl-NL" alt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39878-365D-496D-B029-AB7E8B406027}" type="slidenum">
              <a:rPr lang="nl-NL" altLang="en-US"/>
              <a:pPr/>
              <a:t>32</a:t>
            </a:fld>
            <a:endParaRPr lang="nl-NL" altLang="en-US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B964D-45AB-4F85-8FA8-4706CBE0557E}" type="slidenum">
              <a:rPr lang="nl-NL" altLang="en-US"/>
              <a:pPr/>
              <a:t>33</a:t>
            </a:fld>
            <a:endParaRPr lang="nl-NL" alt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B2FC4-E5EF-4AF5-816F-68DE4259B208}" type="slidenum">
              <a:rPr lang="nl-NL" altLang="en-US"/>
              <a:pPr/>
              <a:t>34</a:t>
            </a:fld>
            <a:endParaRPr lang="nl-NL" alt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D8541-8594-44F5-9D12-AFC772447DA4}" type="slidenum">
              <a:rPr lang="nl-NL" altLang="en-US"/>
              <a:pPr/>
              <a:t>35</a:t>
            </a:fld>
            <a:endParaRPr lang="nl-NL" alt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8086E-289F-477D-B36E-7D2C6F974653}" type="slidenum">
              <a:rPr lang="nl-NL" altLang="en-US"/>
              <a:pPr/>
              <a:t>36</a:t>
            </a:fld>
            <a:endParaRPr lang="nl-NL" alt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AA546-F830-451E-9269-EFA4610A0E59}" type="slidenum">
              <a:rPr lang="nl-NL" altLang="en-US"/>
              <a:pPr/>
              <a:t>37</a:t>
            </a:fld>
            <a:endParaRPr lang="nl-NL" alt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6DC1D-1338-4CCE-92ED-E37500DFE9FE}" type="slidenum">
              <a:rPr lang="nl-NL" altLang="en-US"/>
              <a:pPr/>
              <a:t>4</a:t>
            </a:fld>
            <a:endParaRPr lang="nl-NL" alt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3B12B-A0F1-4443-8C1D-CAA34F8984D3}" type="slidenum">
              <a:rPr lang="nl-NL" altLang="en-US"/>
              <a:pPr/>
              <a:t>40</a:t>
            </a:fld>
            <a:endParaRPr lang="nl-NL" altLang="en-US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852DA-E193-413E-84CB-0591C92C7180}" type="slidenum">
              <a:rPr lang="nl-NL" altLang="en-US"/>
              <a:pPr/>
              <a:t>8</a:t>
            </a:fld>
            <a:endParaRPr lang="nl-NL" altLang="en-US"/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852DA-E193-413E-84CB-0591C92C7180}" type="slidenum">
              <a:rPr lang="nl-NL" altLang="en-US"/>
              <a:pPr/>
              <a:t>10</a:t>
            </a:fld>
            <a:endParaRPr lang="nl-NL" altLang="en-US"/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70C21-B5E1-41C3-91B9-50585DCBE936}" type="slidenum">
              <a:rPr lang="nl-NL" altLang="en-US"/>
              <a:pPr/>
              <a:t>11</a:t>
            </a:fld>
            <a:endParaRPr lang="nl-NL" alt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CC50F-7953-4C46-9D6B-0F9D2E9384F7}" type="slidenum">
              <a:rPr lang="nl-NL" altLang="en-US"/>
              <a:pPr/>
              <a:t>12</a:t>
            </a:fld>
            <a:endParaRPr lang="nl-NL" alt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63C4B-91A7-43E6-B9F5-237594919756}" type="slidenum">
              <a:rPr lang="nl-NL" altLang="en-US"/>
              <a:pPr/>
              <a:t>15</a:t>
            </a:fld>
            <a:endParaRPr lang="nl-NL" alt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7C615-CE4E-4BB2-9ECC-9542C615A3E6}" type="slidenum">
              <a:rPr lang="nl-NL" altLang="en-US"/>
              <a:pPr/>
              <a:t>16</a:t>
            </a:fld>
            <a:endParaRPr lang="nl-NL" alt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858000" cy="2209800"/>
          </a:xfrm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75571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Repeated Measures – Multivariate Models</a:t>
            </a:r>
            <a:endParaRPr lang="en-US" altLang="en-US" dirty="0"/>
          </a:p>
        </p:txBody>
      </p:sp>
      <p:sp>
        <p:nvSpPr>
          <p:cNvPr id="755717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F53DA50-3755-439A-A40F-CE5B8640A6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5571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3962400"/>
            <a:ext cx="6858000" cy="1371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BCC7-7EDB-4A9A-B383-2D4F0D07B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1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3C027-1964-470D-823D-8704EE76F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91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685800"/>
            <a:ext cx="792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084676-8E9E-481C-BA4A-531E7E18D0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fld id="{880B74F1-0993-455C-BA1C-B9A0EF5157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7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46AEF-CCDA-4F81-996F-D25B66B942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98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ED500-5331-400F-A3DC-12825F6FDC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85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2B8FC-70D7-45CA-99F2-D81B0D203B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10EF9-2B5F-46A3-B312-CB35AE7DB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23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327DB-D078-4EB1-A618-5B77DCAA5D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53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C30F3-9382-4386-970F-15786A104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4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54C7C-EC1B-4832-95E8-DFA0E78EB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8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924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754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754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Repeated Measures – Multivariate Models</a:t>
            </a:r>
            <a:endParaRPr lang="en-US" altLang="en-US" dirty="0"/>
          </a:p>
        </p:txBody>
      </p:sp>
      <p:sp>
        <p:nvSpPr>
          <p:cNvPr id="75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chemeClr val="tx1"/>
                </a:solidFill>
              </a:defRPr>
            </a:lvl1pPr>
          </a:lstStyle>
          <a:p>
            <a:fld id="{4AF7EEB1-DC45-40D8-84F7-5F6F8812D51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D43D-4740-4E36-8572-16C96C9891A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0"/>
            <a:ext cx="6019800" cy="3276600"/>
          </a:xfrm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Repeated Measures</a:t>
            </a:r>
            <a:br>
              <a:rPr lang="en-US" sz="28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800" dirty="0"/>
              <a:t>Multivariate Models</a:t>
            </a:r>
            <a:br>
              <a:rPr lang="en-US" sz="28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800" dirty="0"/>
              <a:t>Advanced Statistics</a:t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altLang="en-US" sz="4000" dirty="0" smtClean="0">
                <a:solidFill>
                  <a:srgbClr val="008080"/>
                </a:solidFill>
              </a:rPr>
              <a:t>Missing </a:t>
            </a:r>
            <a:r>
              <a:rPr lang="en-US" altLang="en-US" sz="4000" dirty="0">
                <a:solidFill>
                  <a:srgbClr val="008080"/>
                </a:solidFill>
              </a:rPr>
              <a:t>Data</a:t>
            </a:r>
            <a:br>
              <a:rPr lang="en-US" altLang="en-US" sz="4000" dirty="0">
                <a:solidFill>
                  <a:srgbClr val="008080"/>
                </a:solidFill>
              </a:rPr>
            </a:br>
            <a:r>
              <a:rPr lang="en-US" altLang="en-US" sz="2000" dirty="0">
                <a:solidFill>
                  <a:srgbClr val="008080"/>
                </a:solidFill>
              </a:rPr>
              <a:t/>
            </a:r>
            <a:br>
              <a:rPr lang="en-US" altLang="en-US" sz="2000" dirty="0">
                <a:solidFill>
                  <a:srgbClr val="008080"/>
                </a:solidFill>
              </a:rPr>
            </a:br>
            <a:endParaRPr lang="en-US" altLang="en-US" sz="1400" dirty="0">
              <a:solidFill>
                <a:srgbClr val="00808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3F78-FE4D-462E-944F-F268C4494BD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343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dirty="0" smtClean="0"/>
              <a:t>Ignoring </a:t>
            </a:r>
            <a:r>
              <a:rPr lang="en-US" altLang="en-US" dirty="0"/>
              <a:t>missing data or ad hoc editing lends an appearance of completeness, but may lead to serious problems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Inefficiency (loss of information and size)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dirty="0">
                <a:solidFill>
                  <a:srgbClr val="008080"/>
                </a:solidFill>
                <a:sym typeface="Symbol" pitchFamily="18" charset="2"/>
              </a:rPr>
              <a:t>loss of power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altLang="en-US" dirty="0"/>
              <a:t>Biased results, depending on</a:t>
            </a:r>
          </a:p>
          <a:p>
            <a:pPr lvl="2">
              <a:buClr>
                <a:schemeClr val="tx1"/>
              </a:buClr>
            </a:pPr>
            <a:r>
              <a:rPr lang="en-US" altLang="en-US" dirty="0">
                <a:solidFill>
                  <a:srgbClr val="008080"/>
                </a:solidFill>
              </a:rPr>
              <a:t>systematic differences</a:t>
            </a:r>
            <a:r>
              <a:rPr lang="en-US" altLang="en-US" dirty="0"/>
              <a:t> between responders and non-responders (</a:t>
            </a:r>
            <a:r>
              <a:rPr lang="en-US" altLang="en-US" dirty="0">
                <a:sym typeface="Symbol" pitchFamily="18" charset="2"/>
              </a:rPr>
              <a:t>depending on nature of missingness)</a:t>
            </a:r>
          </a:p>
          <a:p>
            <a:pPr lvl="2">
              <a:buClr>
                <a:schemeClr val="tx1"/>
              </a:buClr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itchFamily="18" charset="2"/>
              </a:rPr>
              <a:t>proportion of missing data</a:t>
            </a:r>
          </a:p>
          <a:p>
            <a:pPr lvl="2">
              <a:buClr>
                <a:schemeClr val="tx1"/>
              </a:buClr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	Note (comparing two </a:t>
            </a:r>
            <a:r>
              <a:rPr lang="en-US" altLang="en-US" sz="1800" dirty="0"/>
              <a:t>treatments): </a:t>
            </a:r>
            <a:r>
              <a:rPr lang="en-US" altLang="en-US" sz="1800" i="1" dirty="0"/>
              <a:t>If the bias is the same in both treatments, there is no bias in the comparison</a:t>
            </a:r>
            <a:endParaRPr lang="en-US" altLang="en-US" sz="1800" dirty="0">
              <a:sym typeface="Symbol" pitchFamily="18" charset="2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 smtClean="0"/>
              <a:t>Incorrect inferential information </a:t>
            </a:r>
            <a:r>
              <a:rPr lang="en-US" altLang="en-US" sz="2000" dirty="0" smtClean="0"/>
              <a:t>(i.e., standard errors, statistical tests)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1282052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200" dirty="0"/>
              <a:t>Why </a:t>
            </a:r>
            <a:r>
              <a:rPr lang="en-US" altLang="en-US" sz="3200" dirty="0" smtClean="0"/>
              <a:t>paying attention to </a:t>
            </a:r>
            <a:r>
              <a:rPr lang="en-US" altLang="en-US" sz="3200" dirty="0"/>
              <a:t>missing </a:t>
            </a:r>
            <a:r>
              <a:rPr lang="en-US" altLang="en-US" sz="3200" dirty="0" smtClean="0"/>
              <a:t>data? (2)</a:t>
            </a:r>
            <a:endParaRPr lang="en-US" alt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33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06DD-0E41-45C8-8029-0C1AB22F9D0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80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en-US" sz="2400" dirty="0"/>
              <a:t>Data are </a:t>
            </a:r>
            <a:r>
              <a:rPr lang="en-US" altLang="en-US" sz="2400" i="1" dirty="0"/>
              <a:t>completely missing</a:t>
            </a:r>
            <a:endParaRPr lang="en-US" altLang="en-US" sz="2400" dirty="0"/>
          </a:p>
          <a:p>
            <a:pPr lvl="1">
              <a:buClr>
                <a:schemeClr val="tx1"/>
              </a:buClr>
            </a:pPr>
            <a:r>
              <a:rPr lang="en-US" altLang="en-US" dirty="0">
                <a:solidFill>
                  <a:srgbClr val="008080"/>
                </a:solidFill>
              </a:rPr>
              <a:t>Unit non-response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dirty="0"/>
              <a:t>	A sampled unit is not observed, the entire data collection </a:t>
            </a:r>
            <a:r>
              <a:rPr lang="en-US" altLang="en-US" dirty="0" smtClean="0"/>
              <a:t>fails</a:t>
            </a:r>
            <a:endParaRPr lang="en-US" altLang="en-US" dirty="0"/>
          </a:p>
        </p:txBody>
      </p:sp>
      <p:sp>
        <p:nvSpPr>
          <p:cNvPr id="128000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A typology of missing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70D9-D479-44B0-973B-0DC339EA094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8409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A typology of missing data</a:t>
            </a:r>
          </a:p>
        </p:txBody>
      </p:sp>
      <p:pic>
        <p:nvPicPr>
          <p:cNvPr id="128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" t="-10" r="46937" b="49790"/>
          <a:stretch/>
        </p:blipFill>
        <p:spPr bwMode="auto">
          <a:xfrm>
            <a:off x="1981200" y="1600200"/>
            <a:ext cx="3852000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66800" y="3837122"/>
            <a:ext cx="7620000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Data are </a:t>
            </a:r>
            <a:r>
              <a:rPr lang="en-US" altLang="en-US" sz="2400" i="1" kern="0" dirty="0">
                <a:solidFill>
                  <a:srgbClr val="000000"/>
                </a:solidFill>
                <a:latin typeface="Times New Roman"/>
              </a:rPr>
              <a:t>partially missing</a:t>
            </a:r>
          </a:p>
          <a:p>
            <a:pPr marL="742950" lvl="1" indent="-285750" algn="l">
              <a:spcBef>
                <a:spcPct val="20000"/>
              </a:spcBef>
              <a:buClr>
                <a:srgbClr val="000000"/>
              </a:buClr>
              <a:buFontTx/>
              <a:buChar char="–"/>
            </a:pPr>
            <a:r>
              <a:rPr lang="en-US" altLang="en-US" sz="2000" kern="0" dirty="0">
                <a:solidFill>
                  <a:srgbClr val="008080"/>
                </a:solidFill>
                <a:latin typeface="Times New Roman"/>
              </a:rPr>
              <a:t>Missing by design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2000" kern="0" dirty="0">
                <a:solidFill>
                  <a:srgbClr val="000000"/>
                </a:solidFill>
                <a:latin typeface="Times New Roman"/>
              </a:rPr>
              <a:t>	not-applicable items, incomplete designs</a:t>
            </a:r>
          </a:p>
          <a:p>
            <a:pPr marL="742950" lvl="1" indent="-285750" algn="l">
              <a:spcBef>
                <a:spcPct val="20000"/>
              </a:spcBef>
              <a:buClr>
                <a:srgbClr val="000000"/>
              </a:buClr>
              <a:buFontTx/>
              <a:buChar char="–"/>
            </a:pPr>
            <a:r>
              <a:rPr lang="en-US" altLang="en-US" sz="2000" kern="0" dirty="0">
                <a:solidFill>
                  <a:srgbClr val="008080"/>
                </a:solidFill>
                <a:latin typeface="Times New Roman"/>
              </a:rPr>
              <a:t>Partial </a:t>
            </a:r>
            <a:r>
              <a:rPr lang="en-US" altLang="en-US" sz="2000" kern="0" dirty="0" smtClean="0">
                <a:solidFill>
                  <a:srgbClr val="008080"/>
                </a:solidFill>
                <a:latin typeface="Times New Roman"/>
              </a:rPr>
              <a:t>nonresponse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/>
              </a:rPr>
              <a:t>(time dependency):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2000" kern="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attrition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/>
              </a:rPr>
              <a:t>, missing baseline, break-off during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interview, drop-out</a:t>
            </a:r>
            <a:endParaRPr lang="en-US" altLang="en-US" sz="2000" kern="0" dirty="0">
              <a:solidFill>
                <a:srgbClr val="000000"/>
              </a:solidFill>
              <a:latin typeface="Times New Roman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000000"/>
              </a:buClr>
              <a:buFontTx/>
              <a:buChar char="–"/>
            </a:pPr>
            <a:r>
              <a:rPr lang="en-US" altLang="en-US" sz="2000" kern="0" dirty="0">
                <a:solidFill>
                  <a:srgbClr val="008080"/>
                </a:solidFill>
                <a:latin typeface="Times New Roman"/>
              </a:rPr>
              <a:t>Item non-response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/>
              </a:rPr>
              <a:t>:</a:t>
            </a:r>
            <a:endParaRPr lang="en-US" altLang="en-US" sz="2000" kern="0" dirty="0">
              <a:solidFill>
                <a:srgbClr val="008080"/>
              </a:solidFill>
              <a:latin typeface="Times New Roman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2000" kern="0" dirty="0">
                <a:solidFill>
                  <a:srgbClr val="000000"/>
                </a:solidFill>
                <a:latin typeface="Times New Roman"/>
              </a:rPr>
              <a:t>	skipped items, inadequate responses, information lost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4" r="1974"/>
          <a:stretch/>
        </p:blipFill>
        <p:spPr bwMode="auto">
          <a:xfrm>
            <a:off x="5794231" y="1605500"/>
            <a:ext cx="16920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example – </a:t>
            </a:r>
            <a:r>
              <a:rPr lang="en-US" dirty="0" err="1" smtClean="0"/>
              <a:t>Bayley</a:t>
            </a:r>
            <a:r>
              <a:rPr lang="en-US" dirty="0" smtClean="0"/>
              <a:t> test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05800" cy="4267200"/>
          </a:xfrm>
        </p:spPr>
        <p:txBody>
          <a:bodyPr/>
          <a:lstStyle/>
          <a:p>
            <a:r>
              <a:rPr lang="en-US" dirty="0" err="1" smtClean="0"/>
              <a:t>Bayley</a:t>
            </a:r>
            <a:r>
              <a:rPr lang="en-US" dirty="0" smtClean="0"/>
              <a:t>-III: test for developmental assessment of very young children (3 – 36 months)</a:t>
            </a:r>
          </a:p>
          <a:p>
            <a:r>
              <a:rPr lang="en-US" dirty="0" smtClean="0"/>
              <a:t>Cognition scale consists of 91 items</a:t>
            </a:r>
          </a:p>
          <a:p>
            <a:pPr lvl="1"/>
            <a:r>
              <a:rPr lang="en-US" dirty="0" smtClean="0"/>
              <a:t>increasing developmental level, </a:t>
            </a:r>
          </a:p>
          <a:p>
            <a:pPr lvl="1"/>
            <a:r>
              <a:rPr lang="en-US" dirty="0" smtClean="0"/>
              <a:t>consecutively administered</a:t>
            </a:r>
          </a:p>
          <a:p>
            <a:pPr lvl="1"/>
            <a:r>
              <a:rPr lang="en-US" dirty="0" smtClean="0"/>
              <a:t>Only subset of items administered</a:t>
            </a:r>
          </a:p>
          <a:p>
            <a:pPr lvl="2"/>
            <a:r>
              <a:rPr lang="en-US" dirty="0" smtClean="0"/>
              <a:t>first item to administer selected on the basis of </a:t>
            </a:r>
            <a:r>
              <a:rPr lang="en-US" dirty="0" err="1" smtClean="0"/>
              <a:t>calender</a:t>
            </a:r>
            <a:r>
              <a:rPr lang="en-US" dirty="0" smtClean="0"/>
              <a:t> age </a:t>
            </a:r>
            <a:br>
              <a:rPr lang="en-US" dirty="0" smtClean="0"/>
            </a:br>
            <a:r>
              <a:rPr lang="en-US" dirty="0" smtClean="0"/>
              <a:t>	– ‘entry level’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ast item depending on performance: after 3 false items, test stops</a:t>
            </a:r>
            <a:br>
              <a:rPr lang="en-US" dirty="0" smtClean="0"/>
            </a:br>
            <a:r>
              <a:rPr lang="en-US" dirty="0"/>
              <a:t>	– </a:t>
            </a:r>
            <a:r>
              <a:rPr lang="en-US" dirty="0" smtClean="0"/>
              <a:t>‘exit </a:t>
            </a:r>
            <a:r>
              <a:rPr lang="en-US" dirty="0"/>
              <a:t>level’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74F1-0993-455C-BA1C-B9A0EF5157B8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4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27DB-D078-4EB1-A618-5B77DCAA5DC9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6" r="51418" b="34492"/>
          <a:stretch/>
        </p:blipFill>
        <p:spPr bwMode="auto">
          <a:xfrm>
            <a:off x="-156000" y="-79233"/>
            <a:ext cx="8233200" cy="693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 bwMode="auto">
          <a:xfrm>
            <a:off x="4495800" y="5334000"/>
            <a:ext cx="228600" cy="381000"/>
          </a:xfrm>
          <a:prstGeom prst="rightBrace">
            <a:avLst/>
          </a:prstGeom>
          <a:solidFill>
            <a:srgbClr val="99CCFF">
              <a:alpha val="7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6629400" y="5715000"/>
            <a:ext cx="381000" cy="609600"/>
          </a:xfrm>
          <a:prstGeom prst="rightBrace">
            <a:avLst/>
          </a:prstGeom>
          <a:solidFill>
            <a:srgbClr val="99CCFF">
              <a:alpha val="7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7346" y="5253335"/>
            <a:ext cx="26340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Missing by design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5722203"/>
            <a:ext cx="227177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/>
              <a:t>Partial or item- </a:t>
            </a:r>
          </a:p>
          <a:p>
            <a:pPr algn="l"/>
            <a:r>
              <a:rPr lang="en-US" sz="2400" dirty="0" smtClean="0"/>
              <a:t>non response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0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F04F-7A18-43FA-B4FF-62DED629DC3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8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en-US" sz="2400" dirty="0"/>
              <a:t>Unit nonresponse: </a:t>
            </a:r>
            <a:r>
              <a:rPr lang="en-US" altLang="en-US" sz="2000" dirty="0"/>
              <a:t>Design (study, sampling), data collection process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Item nonresponse: </a:t>
            </a:r>
            <a:r>
              <a:rPr lang="en-US" altLang="en-US" sz="2000" dirty="0"/>
              <a:t>Question-answer process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Potential sources of nonresponse (</a:t>
            </a:r>
            <a:r>
              <a:rPr lang="en-US" altLang="en-US" sz="2400" i="1" dirty="0"/>
              <a:t>survey errors</a:t>
            </a:r>
            <a:r>
              <a:rPr lang="en-US" altLang="en-US" sz="2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Mode of data collection</a:t>
            </a:r>
            <a:r>
              <a:rPr lang="en-US" altLang="en-US" sz="2000" dirty="0"/>
              <a:t>: interviewer/experimenter, telephone, mail, computer-assisted, internet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Questionnaire</a:t>
            </a:r>
            <a:r>
              <a:rPr lang="en-US" altLang="en-US" sz="2000" dirty="0"/>
              <a:t>: layout, number of questions, question wording, format, instructions</a:t>
            </a:r>
            <a:r>
              <a:rPr lang="en-US" altLang="en-US" sz="2000" dirty="0" smtClean="0"/>
              <a:t>, sensitive questions, </a:t>
            </a:r>
            <a:r>
              <a:rPr lang="en-US" altLang="en-US" sz="2000" dirty="0"/>
              <a:t>‘hard</a:t>
            </a:r>
            <a:r>
              <a:rPr lang="en-US" altLang="en-US" sz="2000" dirty="0" smtClean="0"/>
              <a:t>’ questions</a:t>
            </a:r>
            <a:endParaRPr lang="en-US" altLang="en-US" sz="2000" dirty="0"/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Respondent</a:t>
            </a:r>
            <a:r>
              <a:rPr lang="en-US" altLang="en-US" sz="2000" dirty="0"/>
              <a:t>: accidental skipping, refusal, motivation, not able to provide answer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Interviewer</a:t>
            </a:r>
            <a:r>
              <a:rPr lang="en-US" altLang="en-US" sz="2000" dirty="0"/>
              <a:t>: guidance, probing, recording answer, skipping items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Data processing</a:t>
            </a:r>
            <a:r>
              <a:rPr lang="en-US" altLang="en-US" sz="2000" dirty="0"/>
              <a:t>: coding, editing data, </a:t>
            </a:r>
            <a:r>
              <a:rPr lang="en-US" altLang="en-US" sz="2000" dirty="0" smtClean="0"/>
              <a:t>computer-assisted</a:t>
            </a:r>
            <a:endParaRPr lang="en-US" altLang="en-US" sz="2000" dirty="0"/>
          </a:p>
        </p:txBody>
      </p:sp>
      <p:sp>
        <p:nvSpPr>
          <p:cNvPr id="128614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Determinants of missing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7C24-191F-4428-BA18-B5FF6BE02F8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 dirty="0"/>
              <a:t>Types, patterns, and determinants are important for </a:t>
            </a:r>
            <a:r>
              <a:rPr lang="en-US" altLang="en-US" sz="2400" i="1" dirty="0">
                <a:solidFill>
                  <a:srgbClr val="008080"/>
                </a:solidFill>
              </a:rPr>
              <a:t>prevention</a:t>
            </a:r>
            <a:r>
              <a:rPr lang="en-US" altLang="en-US" sz="2400" dirty="0"/>
              <a:t> and </a:t>
            </a:r>
            <a:r>
              <a:rPr lang="en-US" altLang="en-US" sz="2400" i="1" dirty="0">
                <a:solidFill>
                  <a:srgbClr val="008080"/>
                </a:solidFill>
              </a:rPr>
              <a:t>treatment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en-US" sz="2400" i="1" dirty="0"/>
              <a:t>Important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008080"/>
                </a:solidFill>
              </a:rPr>
              <a:t>the distribution of the missingness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Indicator variables (matrix)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indicate whether an element of the data matrix is observed (</a:t>
            </a:r>
            <a:r>
              <a:rPr lang="en-US" altLang="en-US" sz="2400" i="1" dirty="0"/>
              <a:t>R</a:t>
            </a:r>
            <a:r>
              <a:rPr lang="en-US" altLang="en-US" sz="2400" dirty="0"/>
              <a:t> = 1) or missing (</a:t>
            </a:r>
            <a:r>
              <a:rPr lang="en-US" altLang="en-US" sz="2400" i="1" dirty="0"/>
              <a:t>R</a:t>
            </a:r>
            <a:r>
              <a:rPr lang="en-US" altLang="en-US" sz="2400" dirty="0"/>
              <a:t> = 0)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The distribution of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called the </a:t>
            </a:r>
            <a:r>
              <a:rPr lang="en-US" altLang="en-US" sz="2400" i="1" dirty="0">
                <a:solidFill>
                  <a:srgbClr val="008080"/>
                </a:solidFill>
              </a:rPr>
              <a:t>missing data mechanism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- a </a:t>
            </a:r>
            <a:r>
              <a:rPr lang="en-US" altLang="en-US" sz="2400" dirty="0"/>
              <a:t>mathematical </a:t>
            </a:r>
            <a:r>
              <a:rPr lang="en-US" altLang="en-US" sz="2400" dirty="0"/>
              <a:t>device (Little &amp; Rubin, 2002</a:t>
            </a:r>
            <a:r>
              <a:rPr lang="en-US" altLang="en-US" sz="2400" dirty="0" smtClean="0"/>
              <a:t>)</a:t>
            </a:r>
            <a:endParaRPr lang="en-US" altLang="en-US" sz="2400" dirty="0" smtClean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en-US" sz="2000" dirty="0" smtClean="0"/>
              <a:t>To describe rates and patterns of missing values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en-US" sz="2000" dirty="0" smtClean="0"/>
              <a:t>To </a:t>
            </a:r>
            <a:r>
              <a:rPr lang="en-US" altLang="en-US" sz="2000" dirty="0"/>
              <a:t>capture roughly possible relations between missingness and the (unobserved) values of the missing items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en-US" sz="2000" dirty="0"/>
              <a:t>BUT it </a:t>
            </a:r>
            <a:r>
              <a:rPr lang="en-US" altLang="en-US" sz="2000" i="1" dirty="0"/>
              <a:t>does not</a:t>
            </a:r>
            <a:r>
              <a:rPr lang="en-US" altLang="en-US" sz="2000" dirty="0"/>
              <a:t> capture causal relationships</a:t>
            </a:r>
            <a:endParaRPr lang="en-US" altLang="en-US" sz="1800" i="1" dirty="0"/>
          </a:p>
        </p:txBody>
      </p:sp>
      <p:sp>
        <p:nvSpPr>
          <p:cNvPr id="125542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Missing data processes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C47A-E5B9-493E-8D21-723ABDA6302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8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 dirty="0" smtClean="0"/>
              <a:t>Typology of </a:t>
            </a:r>
            <a:r>
              <a:rPr lang="en-US" altLang="en-US" sz="2400" dirty="0" err="1" smtClean="0"/>
              <a:t>missingness</a:t>
            </a:r>
            <a:r>
              <a:rPr lang="en-US" altLang="en-US" sz="2400" dirty="0" smtClean="0"/>
              <a:t> mechanisms </a:t>
            </a:r>
          </a:p>
          <a:p>
            <a:pPr lvl="1">
              <a:buClr>
                <a:schemeClr val="tx1"/>
              </a:buClr>
            </a:pPr>
            <a:r>
              <a:rPr lang="en-US" altLang="en-US" i="1" dirty="0" smtClean="0"/>
              <a:t>Missing </a:t>
            </a:r>
            <a:r>
              <a:rPr lang="en-US" altLang="en-US" i="1" dirty="0"/>
              <a:t>completely at random</a:t>
            </a:r>
            <a:r>
              <a:rPr lang="en-US" altLang="en-US" dirty="0"/>
              <a:t> (MCAR)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en-US" i="1" dirty="0"/>
              <a:t>Missing at random</a:t>
            </a:r>
            <a:r>
              <a:rPr lang="en-US" altLang="en-US" dirty="0"/>
              <a:t> (MAR)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en-US" i="1" dirty="0"/>
              <a:t>Missing not at random</a:t>
            </a:r>
            <a:r>
              <a:rPr lang="en-US" altLang="en-US" dirty="0"/>
              <a:t> (MNAR)</a:t>
            </a:r>
          </a:p>
          <a:p>
            <a:pPr>
              <a:buClr>
                <a:schemeClr val="tx1"/>
              </a:buClr>
            </a:pPr>
            <a:r>
              <a:rPr lang="en-US" altLang="en-US" sz="2000" i="1" dirty="0"/>
              <a:t>At Random</a:t>
            </a:r>
            <a:r>
              <a:rPr lang="en-US" altLang="en-US" sz="2000" dirty="0"/>
              <a:t> implies a probabilistic process</a:t>
            </a:r>
          </a:p>
          <a:p>
            <a:pPr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MCAR</a:t>
            </a:r>
            <a:r>
              <a:rPr lang="en-US" altLang="en-US" sz="2000" dirty="0"/>
              <a:t> implies</a:t>
            </a:r>
          </a:p>
          <a:p>
            <a:pPr lvl="1">
              <a:buClr>
                <a:schemeClr val="tx1"/>
              </a:buClr>
            </a:pPr>
            <a:r>
              <a:rPr lang="en-US" altLang="en-US" sz="1800" dirty="0"/>
              <a:t>Missingness is not related to the observed (</a:t>
            </a: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obs</a:t>
            </a:r>
            <a:r>
              <a:rPr lang="en-US" altLang="en-US" sz="1800" dirty="0"/>
              <a:t>) and missing data (</a:t>
            </a: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mis</a:t>
            </a:r>
            <a:r>
              <a:rPr lang="en-US" altLang="en-US" sz="1800" dirty="0"/>
              <a:t>): </a:t>
            </a:r>
            <a:r>
              <a:rPr lang="en-US" altLang="en-US" sz="1800" i="1" dirty="0"/>
              <a:t>P</a:t>
            </a:r>
            <a:r>
              <a:rPr lang="en-US" altLang="en-US" sz="1800" dirty="0"/>
              <a:t>(</a:t>
            </a:r>
            <a:r>
              <a:rPr lang="en-US" altLang="en-US" sz="1800" i="1" dirty="0"/>
              <a:t>R</a:t>
            </a:r>
            <a:r>
              <a:rPr lang="en-US" altLang="en-US" sz="1800" dirty="0"/>
              <a:t>) does not depend on </a:t>
            </a: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obs</a:t>
            </a:r>
            <a:r>
              <a:rPr lang="en-US" altLang="en-US" sz="1800" dirty="0"/>
              <a:t> and </a:t>
            </a: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mis</a:t>
            </a:r>
            <a:endParaRPr lang="en-US" altLang="en-US" sz="1800" i="1" baseline="-25000" dirty="0"/>
          </a:p>
          <a:p>
            <a:pPr lvl="1">
              <a:buClr>
                <a:schemeClr val="tx1"/>
              </a:buClr>
            </a:pPr>
            <a:r>
              <a:rPr lang="en-US" altLang="en-US" sz="1800" dirty="0">
                <a:solidFill>
                  <a:srgbClr val="008080"/>
                </a:solidFill>
              </a:rPr>
              <a:t>No bias</a:t>
            </a:r>
            <a:r>
              <a:rPr lang="en-US" altLang="en-US" sz="1800" dirty="0"/>
              <a:t> due to (systematic) differences</a:t>
            </a:r>
          </a:p>
          <a:p>
            <a:pPr lvl="1">
              <a:buClr>
                <a:schemeClr val="tx1"/>
              </a:buClr>
            </a:pPr>
            <a:r>
              <a:rPr lang="en-US" altLang="en-US" sz="1800" dirty="0"/>
              <a:t>Responders are representative (sub)sample of the population: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1800" dirty="0"/>
              <a:t>	only </a:t>
            </a:r>
            <a:r>
              <a:rPr lang="en-US" altLang="en-US" sz="1800" dirty="0">
                <a:solidFill>
                  <a:srgbClr val="008080"/>
                </a:solidFill>
              </a:rPr>
              <a:t>loss of </a:t>
            </a:r>
            <a:r>
              <a:rPr lang="en-US" altLang="en-US" sz="1800" dirty="0" smtClean="0">
                <a:solidFill>
                  <a:srgbClr val="008080"/>
                </a:solidFill>
              </a:rPr>
              <a:t>power</a:t>
            </a:r>
            <a:endParaRPr lang="en-US" altLang="en-US" sz="1800" dirty="0">
              <a:solidFill>
                <a:srgbClr val="008080"/>
              </a:solidFill>
            </a:endParaRPr>
          </a:p>
        </p:txBody>
      </p:sp>
      <p:sp>
        <p:nvSpPr>
          <p:cNvPr id="1288195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Missing data processes</a:t>
            </a:r>
          </a:p>
        </p:txBody>
      </p:sp>
      <p:grpSp>
        <p:nvGrpSpPr>
          <p:cNvPr id="1288196" name="Group 4"/>
          <p:cNvGrpSpPr>
            <a:grpSpLocks/>
          </p:cNvGrpSpPr>
          <p:nvPr/>
        </p:nvGrpSpPr>
        <p:grpSpPr bwMode="auto">
          <a:xfrm>
            <a:off x="6553200" y="2209800"/>
            <a:ext cx="2319338" cy="762000"/>
            <a:chOff x="4128" y="1440"/>
            <a:chExt cx="1461" cy="480"/>
          </a:xfrm>
        </p:grpSpPr>
        <p:sp>
          <p:nvSpPr>
            <p:cNvPr id="1288197" name="AutoShape 5"/>
            <p:cNvSpPr>
              <a:spLocks/>
            </p:cNvSpPr>
            <p:nvPr/>
          </p:nvSpPr>
          <p:spPr bwMode="auto">
            <a:xfrm>
              <a:off x="4128" y="1440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88198" name="Text Box 6"/>
            <p:cNvSpPr txBox="1">
              <a:spLocks noChangeArrowheads="1"/>
            </p:cNvSpPr>
            <p:nvPr/>
          </p:nvSpPr>
          <p:spPr bwMode="auto">
            <a:xfrm>
              <a:off x="4320" y="1440"/>
              <a:ext cx="1269" cy="466"/>
            </a:xfrm>
            <a:prstGeom prst="rect">
              <a:avLst/>
            </a:prstGeom>
            <a:solidFill>
              <a:srgbClr val="00CC99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chemeClr val="tx1"/>
                  </a:solidFill>
                </a:rPr>
                <a:t>Ignorable</a:t>
              </a:r>
            </a:p>
            <a:p>
              <a:pPr algn="l" eaLnBrk="0" hangingPunct="0"/>
              <a:r>
                <a:rPr lang="en-US" altLang="en-US" sz="2000">
                  <a:solidFill>
                    <a:schemeClr val="tx1"/>
                  </a:solidFill>
                </a:rPr>
                <a:t>Non-informative</a:t>
              </a:r>
            </a:p>
          </p:txBody>
        </p:sp>
      </p:grpSp>
      <p:grpSp>
        <p:nvGrpSpPr>
          <p:cNvPr id="1288199" name="Group 7"/>
          <p:cNvGrpSpPr>
            <a:grpSpLocks/>
          </p:cNvGrpSpPr>
          <p:nvPr/>
        </p:nvGrpSpPr>
        <p:grpSpPr bwMode="auto">
          <a:xfrm>
            <a:off x="6553200" y="3048000"/>
            <a:ext cx="2124075" cy="434975"/>
            <a:chOff x="4128" y="1968"/>
            <a:chExt cx="1338" cy="274"/>
          </a:xfrm>
        </p:grpSpPr>
        <p:sp>
          <p:nvSpPr>
            <p:cNvPr id="1288200" name="AutoShape 8"/>
            <p:cNvSpPr>
              <a:spLocks/>
            </p:cNvSpPr>
            <p:nvPr/>
          </p:nvSpPr>
          <p:spPr bwMode="auto">
            <a:xfrm>
              <a:off x="4128" y="1968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88201" name="Text Box 9"/>
            <p:cNvSpPr txBox="1">
              <a:spLocks noChangeArrowheads="1"/>
            </p:cNvSpPr>
            <p:nvPr/>
          </p:nvSpPr>
          <p:spPr bwMode="auto">
            <a:xfrm>
              <a:off x="4320" y="1968"/>
              <a:ext cx="1146" cy="274"/>
            </a:xfrm>
            <a:prstGeom prst="rect">
              <a:avLst/>
            </a:prstGeom>
            <a:solidFill>
              <a:srgbClr val="00CC99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chemeClr val="tx1"/>
                  </a:solidFill>
                </a:rPr>
                <a:t>Non-ignorable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64F9-934A-4BF4-9384-AF9F610E2C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24200" y="2209800"/>
            <a:ext cx="5791200" cy="228600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en-US" sz="2000" dirty="0"/>
              <a:t>Simulated missing data: MCAR</a:t>
            </a:r>
          </a:p>
          <a:p>
            <a:pPr>
              <a:buClr>
                <a:schemeClr val="tx1"/>
              </a:buClr>
            </a:pPr>
            <a:r>
              <a:rPr lang="en-US" altLang="en-US" sz="2000" dirty="0" smtClean="0"/>
              <a:t>Variable</a:t>
            </a:r>
            <a:r>
              <a:rPr lang="en-US" altLang="en-US" sz="2000" dirty="0"/>
              <a:t>: systolic blood pressure </a:t>
            </a:r>
          </a:p>
          <a:p>
            <a:pPr>
              <a:buClr>
                <a:schemeClr val="tx1"/>
              </a:buClr>
            </a:pPr>
            <a:r>
              <a:rPr lang="en-US" altLang="en-US" sz="2000" dirty="0"/>
              <a:t>Two </a:t>
            </a:r>
            <a:r>
              <a:rPr lang="en-US" altLang="en-US" sz="2000" dirty="0" smtClean="0"/>
              <a:t>measurements (</a:t>
            </a:r>
            <a:r>
              <a:rPr lang="en-US" altLang="en-US" sz="2000" i="1" dirty="0" smtClean="0"/>
              <a:t>n </a:t>
            </a:r>
            <a:r>
              <a:rPr lang="en-US" altLang="en-US" sz="2000" dirty="0" smtClean="0"/>
              <a:t>= 30): </a:t>
            </a:r>
            <a:br>
              <a:rPr lang="en-US" altLang="en-US" sz="2000" dirty="0" smtClean="0"/>
            </a:br>
            <a:r>
              <a:rPr lang="en-US" altLang="en-US" sz="2000" dirty="0" smtClean="0"/>
              <a:t>January:   Mean(</a:t>
            </a:r>
            <a:r>
              <a:rPr lang="en-US" altLang="en-US" sz="2000" b="1" dirty="0" err="1" smtClean="0"/>
              <a:t>X</a:t>
            </a:r>
            <a:r>
              <a:rPr lang="en-US" altLang="en-US" sz="2000" b="1" baseline="-25000" dirty="0" err="1" smtClean="0"/>
              <a:t>com</a:t>
            </a:r>
            <a:r>
              <a:rPr lang="en-US" altLang="en-US" sz="2000" b="1" dirty="0" smtClean="0"/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125.7, </a:t>
            </a:r>
            <a:r>
              <a:rPr lang="en-US" altLang="en-US" sz="2000" dirty="0" smtClean="0"/>
              <a:t>SD(</a:t>
            </a:r>
            <a:r>
              <a:rPr lang="en-US" altLang="en-US" sz="2000" b="1" dirty="0" err="1" smtClean="0"/>
              <a:t>X</a:t>
            </a:r>
            <a:r>
              <a:rPr lang="en-US" altLang="en-US" sz="2000" b="1" baseline="-25000" dirty="0" err="1"/>
              <a:t>com</a:t>
            </a:r>
            <a:r>
              <a:rPr lang="en-US" altLang="en-US" sz="2000" b="1" dirty="0" smtClean="0"/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23.0 </a:t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February: Mean(</a:t>
            </a:r>
            <a:r>
              <a:rPr lang="en-US" altLang="en-US" sz="2000" b="1" dirty="0" err="1" smtClean="0"/>
              <a:t>Y</a:t>
            </a:r>
            <a:r>
              <a:rPr lang="en-US" altLang="en-US" sz="2000" b="1" baseline="-25000" dirty="0" err="1" smtClean="0"/>
              <a:t>com</a:t>
            </a:r>
            <a:r>
              <a:rPr lang="en-US" altLang="en-US" sz="2000" b="1" dirty="0" smtClean="0"/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121.9, </a:t>
            </a:r>
            <a:r>
              <a:rPr lang="en-US" altLang="en-US" sz="2000" dirty="0" smtClean="0"/>
              <a:t>SD(</a:t>
            </a:r>
            <a:r>
              <a:rPr lang="en-US" altLang="en-US" sz="2000" b="1" dirty="0" err="1" smtClean="0"/>
              <a:t>Y</a:t>
            </a:r>
            <a:r>
              <a:rPr lang="en-US" altLang="en-US" sz="2000" b="1" baseline="-25000" dirty="0" err="1" smtClean="0"/>
              <a:t>com</a:t>
            </a:r>
            <a:r>
              <a:rPr lang="en-US" altLang="en-US" sz="2000" b="1" dirty="0" smtClean="0"/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24.7 </a:t>
            </a:r>
            <a:br>
              <a:rPr lang="en-US" altLang="en-US" sz="2000" dirty="0" smtClean="0"/>
            </a:br>
            <a:r>
              <a:rPr lang="en-US" altLang="en-US" sz="2000" dirty="0" smtClean="0"/>
              <a:t>correlation 0.60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en-US" sz="2000" dirty="0"/>
          </a:p>
          <a:p>
            <a:pPr>
              <a:buClr>
                <a:schemeClr val="tx1"/>
              </a:buClr>
            </a:pPr>
            <a:r>
              <a:rPr lang="en-US" altLang="en-US" sz="2000" dirty="0" smtClean="0"/>
              <a:t>7 </a:t>
            </a:r>
            <a:r>
              <a:rPr lang="en-US" altLang="en-US" sz="2000" dirty="0"/>
              <a:t>responders (i.e., </a:t>
            </a:r>
            <a:r>
              <a:rPr lang="en-US" altLang="en-US" sz="2000" dirty="0" smtClean="0"/>
              <a:t>only 23%  data </a:t>
            </a:r>
            <a:r>
              <a:rPr lang="en-US" altLang="en-US" sz="2000" dirty="0"/>
              <a:t>in </a:t>
            </a:r>
            <a:r>
              <a:rPr lang="en-US" altLang="en-US" sz="2000" b="1" dirty="0" smtClean="0"/>
              <a:t>Y o</a:t>
            </a:r>
            <a:r>
              <a:rPr lang="en-US" altLang="en-US" sz="2000" dirty="0" smtClean="0"/>
              <a:t>bserved!): 	          </a:t>
            </a:r>
            <a:r>
              <a:rPr lang="en-US" altLang="en-US" sz="2000" dirty="0" smtClean="0">
                <a:solidFill>
                  <a:srgbClr val="00B050"/>
                </a:solidFill>
              </a:rPr>
              <a:t>Mean(</a:t>
            </a:r>
            <a:r>
              <a:rPr lang="en-US" altLang="en-US" sz="2000" b="1" dirty="0" err="1" smtClean="0">
                <a:solidFill>
                  <a:srgbClr val="00B050"/>
                </a:solidFill>
              </a:rPr>
              <a:t>Y</a:t>
            </a:r>
            <a:r>
              <a:rPr lang="en-US" altLang="en-US" sz="2000" b="1" baseline="-25000" dirty="0" err="1" smtClean="0">
                <a:solidFill>
                  <a:srgbClr val="00B050"/>
                </a:solidFill>
              </a:rPr>
              <a:t>obs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)</a:t>
            </a:r>
            <a:r>
              <a:rPr lang="en-US" altLang="en-US" sz="2000" dirty="0" smtClean="0">
                <a:solidFill>
                  <a:srgbClr val="00B050"/>
                </a:solidFill>
              </a:rPr>
              <a:t>  </a:t>
            </a:r>
            <a:r>
              <a:rPr lang="en-US" altLang="en-US" sz="2000" dirty="0">
                <a:solidFill>
                  <a:srgbClr val="00B050"/>
                </a:solidFill>
              </a:rPr>
              <a:t>= 108.6</a:t>
            </a:r>
            <a:r>
              <a:rPr lang="en-US" altLang="en-US" sz="2000" dirty="0"/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SD(</a:t>
            </a:r>
            <a:r>
              <a:rPr lang="en-US" altLang="en-US" sz="2000" b="1" dirty="0" err="1" smtClean="0">
                <a:solidFill>
                  <a:srgbClr val="00B050"/>
                </a:solidFill>
              </a:rPr>
              <a:t>Y</a:t>
            </a:r>
            <a:r>
              <a:rPr lang="en-US" altLang="en-US" sz="2000" b="1" baseline="-25000" dirty="0" err="1" smtClean="0">
                <a:solidFill>
                  <a:srgbClr val="00B050"/>
                </a:solidFill>
              </a:rPr>
              <a:t>obs</a:t>
            </a: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>
                <a:solidFill>
                  <a:srgbClr val="00B050"/>
                </a:solidFill>
              </a:rPr>
              <a:t>= 25.1</a:t>
            </a:r>
          </a:p>
          <a:p>
            <a:pPr>
              <a:buClr>
                <a:schemeClr val="tx1"/>
              </a:buClr>
            </a:pPr>
            <a:r>
              <a:rPr lang="en-US" altLang="en-US" sz="2000" dirty="0"/>
              <a:t>Representative sample</a:t>
            </a:r>
          </a:p>
        </p:txBody>
      </p:sp>
      <p:sp>
        <p:nvSpPr>
          <p:cNvPr id="129024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i="1"/>
              <a:t>Example</a:t>
            </a:r>
            <a:r>
              <a:rPr lang="en-US" altLang="en-US"/>
              <a:t> – MCAR</a:t>
            </a:r>
          </a:p>
        </p:txBody>
      </p:sp>
      <p:pic>
        <p:nvPicPr>
          <p:cNvPr id="129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133600"/>
            <a:ext cx="3187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984-DDF0-4262-876D-F06DC30F075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59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 i="1" dirty="0"/>
              <a:t>Missing at random</a:t>
            </a:r>
            <a:r>
              <a:rPr lang="en-US" altLang="en-US" sz="2400" dirty="0"/>
              <a:t> (MAR): </a:t>
            </a:r>
            <a:r>
              <a:rPr lang="en-US" altLang="en-US" sz="2400" dirty="0">
                <a:solidFill>
                  <a:srgbClr val="008080"/>
                </a:solidFill>
              </a:rPr>
              <a:t>ignorable</a:t>
            </a:r>
          </a:p>
          <a:p>
            <a:pPr>
              <a:buClr>
                <a:schemeClr val="tx1"/>
              </a:buClr>
            </a:pPr>
            <a:r>
              <a:rPr lang="en-US" altLang="en-US" sz="2400" dirty="0">
                <a:solidFill>
                  <a:srgbClr val="008080"/>
                </a:solidFill>
              </a:rPr>
              <a:t>MAR</a:t>
            </a:r>
            <a:r>
              <a:rPr lang="en-US" altLang="en-US" sz="2400" dirty="0"/>
              <a:t> implies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Missingness may be related to the observed data (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obs</a:t>
            </a:r>
            <a:r>
              <a:rPr lang="en-US" altLang="en-US" sz="2000" dirty="0"/>
              <a:t>) but not to the missing data (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mis</a:t>
            </a:r>
            <a:r>
              <a:rPr lang="en-US" altLang="en-US" sz="2000" dirty="0"/>
              <a:t>): </a:t>
            </a:r>
            <a:r>
              <a:rPr lang="en-US" altLang="en-US" sz="2000" i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R</a:t>
            </a:r>
            <a:r>
              <a:rPr lang="en-US" altLang="en-US" sz="2000" dirty="0"/>
              <a:t>) may depend on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obs</a:t>
            </a:r>
            <a:r>
              <a:rPr lang="en-US" altLang="en-US" sz="2000" dirty="0"/>
              <a:t> but not on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mis</a:t>
            </a:r>
            <a:endParaRPr lang="en-US" altLang="en-US" sz="2000" i="1" baseline="-25000" dirty="0"/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No bias</a:t>
            </a:r>
            <a:r>
              <a:rPr lang="en-US" altLang="en-US" sz="2000" dirty="0"/>
              <a:t> due to (systematic) differences given observed data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Subgroups of responders are representative subsamples of the population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Put differently: Nonresponse can be predicted by observed data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In longitudinal studies: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missingness may depend on previous </a:t>
            </a:r>
            <a:r>
              <a:rPr lang="en-US" altLang="en-US" sz="2000" dirty="0" smtClean="0">
                <a:solidFill>
                  <a:srgbClr val="008080"/>
                </a:solidFill>
              </a:rPr>
              <a:t>measurements, </a:t>
            </a:r>
            <a:br>
              <a:rPr lang="en-US" altLang="en-US" sz="2000" dirty="0" smtClean="0">
                <a:solidFill>
                  <a:srgbClr val="008080"/>
                </a:solidFill>
              </a:rPr>
            </a:br>
            <a:r>
              <a:rPr lang="en-US" altLang="en-US" sz="2000" dirty="0" smtClean="0"/>
              <a:t>but </a:t>
            </a:r>
            <a:r>
              <a:rPr lang="en-US" altLang="en-US" sz="2000" dirty="0"/>
              <a:t>not on actual (and future) measurements</a:t>
            </a:r>
          </a:p>
        </p:txBody>
      </p:sp>
      <p:sp>
        <p:nvSpPr>
          <p:cNvPr id="125952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Missing data processes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AA50-08EA-4DA2-9E53-C7EA5A80034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20000" cy="2971800"/>
          </a:xfrm>
          <a:solidFill>
            <a:srgbClr val="99CCFF">
              <a:alpha val="7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55600" indent="-355600">
              <a:buClr>
                <a:schemeClr val="tx1"/>
              </a:buClr>
              <a:tabLst>
                <a:tab pos="355600" algn="l"/>
              </a:tabLst>
            </a:pPr>
            <a:r>
              <a:rPr lang="en-US" altLang="en-US" dirty="0">
                <a:latin typeface="Arial" charset="0"/>
              </a:rPr>
              <a:t>Missing data</a:t>
            </a:r>
          </a:p>
          <a:p>
            <a:pPr marL="812800" lvl="1" indent="-277813">
              <a:buClr>
                <a:schemeClr val="tx1"/>
              </a:buClr>
              <a:tabLst>
                <a:tab pos="355600" algn="l"/>
              </a:tabLst>
            </a:pPr>
            <a:r>
              <a:rPr lang="en-US" altLang="en-US" dirty="0">
                <a:latin typeface="Arial" charset="0"/>
              </a:rPr>
              <a:t>Occurrence, typology, determinants</a:t>
            </a:r>
          </a:p>
          <a:p>
            <a:pPr marL="812800" lvl="1" indent="-277813">
              <a:buClr>
                <a:schemeClr val="tx1"/>
              </a:buClr>
              <a:tabLst>
                <a:tab pos="355600" algn="l"/>
              </a:tabLst>
            </a:pPr>
            <a:r>
              <a:rPr lang="en-US" altLang="en-US" dirty="0">
                <a:latin typeface="Arial" charset="0"/>
              </a:rPr>
              <a:t>Mechanisms: randomness</a:t>
            </a:r>
          </a:p>
          <a:p>
            <a:pPr marL="812800" lvl="1" indent="-277813">
              <a:buClr>
                <a:schemeClr val="tx1"/>
              </a:buClr>
              <a:tabLst>
                <a:tab pos="355600" algn="l"/>
              </a:tabLst>
            </a:pPr>
            <a:r>
              <a:rPr lang="en-US" altLang="en-US" dirty="0" smtClean="0">
                <a:latin typeface="Arial" charset="0"/>
              </a:rPr>
              <a:t>Treatment</a:t>
            </a:r>
            <a:endParaRPr lang="en-US" altLang="en-US" dirty="0">
              <a:latin typeface="Arial" charset="0"/>
            </a:endParaRPr>
          </a:p>
          <a:p>
            <a:pPr marL="1641475" lvl="2" indent="-381000">
              <a:buClr>
                <a:schemeClr val="tx1"/>
              </a:buClr>
              <a:tabLst>
                <a:tab pos="355600" algn="l"/>
              </a:tabLst>
            </a:pPr>
            <a:r>
              <a:rPr lang="en-US" altLang="en-US" dirty="0" smtClean="0">
                <a:solidFill>
                  <a:srgbClr val="008080"/>
                </a:solidFill>
                <a:latin typeface="Arial" charset="0"/>
              </a:rPr>
              <a:t>Imputation</a:t>
            </a:r>
          </a:p>
          <a:p>
            <a:pPr marL="1641475" lvl="2" indent="-381000">
              <a:buClr>
                <a:schemeClr val="tx1"/>
              </a:buClr>
              <a:tabLst>
                <a:tab pos="355600" algn="l"/>
              </a:tabLst>
            </a:pPr>
            <a:r>
              <a:rPr lang="en-US" altLang="en-US" dirty="0" smtClean="0">
                <a:solidFill>
                  <a:srgbClr val="008080"/>
                </a:solidFill>
                <a:latin typeface="Arial" charset="0"/>
              </a:rPr>
              <a:t>Maximum likelihood based procedures</a:t>
            </a:r>
            <a:endParaRPr lang="en-US" altLang="en-US" dirty="0">
              <a:solidFill>
                <a:srgbClr val="008080"/>
              </a:solidFill>
              <a:latin typeface="Arial" charset="0"/>
            </a:endParaRPr>
          </a:p>
        </p:txBody>
      </p:sp>
      <p:sp>
        <p:nvSpPr>
          <p:cNvPr id="759811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Overview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EA4E-323E-4103-989D-531B804A242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61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3810000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altLang="en-US" sz="2000" dirty="0" smtClean="0"/>
              <a:t>Simulated </a:t>
            </a:r>
            <a:r>
              <a:rPr lang="en-US" altLang="en-US" sz="2000" dirty="0"/>
              <a:t>missing data: MAR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Selection based on observed data: blood pressure in January (</a:t>
            </a:r>
            <a:r>
              <a:rPr lang="en-US" altLang="en-US" sz="2000" b="1" dirty="0"/>
              <a:t>X</a:t>
            </a:r>
            <a:r>
              <a:rPr lang="en-US" altLang="en-US" sz="2000" dirty="0"/>
              <a:t>) larger than 140 </a:t>
            </a:r>
            <a:r>
              <a:rPr lang="en-US" altLang="en-US" sz="2000" dirty="0" smtClean="0"/>
              <a:t>(</a:t>
            </a:r>
            <a:r>
              <a:rPr lang="en-US" altLang="en-US" sz="2000" b="1" dirty="0"/>
              <a:t>X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&gt; 140)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The missing data in February were ‘caused’ by the observed blood pressure in January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Therefore there is a </a:t>
            </a:r>
            <a:r>
              <a:rPr lang="en-US" altLang="en-US" sz="2000" dirty="0">
                <a:solidFill>
                  <a:srgbClr val="008080"/>
                </a:solidFill>
              </a:rPr>
              <a:t>selection</a:t>
            </a:r>
            <a:r>
              <a:rPr lang="en-US" altLang="en-US" sz="2000" dirty="0"/>
              <a:t> (</a:t>
            </a:r>
            <a:r>
              <a:rPr lang="en-US" altLang="en-US" sz="2000" dirty="0">
                <a:solidFill>
                  <a:srgbClr val="008080"/>
                </a:solidFill>
              </a:rPr>
              <a:t>bias</a:t>
            </a:r>
            <a:r>
              <a:rPr lang="en-US" altLang="en-US" sz="2000" dirty="0"/>
              <a:t>) of only patients who are hypertensive in January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Because missingness depends on observed values it is </a:t>
            </a:r>
            <a:r>
              <a:rPr lang="en-US" altLang="en-US" sz="2000" dirty="0">
                <a:solidFill>
                  <a:srgbClr val="008080"/>
                </a:solidFill>
              </a:rPr>
              <a:t>predictable</a:t>
            </a:r>
            <a:r>
              <a:rPr lang="en-US" altLang="en-US" sz="2000" dirty="0"/>
              <a:t> (by modeling the missing values)</a:t>
            </a:r>
          </a:p>
        </p:txBody>
      </p:sp>
      <p:sp>
        <p:nvSpPr>
          <p:cNvPr id="1261571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i="1"/>
              <a:t>Example</a:t>
            </a:r>
            <a:r>
              <a:rPr lang="en-US" altLang="en-US"/>
              <a:t> – MAR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886-1D0D-452B-9694-C5D09983E12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4800" y="2133600"/>
            <a:ext cx="4724400" cy="228600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en-US" sz="2400" dirty="0"/>
              <a:t>Simulated missing data: MAR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en-US" sz="2000" dirty="0"/>
              <a:t>7 responders </a:t>
            </a:r>
            <a:r>
              <a:rPr lang="en-US" altLang="en-US" sz="2000" dirty="0" smtClean="0"/>
              <a:t>(</a:t>
            </a:r>
            <a:r>
              <a:rPr lang="en-US" altLang="en-US" sz="2000" dirty="0"/>
              <a:t>i.e., only 23%  data in </a:t>
            </a:r>
            <a:r>
              <a:rPr lang="en-US" altLang="en-US" sz="2000" b="1" dirty="0"/>
              <a:t>Y </a:t>
            </a:r>
            <a:r>
              <a:rPr lang="en-US" altLang="en-US" sz="2000" dirty="0" smtClean="0"/>
              <a:t>observed), </a:t>
            </a:r>
            <a:r>
              <a:rPr lang="en-US" altLang="en-US" sz="2000" dirty="0"/>
              <a:t>with </a:t>
            </a:r>
            <a:r>
              <a:rPr lang="en-US" altLang="en-US" sz="2000" b="1" dirty="0"/>
              <a:t>X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&gt; </a:t>
            </a:r>
            <a:r>
              <a:rPr lang="en-US" altLang="en-US" sz="2000" dirty="0" smtClean="0"/>
              <a:t>140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Mean(</a:t>
            </a:r>
            <a:r>
              <a:rPr lang="en-US" altLang="en-US" sz="2000" b="1" dirty="0" err="1">
                <a:solidFill>
                  <a:srgbClr val="00B050"/>
                </a:solidFill>
              </a:rPr>
              <a:t>Y</a:t>
            </a:r>
            <a:r>
              <a:rPr lang="en-US" altLang="en-US" sz="2000" b="1" baseline="-25000" dirty="0" err="1">
                <a:solidFill>
                  <a:srgbClr val="00B050"/>
                </a:solidFill>
              </a:rPr>
              <a:t>obs</a:t>
            </a: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  <a:r>
              <a:rPr lang="en-US" altLang="en-US" sz="2000" dirty="0">
                <a:solidFill>
                  <a:srgbClr val="00B050"/>
                </a:solidFill>
              </a:rPr>
              <a:t>  = </a:t>
            </a:r>
            <a:r>
              <a:rPr lang="en-US" altLang="en-US" sz="2000" dirty="0" smtClean="0">
                <a:solidFill>
                  <a:srgbClr val="00B050"/>
                </a:solidFill>
              </a:rPr>
              <a:t>138.6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B050"/>
                </a:solidFill>
              </a:rPr>
              <a:t>SD(</a:t>
            </a:r>
            <a:r>
              <a:rPr lang="en-US" altLang="en-US" sz="2000" b="1" dirty="0" err="1">
                <a:solidFill>
                  <a:srgbClr val="00B050"/>
                </a:solidFill>
              </a:rPr>
              <a:t>Y</a:t>
            </a:r>
            <a:r>
              <a:rPr lang="en-US" altLang="en-US" sz="2000" b="1" baseline="-25000" dirty="0" err="1">
                <a:solidFill>
                  <a:srgbClr val="00B050"/>
                </a:solidFill>
              </a:rPr>
              <a:t>obs</a:t>
            </a: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  <a:r>
              <a:rPr lang="en-US" altLang="en-US" sz="2000" dirty="0">
                <a:solidFill>
                  <a:srgbClr val="00B050"/>
                </a:solidFill>
              </a:rPr>
              <a:t> = </a:t>
            </a:r>
            <a:r>
              <a:rPr lang="en-US" altLang="en-US" sz="2000" dirty="0" smtClean="0">
                <a:solidFill>
                  <a:srgbClr val="00B050"/>
                </a:solidFill>
              </a:rPr>
              <a:t>21.1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en-US" sz="2000" dirty="0"/>
              <a:t>Mean(</a:t>
            </a:r>
            <a:r>
              <a:rPr lang="en-US" altLang="en-US" sz="2000" b="1" dirty="0" err="1"/>
              <a:t>Y</a:t>
            </a:r>
            <a:r>
              <a:rPr lang="en-US" altLang="en-US" sz="2000" b="1" baseline="-25000" dirty="0" err="1"/>
              <a:t>com</a:t>
            </a:r>
            <a:r>
              <a:rPr lang="en-US" altLang="en-US" sz="2000" b="1" dirty="0"/>
              <a:t>)</a:t>
            </a:r>
            <a:r>
              <a:rPr lang="en-US" altLang="en-US" sz="2000" dirty="0"/>
              <a:t> = 121.9, SD(</a:t>
            </a:r>
            <a:r>
              <a:rPr lang="en-US" altLang="en-US" sz="2000" b="1" dirty="0" err="1"/>
              <a:t>Y</a:t>
            </a:r>
            <a:r>
              <a:rPr lang="en-US" altLang="en-US" sz="2000" b="1" baseline="-25000" dirty="0" err="1"/>
              <a:t>com</a:t>
            </a:r>
            <a:r>
              <a:rPr lang="en-US" altLang="en-US" sz="2000" b="1" dirty="0"/>
              <a:t>)</a:t>
            </a:r>
            <a:r>
              <a:rPr lang="en-US" altLang="en-US" sz="2000" dirty="0"/>
              <a:t> = 24.7 </a:t>
            </a:r>
            <a:endParaRPr lang="en-US" altLang="en-US" sz="2000" dirty="0" smtClean="0"/>
          </a:p>
          <a:p>
            <a:pPr marL="0" indent="0">
              <a:buClr>
                <a:schemeClr val="tx1"/>
              </a:buClr>
              <a:buNone/>
            </a:pPr>
            <a:endParaRPr lang="en-US" altLang="en-US" sz="2000" dirty="0" smtClean="0"/>
          </a:p>
          <a:p>
            <a:pPr marL="0" indent="0">
              <a:buClr>
                <a:schemeClr val="tx1"/>
              </a:buClr>
              <a:buNone/>
            </a:pPr>
            <a:endParaRPr lang="en-US" alt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en-US" sz="2000" dirty="0" smtClean="0"/>
              <a:t>Representative subsample</a:t>
            </a:r>
            <a:r>
              <a:rPr lang="en-US" altLang="en-US" sz="2000" dirty="0"/>
              <a:t>, given </a:t>
            </a:r>
            <a:r>
              <a:rPr lang="en-US" altLang="en-US" sz="2000" b="1" dirty="0" smtClean="0"/>
              <a:t>X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NOTE: Biased (= not representative) sample with only </a:t>
            </a:r>
            <a:r>
              <a:rPr lang="en-US" altLang="en-US" sz="2000" b="1" dirty="0" smtClean="0"/>
              <a:t>Y </a:t>
            </a:r>
            <a:r>
              <a:rPr lang="en-US" altLang="en-US" sz="2000" dirty="0" smtClean="0"/>
              <a:t>present</a:t>
            </a:r>
          </a:p>
          <a:p>
            <a:pPr>
              <a:buClr>
                <a:schemeClr val="tx1"/>
              </a:buClr>
            </a:pPr>
            <a:endParaRPr lang="en-US" altLang="en-US" sz="2000" b="1" dirty="0"/>
          </a:p>
        </p:txBody>
      </p:sp>
      <p:sp>
        <p:nvSpPr>
          <p:cNvPr id="129433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i="1"/>
              <a:t>Example</a:t>
            </a:r>
            <a:r>
              <a:rPr lang="en-US" altLang="en-US"/>
              <a:t> – MAR</a:t>
            </a:r>
          </a:p>
        </p:txBody>
      </p:sp>
      <p:pic>
        <p:nvPicPr>
          <p:cNvPr id="129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781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86EC-8882-4272-BDE3-E38DEC3F562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63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 i="1" dirty="0"/>
              <a:t>Missing not at random</a:t>
            </a:r>
            <a:r>
              <a:rPr lang="en-US" altLang="en-US" sz="2400" dirty="0"/>
              <a:t> (MNAR): </a:t>
            </a:r>
            <a:r>
              <a:rPr lang="en-US" altLang="en-US" sz="2400" dirty="0">
                <a:solidFill>
                  <a:srgbClr val="008080"/>
                </a:solidFill>
              </a:rPr>
              <a:t>non-ignorable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Also called </a:t>
            </a:r>
            <a:r>
              <a:rPr lang="en-US" altLang="en-US" sz="2000" dirty="0">
                <a:solidFill>
                  <a:srgbClr val="008080"/>
                </a:solidFill>
              </a:rPr>
              <a:t>informative nonresponse</a:t>
            </a:r>
          </a:p>
          <a:p>
            <a:pPr>
              <a:buClr>
                <a:schemeClr val="tx1"/>
              </a:buClr>
            </a:pPr>
            <a:r>
              <a:rPr lang="en-US" altLang="en-US" sz="2400" dirty="0">
                <a:solidFill>
                  <a:srgbClr val="008080"/>
                </a:solidFill>
              </a:rPr>
              <a:t>MNAR</a:t>
            </a:r>
            <a:r>
              <a:rPr lang="en-US" altLang="en-US" sz="2400" dirty="0"/>
              <a:t> implies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Missingness are related to the missing data (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mis</a:t>
            </a:r>
            <a:r>
              <a:rPr lang="en-US" altLang="en-US" sz="2000" dirty="0"/>
              <a:t>) (and maybe the observed data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obs</a:t>
            </a:r>
            <a:r>
              <a:rPr lang="en-US" altLang="en-US" sz="2000" dirty="0"/>
              <a:t>): </a:t>
            </a:r>
            <a:r>
              <a:rPr lang="en-US" altLang="en-US" sz="2000" i="1" dirty="0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R</a:t>
            </a:r>
            <a:r>
              <a:rPr lang="en-US" altLang="en-US" sz="2000" dirty="0"/>
              <a:t>) depends on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mis</a:t>
            </a:r>
            <a:endParaRPr lang="en-US" altLang="en-US" sz="2000" i="1" baseline="-25000" dirty="0"/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Systematic bias</a:t>
            </a:r>
            <a:r>
              <a:rPr lang="en-US" altLang="en-US" sz="2000" dirty="0"/>
              <a:t> due to (systematic) differences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Put differently: It is unknown what we do not measure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In longitudinal studies: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missingness is related to the actual </a:t>
            </a:r>
            <a:r>
              <a:rPr lang="en-US" altLang="en-US" sz="2000" dirty="0" smtClean="0">
                <a:solidFill>
                  <a:srgbClr val="008080"/>
                </a:solidFill>
              </a:rPr>
              <a:t>measurements</a:t>
            </a:r>
            <a:br>
              <a:rPr lang="en-US" altLang="en-US" sz="2000" dirty="0" smtClean="0">
                <a:solidFill>
                  <a:srgbClr val="008080"/>
                </a:solidFill>
              </a:rPr>
            </a:br>
            <a:r>
              <a:rPr lang="en-US" altLang="en-US" sz="2000" dirty="0" smtClean="0"/>
              <a:t>and </a:t>
            </a:r>
            <a:r>
              <a:rPr lang="en-US" altLang="en-US" sz="2000" dirty="0"/>
              <a:t>maybe future measurements</a:t>
            </a:r>
          </a:p>
          <a:p>
            <a:pPr>
              <a:buClr>
                <a:schemeClr val="tx1"/>
              </a:buClr>
            </a:pPr>
            <a:r>
              <a:rPr lang="en-US" altLang="en-US" sz="2400" i="1" dirty="0"/>
              <a:t>MNAR requires advanced modeling </a:t>
            </a:r>
            <a:r>
              <a:rPr lang="en-US" altLang="en-US" sz="2400" i="1" dirty="0" smtClean="0"/>
              <a:t/>
            </a:r>
            <a:br>
              <a:rPr lang="en-US" altLang="en-US" sz="2400" i="1" dirty="0" smtClean="0"/>
            </a:br>
            <a:r>
              <a:rPr lang="en-US" altLang="en-US" sz="2400" i="1" dirty="0" smtClean="0"/>
              <a:t>(</a:t>
            </a:r>
            <a:r>
              <a:rPr lang="en-US" altLang="en-US" sz="2400" i="1" dirty="0"/>
              <a:t>of missing </a:t>
            </a:r>
            <a:r>
              <a:rPr lang="en-US" altLang="en-US" sz="2400" i="1" dirty="0" smtClean="0"/>
              <a:t>and </a:t>
            </a:r>
            <a:r>
              <a:rPr lang="en-US" altLang="en-US" sz="2400" i="1" dirty="0"/>
              <a:t>observed data)</a:t>
            </a:r>
          </a:p>
        </p:txBody>
      </p:sp>
      <p:sp>
        <p:nvSpPr>
          <p:cNvPr id="126361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Missing data processes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/>
              <a:t>Lecture 1b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C7D-7A6B-4EEF-A3B8-B8D2F550D27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0386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 dirty="0"/>
              <a:t>Schafer &amp; Graham: </a:t>
            </a:r>
            <a:r>
              <a:rPr lang="en-US" altLang="en-US" sz="2400" dirty="0">
                <a:solidFill>
                  <a:srgbClr val="008080"/>
                </a:solidFill>
              </a:rPr>
              <a:t>Repeated measures</a:t>
            </a:r>
            <a:r>
              <a:rPr lang="en-US" altLang="en-US" sz="2400" dirty="0"/>
              <a:t> design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Simulated missing data: MNAR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Selection based on the value of the variable under consideration: blood pressure in February (</a:t>
            </a:r>
            <a:r>
              <a:rPr lang="en-US" altLang="en-US" sz="2000" i="1" dirty="0"/>
              <a:t>Y</a:t>
            </a:r>
            <a:r>
              <a:rPr lang="en-US" altLang="en-US" sz="2000" dirty="0"/>
              <a:t>) larger than 140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The missing data in February were ‘caused’ by the observed blood pressure in February 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 </a:t>
            </a:r>
            <a:r>
              <a:rPr lang="en-US" altLang="en-US" sz="2000" i="1" dirty="0">
                <a:sym typeface="Symbol" pitchFamily="18" charset="2"/>
              </a:rPr>
              <a:t>Dependent on the unknown value of the missing data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Therefore there is a </a:t>
            </a:r>
            <a:r>
              <a:rPr lang="en-US" altLang="en-US" sz="2000" dirty="0">
                <a:solidFill>
                  <a:srgbClr val="008080"/>
                </a:solidFill>
              </a:rPr>
              <a:t>selection</a:t>
            </a:r>
            <a:r>
              <a:rPr lang="en-US" altLang="en-US" sz="2000" dirty="0"/>
              <a:t> (</a:t>
            </a:r>
            <a:r>
              <a:rPr lang="en-US" altLang="en-US" sz="2000" dirty="0">
                <a:solidFill>
                  <a:srgbClr val="008080"/>
                </a:solidFill>
              </a:rPr>
              <a:t>bias</a:t>
            </a:r>
            <a:r>
              <a:rPr lang="en-US" altLang="en-US" sz="2000" dirty="0"/>
              <a:t>) of only patients who are hypertensive in February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Because missingness depends on unobserved values it is </a:t>
            </a:r>
            <a:r>
              <a:rPr lang="en-US" altLang="en-US" sz="2000" dirty="0">
                <a:solidFill>
                  <a:srgbClr val="008080"/>
                </a:solidFill>
              </a:rPr>
              <a:t>problematic</a:t>
            </a:r>
            <a:r>
              <a:rPr lang="en-US" altLang="en-US" sz="2000" dirty="0"/>
              <a:t> to treat</a:t>
            </a:r>
          </a:p>
        </p:txBody>
      </p:sp>
      <p:sp>
        <p:nvSpPr>
          <p:cNvPr id="126566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i="1"/>
              <a:t>Example</a:t>
            </a:r>
            <a:r>
              <a:rPr lang="en-US" altLang="en-US"/>
              <a:t> – MNAR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DF3D-8981-4FCF-B206-0D45226FEF6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4800" y="2133600"/>
            <a:ext cx="4191000" cy="228600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en-US" sz="2000" dirty="0"/>
              <a:t>Simulated missing data: MNAR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en-US" sz="2000" dirty="0"/>
              <a:t>7 responders (i.e., only 23%  data in </a:t>
            </a:r>
            <a:r>
              <a:rPr lang="en-US" altLang="en-US" sz="2000" b="1" dirty="0"/>
              <a:t>Y </a:t>
            </a:r>
            <a:r>
              <a:rPr lang="en-US" altLang="en-US" sz="2000" dirty="0"/>
              <a:t>observed), with </a:t>
            </a:r>
            <a:r>
              <a:rPr lang="en-US" altLang="en-US" sz="2000" b="1" dirty="0" smtClean="0"/>
              <a:t>Y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&gt; 140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Mean(</a:t>
            </a:r>
            <a:r>
              <a:rPr lang="en-US" altLang="en-US" sz="2000" b="1" dirty="0" err="1">
                <a:solidFill>
                  <a:srgbClr val="00B050"/>
                </a:solidFill>
              </a:rPr>
              <a:t>Y</a:t>
            </a:r>
            <a:r>
              <a:rPr lang="en-US" altLang="en-US" sz="2000" b="1" baseline="-25000" dirty="0" err="1">
                <a:solidFill>
                  <a:srgbClr val="00B050"/>
                </a:solidFill>
              </a:rPr>
              <a:t>obs</a:t>
            </a: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  <a:r>
              <a:rPr lang="en-US" altLang="en-US" sz="2000" dirty="0">
                <a:solidFill>
                  <a:srgbClr val="00B050"/>
                </a:solidFill>
              </a:rPr>
              <a:t>  = </a:t>
            </a:r>
            <a:r>
              <a:rPr lang="en-US" altLang="en-US" sz="2000" dirty="0" smtClean="0">
                <a:solidFill>
                  <a:srgbClr val="00B050"/>
                </a:solidFill>
              </a:rPr>
              <a:t>153.4</a:t>
            </a:r>
            <a:r>
              <a:rPr lang="en-US" altLang="en-US" sz="2000" dirty="0" smtClean="0"/>
              <a:t>, </a:t>
            </a:r>
            <a:r>
              <a:rPr lang="en-US" altLang="en-US" sz="2000" dirty="0">
                <a:solidFill>
                  <a:srgbClr val="00B050"/>
                </a:solidFill>
              </a:rPr>
              <a:t>SD(</a:t>
            </a:r>
            <a:r>
              <a:rPr lang="en-US" altLang="en-US" sz="2000" b="1" dirty="0" err="1">
                <a:solidFill>
                  <a:srgbClr val="00B050"/>
                </a:solidFill>
              </a:rPr>
              <a:t>Y</a:t>
            </a:r>
            <a:r>
              <a:rPr lang="en-US" altLang="en-US" sz="2000" b="1" baseline="-25000" dirty="0" err="1">
                <a:solidFill>
                  <a:srgbClr val="00B050"/>
                </a:solidFill>
              </a:rPr>
              <a:t>obs</a:t>
            </a: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  <a:r>
              <a:rPr lang="en-US" altLang="en-US" sz="2000" dirty="0">
                <a:solidFill>
                  <a:srgbClr val="00B050"/>
                </a:solidFill>
              </a:rPr>
              <a:t> = </a:t>
            </a:r>
            <a:r>
              <a:rPr lang="en-US" altLang="en-US" sz="2000" dirty="0" smtClean="0">
                <a:solidFill>
                  <a:srgbClr val="00B050"/>
                </a:solidFill>
              </a:rPr>
              <a:t>7.5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en-US" sz="2000" dirty="0"/>
              <a:t>Mean(</a:t>
            </a:r>
            <a:r>
              <a:rPr lang="en-US" altLang="en-US" sz="2000" b="1" dirty="0" err="1"/>
              <a:t>Y</a:t>
            </a:r>
            <a:r>
              <a:rPr lang="en-US" altLang="en-US" sz="2000" b="1" baseline="-25000" dirty="0" err="1"/>
              <a:t>com</a:t>
            </a:r>
            <a:r>
              <a:rPr lang="en-US" altLang="en-US" sz="2000" b="1" dirty="0"/>
              <a:t>)</a:t>
            </a:r>
            <a:r>
              <a:rPr lang="en-US" altLang="en-US" sz="2000" dirty="0"/>
              <a:t> = 121.9, SD(</a:t>
            </a:r>
            <a:r>
              <a:rPr lang="en-US" altLang="en-US" sz="2000" b="1" dirty="0" err="1"/>
              <a:t>Y</a:t>
            </a:r>
            <a:r>
              <a:rPr lang="en-US" altLang="en-US" sz="2000" b="1" baseline="-25000" dirty="0" err="1"/>
              <a:t>com</a:t>
            </a:r>
            <a:r>
              <a:rPr lang="en-US" altLang="en-US" sz="2000" b="1" dirty="0"/>
              <a:t>)</a:t>
            </a:r>
            <a:r>
              <a:rPr lang="en-US" altLang="en-US" sz="2000" dirty="0"/>
              <a:t> = 24.7 </a:t>
            </a:r>
          </a:p>
          <a:p>
            <a:pPr>
              <a:buClr>
                <a:schemeClr val="tx1"/>
              </a:buClr>
            </a:pPr>
            <a:endParaRPr lang="en-US" altLang="en-US" sz="2000" dirty="0" smtClean="0"/>
          </a:p>
          <a:p>
            <a:pPr>
              <a:buClr>
                <a:schemeClr val="tx1"/>
              </a:buClr>
            </a:pPr>
            <a:r>
              <a:rPr lang="en-US" altLang="en-US" sz="2000" dirty="0" smtClean="0"/>
              <a:t>Not </a:t>
            </a:r>
            <a:r>
              <a:rPr lang="en-US" altLang="en-US" sz="2000" dirty="0"/>
              <a:t>a </a:t>
            </a:r>
            <a:r>
              <a:rPr lang="en-US" altLang="en-US" sz="2000" dirty="0" smtClean="0"/>
              <a:t>representative sample, not a representative subsample</a:t>
            </a:r>
            <a:endParaRPr lang="en-US" altLang="en-US" sz="2000" dirty="0"/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	 </a:t>
            </a:r>
            <a:r>
              <a:rPr lang="en-US" altLang="en-US" sz="2000" dirty="0" smtClean="0">
                <a:solidFill>
                  <a:srgbClr val="008080"/>
                </a:solidFill>
                <a:sym typeface="Symbol" pitchFamily="18" charset="2"/>
              </a:rPr>
              <a:t>Biased sample</a:t>
            </a:r>
            <a:endParaRPr lang="en-US" altLang="en-US" sz="2000" i="1" dirty="0">
              <a:solidFill>
                <a:srgbClr val="008080"/>
              </a:solidFill>
              <a:sym typeface="Symbol" pitchFamily="18" charset="2"/>
            </a:endParaRPr>
          </a:p>
        </p:txBody>
      </p:sp>
      <p:sp>
        <p:nvSpPr>
          <p:cNvPr id="12963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i="1"/>
              <a:t>Example</a:t>
            </a:r>
            <a:r>
              <a:rPr lang="en-US" altLang="en-US"/>
              <a:t> – MNAR</a:t>
            </a:r>
          </a:p>
        </p:txBody>
      </p:sp>
      <p:pic>
        <p:nvPicPr>
          <p:cNvPr id="129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994025" cy="34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3A61-CE0B-42AC-B85B-1CA76E3C58CF}" type="slidenum">
              <a:rPr lang="en-US" altLang="en-US"/>
              <a:pPr/>
              <a:t>25</a:t>
            </a:fld>
            <a:endParaRPr lang="en-US" altLang="en-US" dirty="0"/>
          </a:p>
        </p:txBody>
      </p:sp>
      <p:sp>
        <p:nvSpPr>
          <p:cNvPr id="126771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800" i="1"/>
              <a:t>Example</a:t>
            </a:r>
            <a:r>
              <a:rPr lang="en-US" altLang="en-US" sz="2800"/>
              <a:t> – Schafer &amp; Graham</a:t>
            </a:r>
          </a:p>
        </p:txBody>
      </p:sp>
      <p:pic>
        <p:nvPicPr>
          <p:cNvPr id="1267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53400" cy="30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7716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8001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</a:rPr>
              <a:t>  The means and SD’s differ: increasing means, decreasing SD’s</a:t>
            </a:r>
          </a:p>
          <a:p>
            <a:pPr algn="l" eaLnBrk="0" hangingPunct="0"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</a:rPr>
              <a:t>  In real data we usually do not know the missingness process, and we need to </a:t>
            </a:r>
            <a:r>
              <a:rPr lang="en-US" altLang="en-US" sz="1800" dirty="0">
                <a:solidFill>
                  <a:srgbClr val="008080"/>
                </a:solidFill>
                <a:latin typeface="Times New Roman" pitchFamily="18" charset="0"/>
              </a:rPr>
              <a:t>make</a:t>
            </a:r>
          </a:p>
          <a:p>
            <a:pPr algn="l" eaLnBrk="0" hangingPunct="0"/>
            <a:r>
              <a:rPr lang="en-US" altLang="en-US" sz="1800" dirty="0">
                <a:solidFill>
                  <a:srgbClr val="008080"/>
                </a:solidFill>
                <a:latin typeface="Times New Roman" pitchFamily="18" charset="0"/>
              </a:rPr>
              <a:t>   assumptions (usually MAR)</a:t>
            </a:r>
          </a:p>
          <a:p>
            <a:pPr algn="l" eaLnBrk="0" hangingPunct="0"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</a:rPr>
              <a:t>  Try to check the assumptions by comparing responders and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itchFamily="18" charset="0"/>
              </a:rPr>
              <a:t>non-responders </a:t>
            </a: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</a:rPr>
              <a:t>on</a:t>
            </a:r>
          </a:p>
          <a:p>
            <a:pPr algn="l" eaLnBrk="0" hangingPunct="0"/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</a:rPr>
              <a:t>   observed scores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8FF8-2002-4EA0-8D65-6FE449C5BC7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 dirty="0"/>
              <a:t>MAR is </a:t>
            </a:r>
            <a:r>
              <a:rPr lang="en-US" altLang="en-US" sz="2400" i="1" dirty="0">
                <a:solidFill>
                  <a:srgbClr val="008080"/>
                </a:solidFill>
              </a:rPr>
              <a:t>plausible</a:t>
            </a:r>
            <a:r>
              <a:rPr lang="en-US" altLang="en-US" sz="2400" dirty="0"/>
              <a:t> in certain settings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Missing by design</a:t>
            </a:r>
            <a:r>
              <a:rPr lang="en-US" altLang="en-US" sz="2000" dirty="0"/>
              <a:t> (planned missingness):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mechanism </a:t>
            </a:r>
            <a:r>
              <a:rPr lang="en-US" altLang="en-US" sz="2000" dirty="0"/>
              <a:t>is controlled by experimenter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Latent variables</a:t>
            </a:r>
            <a:r>
              <a:rPr lang="en-US" altLang="en-US" sz="2000" dirty="0"/>
              <a:t>: missing with probability 1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The researcher does not (cannot) control missingness: the mechanism is unknown and </a:t>
            </a:r>
            <a:r>
              <a:rPr lang="en-US" altLang="en-US" sz="2400" i="1" dirty="0">
                <a:solidFill>
                  <a:srgbClr val="008080"/>
                </a:solidFill>
              </a:rPr>
              <a:t>MAR is only an assumption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Find causes and correlates that confirm this assumption: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Descriptive techniques</a:t>
            </a:r>
            <a:r>
              <a:rPr lang="en-US" altLang="en-US" sz="2000" dirty="0"/>
              <a:t> to investigate patterns of missingness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Testing</a:t>
            </a:r>
            <a:r>
              <a:rPr lang="en-US" altLang="en-US" sz="2000" dirty="0"/>
              <a:t> MCAR </a:t>
            </a:r>
            <a:r>
              <a:rPr lang="en-US" altLang="en-US" sz="2000" i="1" dirty="0"/>
              <a:t>vs</a:t>
            </a:r>
            <a:r>
              <a:rPr lang="en-US" altLang="en-US" sz="2000" dirty="0"/>
              <a:t>. MAR (testing MAR </a:t>
            </a:r>
            <a:r>
              <a:rPr lang="en-US" altLang="en-US" sz="2000" i="1" dirty="0"/>
              <a:t>vs</a:t>
            </a:r>
            <a:r>
              <a:rPr lang="en-US" altLang="en-US" sz="2000" dirty="0"/>
              <a:t>. MNAR not possible)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>
                <a:solidFill>
                  <a:srgbClr val="008080"/>
                </a:solidFill>
              </a:rPr>
              <a:t>Follow-up</a:t>
            </a:r>
            <a:r>
              <a:rPr lang="en-US" altLang="en-US" sz="2000" dirty="0"/>
              <a:t> of </a:t>
            </a:r>
            <a:r>
              <a:rPr lang="en-US" altLang="en-US" sz="2000" dirty="0" err="1"/>
              <a:t>nonrespondents</a:t>
            </a:r>
            <a:endParaRPr lang="en-US" altLang="en-US" sz="2000" dirty="0"/>
          </a:p>
          <a:p>
            <a:pPr>
              <a:buClr>
                <a:schemeClr val="tx1"/>
              </a:buClr>
            </a:pPr>
            <a:r>
              <a:rPr lang="en-US" altLang="en-US" sz="2400" dirty="0"/>
              <a:t>Erroneous assumption of MAR often has minor impact</a:t>
            </a:r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Assuming MAR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example – </a:t>
            </a:r>
            <a:r>
              <a:rPr lang="en-US" dirty="0" err="1"/>
              <a:t>Bayley</a:t>
            </a:r>
            <a:r>
              <a:rPr lang="en-US" dirty="0"/>
              <a:t> </a:t>
            </a:r>
            <a:r>
              <a:rPr lang="en-US" dirty="0" smtClean="0"/>
              <a:t>test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74F1-0993-455C-BA1C-B9A0EF5157B8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54329"/>
              </p:ext>
            </p:extLst>
          </p:nvPr>
        </p:nvGraphicFramePr>
        <p:xfrm>
          <a:off x="762000" y="1643654"/>
          <a:ext cx="7543800" cy="481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971800"/>
                <a:gridCol w="3581400"/>
              </a:tblGrid>
              <a:tr h="958165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MCAR/MAR/NMAR</a:t>
                      </a:r>
                      <a:r>
                        <a:rPr lang="en-US" baseline="0" dirty="0" smtClean="0"/>
                        <a:t> plausible?</a:t>
                      </a:r>
                      <a:endParaRPr lang="en-US" dirty="0"/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Missing,</a:t>
                      </a:r>
                      <a:r>
                        <a:rPr lang="en-US" baseline="0" dirty="0" smtClean="0"/>
                        <a:t> before entry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MAR, given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calender</a:t>
                      </a:r>
                      <a:r>
                        <a:rPr lang="en-US" baseline="0" dirty="0" smtClean="0"/>
                        <a:t> age</a:t>
                      </a:r>
                      <a:endParaRPr lang="en-US" dirty="0"/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Missing, after exit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MAR, given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calender</a:t>
                      </a:r>
                      <a:r>
                        <a:rPr lang="en-US" baseline="0" dirty="0" smtClean="0"/>
                        <a:t> age</a:t>
                      </a:r>
                      <a:endParaRPr lang="en-US" dirty="0"/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skipped, test leader forgot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MCAR</a:t>
                      </a:r>
                      <a:endParaRPr lang="en-US" dirty="0"/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skipped, child</a:t>
                      </a:r>
                      <a:r>
                        <a:rPr lang="en-US" baseline="0" dirty="0" smtClean="0"/>
                        <a:t> refused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Depending on cause: MCAR (‘just missed’),</a:t>
                      </a:r>
                      <a:r>
                        <a:rPr lang="en-US" baseline="0" dirty="0" smtClean="0"/>
                        <a:t> NMAR (e.g., because appeared too difficult for child)</a:t>
                      </a:r>
                      <a:endParaRPr lang="en-US" dirty="0"/>
                    </a:p>
                  </a:txBody>
                  <a:tcPr/>
                </a:tc>
              </a:tr>
              <a:tr h="55512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 skipped, for other</a:t>
                      </a:r>
                      <a:r>
                        <a:rPr lang="en-US" baseline="0" dirty="0" smtClean="0"/>
                        <a:t> reason, </a:t>
                      </a:r>
                      <a:r>
                        <a:rPr lang="en-US" dirty="0" smtClean="0"/>
                        <a:t>‘clinical </a:t>
                      </a:r>
                      <a:r>
                        <a:rPr lang="en-US" baseline="0" dirty="0" smtClean="0"/>
                        <a:t>view </a:t>
                      </a:r>
                      <a:r>
                        <a:rPr lang="en-US" dirty="0" smtClean="0"/>
                        <a:t>test leader’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Depending on specific</a:t>
                      </a:r>
                      <a:r>
                        <a:rPr lang="en-US" baseline="0" dirty="0" smtClean="0"/>
                        <a:t> reason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4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0DCA-B750-4E2D-833D-410086A3EA0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/>
              <a:t>Always try to avoid or prevent missing data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Work hard on follow-up or tracing missing participants</a:t>
            </a:r>
          </a:p>
          <a:p>
            <a:pPr>
              <a:buClr>
                <a:schemeClr val="tx1"/>
              </a:buClr>
            </a:pPr>
            <a:r>
              <a:rPr lang="en-US" altLang="en-US" sz="2400"/>
              <a:t>Collect data on reasons for missing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Obtain information about the missing data mechanism</a:t>
            </a:r>
          </a:p>
          <a:p>
            <a:pPr>
              <a:buClr>
                <a:schemeClr val="tx1"/>
              </a:buClr>
            </a:pPr>
            <a:r>
              <a:rPr lang="en-US" altLang="en-US" sz="2400"/>
              <a:t>Use descriptive techniques and test MCAR </a:t>
            </a:r>
            <a:r>
              <a:rPr lang="en-US" altLang="en-US" sz="2400" i="1"/>
              <a:t>vs</a:t>
            </a:r>
            <a:r>
              <a:rPr lang="en-US" altLang="en-US" sz="2400"/>
              <a:t>. MAR</a:t>
            </a:r>
          </a:p>
          <a:p>
            <a:pPr>
              <a:buClr>
                <a:schemeClr val="tx1"/>
              </a:buClr>
            </a:pPr>
            <a:r>
              <a:rPr lang="en-US" altLang="en-US" sz="2400"/>
              <a:t>Where possible do a MAR-approach</a:t>
            </a:r>
          </a:p>
          <a:p>
            <a:pPr lvl="1">
              <a:buClr>
                <a:schemeClr val="tx1"/>
              </a:buClr>
            </a:pPr>
            <a:r>
              <a:rPr lang="en-US" altLang="en-US" sz="2000">
                <a:solidFill>
                  <a:srgbClr val="008080"/>
                </a:solidFill>
              </a:rPr>
              <a:t>Direct modeling</a:t>
            </a:r>
            <a:r>
              <a:rPr lang="en-US" altLang="en-US" sz="2000"/>
              <a:t> of observed and missing data (multilevel)</a:t>
            </a:r>
          </a:p>
          <a:p>
            <a:pPr lvl="1">
              <a:buClr>
                <a:schemeClr val="tx1"/>
              </a:buClr>
            </a:pPr>
            <a:r>
              <a:rPr lang="en-US" altLang="en-US" sz="2000">
                <a:solidFill>
                  <a:srgbClr val="008080"/>
                </a:solidFill>
              </a:rPr>
              <a:t>Multiple imputation</a:t>
            </a:r>
            <a:r>
              <a:rPr lang="en-US" altLang="en-US" sz="2000"/>
              <a:t> of missing data: predicting missing scores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(Possible other missing data treatments)</a:t>
            </a:r>
          </a:p>
          <a:p>
            <a:pPr>
              <a:buClr>
                <a:schemeClr val="tx1"/>
              </a:buClr>
            </a:pPr>
            <a:r>
              <a:rPr lang="en-US" altLang="en-US" sz="2400"/>
              <a:t>Non-ignorable mechanisms (MNAR) require advanced modeling</a:t>
            </a:r>
          </a:p>
        </p:txBody>
      </p:sp>
      <p:sp>
        <p:nvSpPr>
          <p:cNvPr id="127385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Strategies to handle MD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B50-1D19-4CAB-8463-28223FCE344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 dirty="0" smtClean="0"/>
              <a:t>1. Deletion methods</a:t>
            </a:r>
          </a:p>
          <a:p>
            <a:pPr lvl="1">
              <a:buClr>
                <a:schemeClr val="tx1"/>
              </a:buClr>
            </a:pPr>
            <a:r>
              <a:rPr lang="nl-NL" altLang="en-US" sz="2000" dirty="0" err="1" smtClean="0"/>
              <a:t>Listwise</a:t>
            </a:r>
            <a:r>
              <a:rPr lang="nl-NL" altLang="en-US" sz="2000" dirty="0" smtClean="0"/>
              <a:t> </a:t>
            </a:r>
            <a:r>
              <a:rPr lang="nl-NL" altLang="en-US" sz="2000" dirty="0" err="1" smtClean="0"/>
              <a:t>deletion</a:t>
            </a:r>
            <a:r>
              <a:rPr lang="nl-NL" altLang="en-US" sz="2000" dirty="0"/>
              <a:t> </a:t>
            </a:r>
            <a:r>
              <a:rPr lang="nl-NL" altLang="en-US" sz="2000" dirty="0" smtClean="0"/>
              <a:t>= complete case analysis = </a:t>
            </a:r>
            <a:r>
              <a:rPr lang="nl-NL" altLang="en-US" sz="2000" dirty="0" err="1" smtClean="0"/>
              <a:t>casewise</a:t>
            </a:r>
            <a:r>
              <a:rPr lang="nl-NL" altLang="en-US" sz="2000" dirty="0" smtClean="0"/>
              <a:t> </a:t>
            </a:r>
            <a:r>
              <a:rPr lang="nl-NL" altLang="en-US" sz="2000" dirty="0" err="1" smtClean="0"/>
              <a:t>deletion</a:t>
            </a:r>
            <a:r>
              <a:rPr lang="nl-NL" altLang="en-US" sz="2000" dirty="0" smtClean="0"/>
              <a:t>: delete subjects </a:t>
            </a:r>
            <a:r>
              <a:rPr lang="nl-NL" altLang="en-US" sz="2000" dirty="0" err="1" smtClean="0"/>
              <a:t>for</a:t>
            </a:r>
            <a:r>
              <a:rPr lang="nl-NL" altLang="en-US" sz="2000" dirty="0" smtClean="0"/>
              <a:t> </a:t>
            </a:r>
            <a:r>
              <a:rPr lang="nl-NL" altLang="en-US" sz="2000" dirty="0" err="1" smtClean="0"/>
              <a:t>which</a:t>
            </a:r>
            <a:r>
              <a:rPr lang="nl-NL" altLang="en-US" sz="2000" dirty="0" smtClean="0"/>
              <a:t>  at </a:t>
            </a:r>
            <a:r>
              <a:rPr lang="nl-NL" altLang="en-US" sz="2000" dirty="0" err="1" smtClean="0"/>
              <a:t>least</a:t>
            </a:r>
            <a:r>
              <a:rPr lang="nl-NL" altLang="en-US" sz="2000" dirty="0" smtClean="0"/>
              <a:t> 1 score missing</a:t>
            </a:r>
          </a:p>
          <a:p>
            <a:pPr lvl="1">
              <a:buClr>
                <a:schemeClr val="tx1"/>
              </a:buClr>
            </a:pPr>
            <a:r>
              <a:rPr lang="nl-NL" altLang="en-US" sz="2000" dirty="0" err="1" smtClean="0"/>
              <a:t>Pairwise</a:t>
            </a:r>
            <a:r>
              <a:rPr lang="nl-NL" altLang="en-US" sz="2000" dirty="0" smtClean="0"/>
              <a:t> </a:t>
            </a:r>
            <a:r>
              <a:rPr lang="nl-NL" altLang="en-US" sz="2000" dirty="0" err="1" smtClean="0"/>
              <a:t>deletion</a:t>
            </a:r>
            <a:r>
              <a:rPr lang="nl-NL" altLang="en-US" sz="2000" dirty="0" smtClean="0"/>
              <a:t> =  </a:t>
            </a:r>
            <a:r>
              <a:rPr lang="nl-NL" altLang="en-US" sz="2000" dirty="0" err="1" smtClean="0"/>
              <a:t>available</a:t>
            </a:r>
            <a:r>
              <a:rPr lang="nl-NL" altLang="en-US" sz="2000" dirty="0" smtClean="0"/>
              <a:t> case analysis: delete subjects </a:t>
            </a:r>
            <a:r>
              <a:rPr lang="nl-NL" altLang="en-US" sz="2000" dirty="0" err="1" smtClean="0"/>
              <a:t>that</a:t>
            </a:r>
            <a:r>
              <a:rPr lang="nl-NL" altLang="en-US" sz="2000" dirty="0" smtClean="0"/>
              <a:t> miss at </a:t>
            </a:r>
            <a:r>
              <a:rPr lang="nl-NL" altLang="en-US" sz="2000" dirty="0" err="1" smtClean="0"/>
              <a:t>least</a:t>
            </a:r>
            <a:r>
              <a:rPr lang="nl-NL" altLang="en-US" sz="2000" dirty="0" smtClean="0"/>
              <a:t> 1 score </a:t>
            </a:r>
            <a:r>
              <a:rPr lang="nl-NL" altLang="en-US" sz="2000" dirty="0" err="1" smtClean="0"/>
              <a:t>necessary</a:t>
            </a:r>
            <a:r>
              <a:rPr lang="nl-NL" altLang="en-US" sz="2000" dirty="0" smtClean="0"/>
              <a:t> </a:t>
            </a:r>
            <a:r>
              <a:rPr lang="nl-NL" altLang="en-US" sz="2000" dirty="0" err="1" smtClean="0"/>
              <a:t>for</a:t>
            </a:r>
            <a:r>
              <a:rPr lang="nl-NL" altLang="en-US" sz="2000" dirty="0" smtClean="0"/>
              <a:t> </a:t>
            </a:r>
            <a:r>
              <a:rPr lang="nl-NL" altLang="en-US" sz="2000" dirty="0" err="1" smtClean="0"/>
              <a:t>the</a:t>
            </a:r>
            <a:r>
              <a:rPr lang="nl-NL" altLang="en-US" sz="2000" dirty="0" smtClean="0"/>
              <a:t> analysis at hand</a:t>
            </a:r>
          </a:p>
          <a:p>
            <a:pPr lvl="1">
              <a:buClr>
                <a:schemeClr val="tx1"/>
              </a:buClr>
            </a:pPr>
            <a:r>
              <a:rPr lang="nl-NL" altLang="en-US" sz="2000" dirty="0" err="1" smtClean="0"/>
              <a:t>Only</a:t>
            </a:r>
            <a:r>
              <a:rPr lang="nl-NL" altLang="en-US" sz="2000" dirty="0" smtClean="0"/>
              <a:t> </a:t>
            </a:r>
            <a:r>
              <a:rPr lang="nl-NL" altLang="en-US" sz="2000" dirty="0" err="1" smtClean="0"/>
              <a:t>unbiased</a:t>
            </a:r>
            <a:r>
              <a:rPr lang="nl-NL" altLang="en-US" sz="2000" dirty="0" smtClean="0"/>
              <a:t> </a:t>
            </a:r>
            <a:r>
              <a:rPr lang="nl-NL" altLang="en-US" sz="2000" dirty="0" err="1" smtClean="0"/>
              <a:t>estimates</a:t>
            </a:r>
            <a:r>
              <a:rPr lang="nl-NL" altLang="en-US" sz="2000" dirty="0" smtClean="0"/>
              <a:t> </a:t>
            </a:r>
            <a:r>
              <a:rPr lang="nl-NL" altLang="en-US" sz="2000" dirty="0" err="1" smtClean="0"/>
              <a:t>if</a:t>
            </a:r>
            <a:r>
              <a:rPr lang="nl-NL" altLang="en-US" sz="2000" dirty="0" smtClean="0"/>
              <a:t> missing data is MCAR</a:t>
            </a:r>
          </a:p>
          <a:p>
            <a:pPr>
              <a:buClr>
                <a:schemeClr val="tx1"/>
              </a:buClr>
            </a:pPr>
            <a:r>
              <a:rPr lang="en-US" altLang="en-US" sz="2400" dirty="0" smtClean="0"/>
              <a:t>2. Procedures based on imputation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 smtClean="0"/>
              <a:t>Single imputation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 smtClean="0"/>
              <a:t>Multiple </a:t>
            </a:r>
            <a:r>
              <a:rPr lang="en-US" altLang="en-US" sz="2000" dirty="0"/>
              <a:t>imputation</a:t>
            </a:r>
          </a:p>
          <a:p>
            <a:pPr>
              <a:buClr>
                <a:schemeClr val="tx1"/>
              </a:buClr>
            </a:pPr>
            <a:r>
              <a:rPr lang="en-US" altLang="en-US" sz="2400" dirty="0" smtClean="0"/>
              <a:t>3. Maximum Likelihood-based procedures</a:t>
            </a:r>
            <a:endParaRPr lang="en-US" altLang="en-US" sz="2400" dirty="0"/>
          </a:p>
        </p:txBody>
      </p:sp>
      <p:sp>
        <p:nvSpPr>
          <p:cNvPr id="130048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MD treatments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Literature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4 of </a:t>
            </a:r>
            <a:r>
              <a:rPr lang="en-US" dirty="0" err="1"/>
              <a:t>Tabachnick</a:t>
            </a:r>
            <a:r>
              <a:rPr lang="en-US" dirty="0"/>
              <a:t> &amp; </a:t>
            </a:r>
            <a:r>
              <a:rPr lang="en-US" dirty="0" err="1" smtClean="0"/>
              <a:t>Fidell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In particular section 4.1.3:</a:t>
            </a:r>
          </a:p>
          <a:p>
            <a:pPr lvl="1"/>
            <a:r>
              <a:rPr lang="en-US" dirty="0" smtClean="0"/>
              <a:t>Nice for a quick, general overview</a:t>
            </a:r>
          </a:p>
          <a:p>
            <a:pPr lvl="1"/>
            <a:r>
              <a:rPr lang="en-US" dirty="0" smtClean="0"/>
              <a:t>Very limited theoretical background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Paper by </a:t>
            </a:r>
            <a:r>
              <a:rPr lang="en-US" dirty="0" err="1" smtClean="0"/>
              <a:t>Baraldi</a:t>
            </a:r>
            <a:r>
              <a:rPr lang="en-US" dirty="0" smtClean="0"/>
              <a:t> &amp; Enders (2010)</a:t>
            </a:r>
          </a:p>
          <a:p>
            <a:pPr lvl="1"/>
            <a:r>
              <a:rPr lang="en-US" dirty="0" smtClean="0"/>
              <a:t>Neatly explained theoretical background</a:t>
            </a:r>
          </a:p>
          <a:p>
            <a:pPr lvl="1"/>
            <a:r>
              <a:rPr lang="en-US" dirty="0" smtClean="0"/>
              <a:t>With nice empirical illustration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74F1-0993-455C-BA1C-B9A0EF5157B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84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772B-71E5-4D8F-8989-BFCD593C1E1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altLang="en-US" sz="2400">
                <a:solidFill>
                  <a:srgbClr val="008080"/>
                </a:solidFill>
              </a:rPr>
              <a:t>Substitute plausible values for the missing scores</a:t>
            </a:r>
          </a:p>
          <a:p>
            <a:pPr>
              <a:buClr>
                <a:schemeClr val="tx1"/>
              </a:buClr>
            </a:pPr>
            <a:r>
              <a:rPr lang="en-US" altLang="en-US" sz="2400"/>
              <a:t>Advantages: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More </a:t>
            </a:r>
            <a:r>
              <a:rPr lang="en-US" altLang="en-US" sz="2000" i="1">
                <a:solidFill>
                  <a:srgbClr val="008080"/>
                </a:solidFill>
              </a:rPr>
              <a:t>efficient</a:t>
            </a:r>
            <a:r>
              <a:rPr lang="en-US" altLang="en-US" sz="2000"/>
              <a:t> than analyzing complete cases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Opportunity to use </a:t>
            </a:r>
            <a:r>
              <a:rPr lang="en-US" altLang="en-US" sz="2000" i="1">
                <a:solidFill>
                  <a:srgbClr val="008080"/>
                </a:solidFill>
              </a:rPr>
              <a:t>information about missing scores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Completed data can be analyzed with </a:t>
            </a:r>
            <a:r>
              <a:rPr lang="en-US" altLang="en-US" sz="2000" i="1">
                <a:solidFill>
                  <a:srgbClr val="008080"/>
                </a:solidFill>
              </a:rPr>
              <a:t>standard procedures and software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Results in completed data set that is the same for all following analyses</a:t>
            </a:r>
          </a:p>
          <a:p>
            <a:pPr>
              <a:buClr>
                <a:schemeClr val="tx1"/>
              </a:buClr>
            </a:pPr>
            <a:r>
              <a:rPr lang="en-US" altLang="en-US" sz="2400"/>
              <a:t>Disadvantages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Sometimes hard to implement (especially multivariate cases)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Some (ad hoc) imputations severely </a:t>
            </a:r>
            <a:r>
              <a:rPr lang="en-US" altLang="en-US" sz="2000" i="1">
                <a:solidFill>
                  <a:srgbClr val="008080"/>
                </a:solidFill>
              </a:rPr>
              <a:t>bias distributions and relations</a:t>
            </a:r>
          </a:p>
        </p:txBody>
      </p:sp>
      <p:sp>
        <p:nvSpPr>
          <p:cNvPr id="130457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dirty="0" smtClean="0"/>
              <a:t>2. Imputation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1AD-2FC9-4C97-9564-539A75A5147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nl-NL" altLang="en-US" sz="2400" dirty="0" err="1" smtClean="0">
                <a:solidFill>
                  <a:srgbClr val="008080"/>
                </a:solidFill>
              </a:rPr>
              <a:t>From</a:t>
            </a:r>
            <a:r>
              <a:rPr lang="nl-NL" altLang="en-US" sz="2400" dirty="0" smtClean="0">
                <a:solidFill>
                  <a:srgbClr val="00808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8080"/>
                </a:solidFill>
              </a:rPr>
              <a:t>least</a:t>
            </a:r>
            <a:r>
              <a:rPr lang="nl-NL" altLang="en-US" sz="2400" dirty="0" smtClean="0">
                <a:solidFill>
                  <a:srgbClr val="00808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8080"/>
                </a:solidFill>
              </a:rPr>
              <a:t>to</a:t>
            </a:r>
            <a:r>
              <a:rPr lang="nl-NL" altLang="en-US" sz="2400" dirty="0" smtClean="0">
                <a:solidFill>
                  <a:srgbClr val="008080"/>
                </a:solidFill>
              </a:rPr>
              <a:t> most </a:t>
            </a:r>
            <a:r>
              <a:rPr lang="nl-NL" altLang="en-US" sz="2400" dirty="0" err="1" smtClean="0">
                <a:solidFill>
                  <a:srgbClr val="008080"/>
                </a:solidFill>
              </a:rPr>
              <a:t>preferred</a:t>
            </a:r>
            <a:endParaRPr lang="en-US" altLang="en-US" sz="2400" dirty="0" smtClean="0">
              <a:solidFill>
                <a:srgbClr val="008080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400" i="1" dirty="0" smtClean="0">
                <a:solidFill>
                  <a:srgbClr val="008080"/>
                </a:solidFill>
              </a:rPr>
              <a:t>unconditional </a:t>
            </a:r>
            <a:r>
              <a:rPr lang="en-US" altLang="en-US" sz="2400" i="1" dirty="0">
                <a:solidFill>
                  <a:srgbClr val="008080"/>
                </a:solidFill>
              </a:rPr>
              <a:t>means</a:t>
            </a:r>
            <a:r>
              <a:rPr lang="en-US" altLang="en-US" sz="2400" dirty="0"/>
              <a:t>: filling in means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400" i="1" dirty="0" smtClean="0">
                <a:solidFill>
                  <a:srgbClr val="008080"/>
                </a:solidFill>
              </a:rPr>
              <a:t>conditional </a:t>
            </a:r>
            <a:r>
              <a:rPr lang="en-US" altLang="en-US" sz="2400" i="1" dirty="0">
                <a:solidFill>
                  <a:srgbClr val="008080"/>
                </a:solidFill>
              </a:rPr>
              <a:t>means</a:t>
            </a:r>
            <a:r>
              <a:rPr lang="en-US" altLang="en-US" sz="2400" dirty="0"/>
              <a:t>: filling in model predictions </a:t>
            </a:r>
            <a:r>
              <a:rPr lang="en-US" altLang="en-US" sz="2400" dirty="0">
                <a:sym typeface="Wingdings" pitchFamily="2" charset="2"/>
              </a:rPr>
              <a:t>(e.g., </a:t>
            </a:r>
            <a:r>
              <a:rPr lang="en-US" altLang="en-US" sz="2400" i="1" dirty="0">
                <a:solidFill>
                  <a:srgbClr val="008080"/>
                </a:solidFill>
                <a:sym typeface="Wingdings" pitchFamily="2" charset="2"/>
              </a:rPr>
              <a:t>regression imputation</a:t>
            </a:r>
            <a:r>
              <a:rPr lang="en-US" altLang="en-US" sz="2400" dirty="0" smtClean="0">
                <a:sym typeface="Wingdings" pitchFamily="2" charset="2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400" i="1" dirty="0" smtClean="0">
                <a:solidFill>
                  <a:srgbClr val="008080"/>
                </a:solidFill>
              </a:rPr>
              <a:t>conditional </a:t>
            </a:r>
            <a:r>
              <a:rPr lang="en-US" altLang="en-US" sz="2400" i="1" dirty="0">
                <a:solidFill>
                  <a:srgbClr val="008080"/>
                </a:solidFill>
              </a:rPr>
              <a:t>distributions</a:t>
            </a:r>
            <a:r>
              <a:rPr lang="en-US" altLang="en-US" sz="2400" dirty="0"/>
              <a:t>: filling in draws from the distributions of </a:t>
            </a:r>
            <a:r>
              <a:rPr lang="en-US" altLang="en-US" sz="2400" i="1" dirty="0" err="1"/>
              <a:t>Y</a:t>
            </a:r>
            <a:r>
              <a:rPr lang="en-US" altLang="en-US" sz="2400" i="1" baseline="-25000" dirty="0" err="1"/>
              <a:t>mis</a:t>
            </a:r>
            <a:r>
              <a:rPr lang="en-US" altLang="en-US" sz="2400" dirty="0"/>
              <a:t>, given </a:t>
            </a:r>
            <a:r>
              <a:rPr lang="en-US" altLang="en-US" sz="2400" i="1" dirty="0" err="1"/>
              <a:t>Y</a:t>
            </a:r>
            <a:r>
              <a:rPr lang="en-US" altLang="en-US" sz="2400" i="1" baseline="-25000" dirty="0" err="1"/>
              <a:t>obs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(</a:t>
            </a:r>
            <a:r>
              <a:rPr lang="en-US" altLang="en-US" sz="2400" dirty="0"/>
              <a:t>e.g., filling in predictions plus random error)</a:t>
            </a:r>
          </a:p>
          <a:p>
            <a:pPr>
              <a:buClr>
                <a:schemeClr val="tx1"/>
              </a:buClr>
            </a:pPr>
            <a:endParaRPr lang="en-US" altLang="en-US" sz="2400" dirty="0"/>
          </a:p>
        </p:txBody>
      </p:sp>
      <p:sp>
        <p:nvSpPr>
          <p:cNvPr id="130662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Single imputation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D6BE-3A7A-4A9F-8742-B1216EAEF64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08675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i="1"/>
              <a:t>Example</a:t>
            </a:r>
            <a:r>
              <a:rPr lang="en-US" altLang="en-US"/>
              <a:t> – Complete case analysis</a:t>
            </a:r>
          </a:p>
        </p:txBody>
      </p:sp>
      <p:pic>
        <p:nvPicPr>
          <p:cNvPr id="1308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313738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08716" name="Group 44"/>
          <p:cNvGraphicFramePr>
            <a:graphicFrameLocks noGrp="1"/>
          </p:cNvGraphicFramePr>
          <p:nvPr>
            <p:ph/>
          </p:nvPr>
        </p:nvGraphicFramePr>
        <p:xfrm>
          <a:off x="838200" y="4800600"/>
          <a:ext cx="7620000" cy="1377696"/>
        </p:xfrm>
        <a:graphic>
          <a:graphicData uri="http://schemas.openxmlformats.org/drawingml/2006/table">
            <a:tbl>
              <a:tblPr/>
              <a:tblGrid>
                <a:gridCol w="2514600"/>
                <a:gridCol w="1295400"/>
                <a:gridCol w="1295400"/>
                <a:gridCol w="1235075"/>
                <a:gridCol w="1279525"/>
              </a:tblGrid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Mean(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Completely observed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MCAR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MNAR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121.9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108.6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138.3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4B6-A387-45B8-9C5B-33B3B990A32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117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i="1"/>
              <a:t>Example</a:t>
            </a:r>
            <a:r>
              <a:rPr lang="en-US" altLang="en-US"/>
              <a:t> – Impute means</a:t>
            </a:r>
          </a:p>
        </p:txBody>
      </p:sp>
      <p:pic>
        <p:nvPicPr>
          <p:cNvPr id="131176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332788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1770" name="Rectangle 26"/>
          <p:cNvSpPr>
            <a:spLocks noChangeArrowheads="1"/>
          </p:cNvSpPr>
          <p:nvPr/>
        </p:nvSpPr>
        <p:spPr bwMode="auto">
          <a:xfrm>
            <a:off x="685800" y="49530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en-US" sz="2000" i="1">
                <a:solidFill>
                  <a:srgbClr val="008080"/>
                </a:solidFill>
              </a:rPr>
              <a:t>Unconditional means</a:t>
            </a:r>
            <a:r>
              <a:rPr lang="en-US" altLang="en-US" sz="2000"/>
              <a:t>: 108.6 (MCAR), 138.3 (MAR), 153.4 (MNAR)</a:t>
            </a:r>
          </a:p>
          <a:p>
            <a:pPr>
              <a:buClr>
                <a:schemeClr val="tx1"/>
              </a:buClr>
            </a:pPr>
            <a:r>
              <a:rPr lang="en-US" altLang="en-US" sz="2000"/>
              <a:t>Biased estimates of variances and covariances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B252-B0BA-4FD5-979D-60358CFE1A1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1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400" i="1" dirty="0">
                <a:solidFill>
                  <a:srgbClr val="008080"/>
                </a:solidFill>
              </a:rPr>
              <a:t>Unconditional means</a:t>
            </a:r>
            <a:r>
              <a:rPr lang="en-US" altLang="en-US" sz="2400" dirty="0"/>
              <a:t>: biased variances and </a:t>
            </a:r>
            <a:r>
              <a:rPr lang="en-US" altLang="en-US" sz="2400" dirty="0" err="1"/>
              <a:t>covariances</a:t>
            </a:r>
            <a:endParaRPr lang="en-US" altLang="en-US" sz="24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400" i="1" dirty="0" smtClean="0">
                <a:solidFill>
                  <a:srgbClr val="008080"/>
                </a:solidFill>
              </a:rPr>
              <a:t>Conditional </a:t>
            </a:r>
            <a:r>
              <a:rPr lang="en-US" altLang="en-US" sz="2400" i="1" dirty="0">
                <a:solidFill>
                  <a:srgbClr val="008080"/>
                </a:solidFill>
              </a:rPr>
              <a:t>means</a:t>
            </a:r>
            <a:endParaRPr lang="en-US" altLang="en-US" sz="2400" dirty="0"/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MCAR: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mis</a:t>
            </a:r>
            <a:r>
              <a:rPr lang="en-US" altLang="en-US" sz="2000" dirty="0"/>
              <a:t> = 14.03 + 0.78 </a:t>
            </a:r>
            <a:r>
              <a:rPr lang="en-US" altLang="en-US" sz="2000" i="1" dirty="0"/>
              <a:t>X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MAR: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mis</a:t>
            </a:r>
            <a:r>
              <a:rPr lang="en-US" altLang="en-US" sz="2000" dirty="0"/>
              <a:t> = 83.87 + 0.35 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400" i="1" dirty="0">
                <a:solidFill>
                  <a:srgbClr val="008080"/>
                </a:solidFill>
              </a:rPr>
              <a:t>Conditional distributions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MCAR: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mis</a:t>
            </a:r>
            <a:r>
              <a:rPr lang="en-US" altLang="en-US" sz="2000" dirty="0"/>
              <a:t> = 14.03 + 0.78 </a:t>
            </a:r>
            <a:r>
              <a:rPr lang="en-US" altLang="en-US" sz="2000" i="1" dirty="0"/>
              <a:t>X  </a:t>
            </a:r>
            <a:r>
              <a:rPr lang="en-US" altLang="en-US" sz="2000" dirty="0"/>
              <a:t>+ 8.96 </a:t>
            </a:r>
            <a:r>
              <a:rPr lang="en-US" altLang="en-US" sz="2000" i="1" dirty="0"/>
              <a:t>Z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MAR: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mis</a:t>
            </a:r>
            <a:r>
              <a:rPr lang="en-US" altLang="en-US" sz="2000" dirty="0"/>
              <a:t> = 83.87 + 0.35 </a:t>
            </a:r>
            <a:r>
              <a:rPr lang="en-US" altLang="en-US" sz="2000" i="1" dirty="0"/>
              <a:t>X  </a:t>
            </a:r>
            <a:r>
              <a:rPr lang="en-US" altLang="en-US" sz="2000" dirty="0"/>
              <a:t>+ 22.66 </a:t>
            </a:r>
            <a:r>
              <a:rPr lang="en-US" altLang="en-US" sz="2000" i="1" dirty="0"/>
              <a:t>Z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/>
              <a:t>with </a:t>
            </a:r>
            <a:r>
              <a:rPr lang="en-US" altLang="en-US" sz="2000" i="1" dirty="0"/>
              <a:t>Z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Times New Roman" pitchFamily="18" charset="0"/>
              </a:rPr>
              <a:t>~ </a:t>
            </a:r>
            <a:r>
              <a:rPr lang="en-US" altLang="en-US" sz="2000" i="1" dirty="0">
                <a:cs typeface="Times New Roman" pitchFamily="18" charset="0"/>
              </a:rPr>
              <a:t>N</a:t>
            </a:r>
            <a:r>
              <a:rPr lang="en-US" altLang="en-US" sz="2000" dirty="0">
                <a:cs typeface="Times New Roman" pitchFamily="18" charset="0"/>
              </a:rPr>
              <a:t>(0,1)</a:t>
            </a:r>
          </a:p>
        </p:txBody>
      </p:sp>
      <p:sp>
        <p:nvSpPr>
          <p:cNvPr id="131584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Single imputation</a:t>
            </a:r>
          </a:p>
        </p:txBody>
      </p:sp>
      <p:grpSp>
        <p:nvGrpSpPr>
          <p:cNvPr id="1315846" name="Group 6"/>
          <p:cNvGrpSpPr>
            <a:grpSpLocks/>
          </p:cNvGrpSpPr>
          <p:nvPr/>
        </p:nvGrpSpPr>
        <p:grpSpPr bwMode="auto">
          <a:xfrm>
            <a:off x="4876800" y="2667000"/>
            <a:ext cx="2779713" cy="685800"/>
            <a:chOff x="3072" y="2160"/>
            <a:chExt cx="1751" cy="432"/>
          </a:xfrm>
        </p:grpSpPr>
        <p:sp>
          <p:nvSpPr>
            <p:cNvPr id="1315844" name="AutoShape 4"/>
            <p:cNvSpPr>
              <a:spLocks/>
            </p:cNvSpPr>
            <p:nvPr/>
          </p:nvSpPr>
          <p:spPr bwMode="auto">
            <a:xfrm>
              <a:off x="3072" y="2160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15845" name="Text Box 5"/>
            <p:cNvSpPr txBox="1">
              <a:spLocks noChangeArrowheads="1"/>
            </p:cNvSpPr>
            <p:nvPr/>
          </p:nvSpPr>
          <p:spPr bwMode="auto">
            <a:xfrm>
              <a:off x="3264" y="2208"/>
              <a:ext cx="15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>
                      <a:alpha val="7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Times New Roman" pitchFamily="18" charset="0"/>
                </a:rPr>
                <a:t>biased </a:t>
              </a:r>
              <a:r>
                <a:rPr lang="en-US" altLang="en-US" sz="2400" dirty="0" err="1">
                  <a:latin typeface="Times New Roman" pitchFamily="18" charset="0"/>
                </a:rPr>
                <a:t>covariances</a:t>
              </a:r>
              <a:endParaRPr lang="en-US" alt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1315847" name="Group 7"/>
          <p:cNvGrpSpPr>
            <a:grpSpLocks/>
          </p:cNvGrpSpPr>
          <p:nvPr/>
        </p:nvGrpSpPr>
        <p:grpSpPr bwMode="auto">
          <a:xfrm>
            <a:off x="5791200" y="3810000"/>
            <a:ext cx="2943225" cy="685800"/>
            <a:chOff x="3072" y="2160"/>
            <a:chExt cx="1854" cy="432"/>
          </a:xfrm>
        </p:grpSpPr>
        <p:sp>
          <p:nvSpPr>
            <p:cNvPr id="1315848" name="AutoShape 8"/>
            <p:cNvSpPr>
              <a:spLocks/>
            </p:cNvSpPr>
            <p:nvPr/>
          </p:nvSpPr>
          <p:spPr bwMode="auto">
            <a:xfrm>
              <a:off x="3072" y="2160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15849" name="Text Box 9"/>
            <p:cNvSpPr txBox="1">
              <a:spLocks noChangeArrowheads="1"/>
            </p:cNvSpPr>
            <p:nvPr/>
          </p:nvSpPr>
          <p:spPr bwMode="auto">
            <a:xfrm>
              <a:off x="3157" y="2208"/>
              <a:ext cx="1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>
                      <a:alpha val="7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Times New Roman" pitchFamily="18" charset="0"/>
                </a:rPr>
                <a:t>unbiased under MAR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FBB2-C0D0-4E68-A8FD-20D98063999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1789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i="1" dirty="0"/>
              <a:t>Example</a:t>
            </a:r>
            <a:r>
              <a:rPr lang="en-US" altLang="en-US" dirty="0"/>
              <a:t> </a:t>
            </a:r>
            <a:r>
              <a:rPr lang="en-US" altLang="en-US" dirty="0" smtClean="0"/>
              <a:t>–regression under MAR</a:t>
            </a:r>
            <a:endParaRPr lang="en-US" altLang="en-US" dirty="0"/>
          </a:p>
        </p:txBody>
      </p:sp>
      <p:sp>
        <p:nvSpPr>
          <p:cNvPr id="1317892" name="Rectangle 4"/>
          <p:cNvSpPr>
            <a:spLocks noChangeArrowheads="1"/>
          </p:cNvSpPr>
          <p:nvPr/>
        </p:nvSpPr>
        <p:spPr bwMode="auto">
          <a:xfrm>
            <a:off x="685800" y="50292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en-US" sz="2000" dirty="0"/>
              <a:t>MAR: 1) unconditional means, 2) conditional means, 3) conditional distributions</a:t>
            </a:r>
            <a:endParaRPr lang="en-US" altLang="en-US" dirty="0"/>
          </a:p>
        </p:txBody>
      </p:sp>
      <p:pic>
        <p:nvPicPr>
          <p:cNvPr id="131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332788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D52-5045-4337-A482-12DA47CC468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/>
              <a:t>Shortcomings:</a:t>
            </a:r>
          </a:p>
          <a:p>
            <a:pPr lvl="1">
              <a:buClr>
                <a:schemeClr val="tx1"/>
              </a:buClr>
            </a:pPr>
            <a:r>
              <a:rPr lang="en-US" altLang="en-US" sz="2000" i="1">
                <a:solidFill>
                  <a:srgbClr val="008080"/>
                </a:solidFill>
              </a:rPr>
              <a:t>Biased estimations</a:t>
            </a:r>
            <a:r>
              <a:rPr lang="en-US" altLang="en-US" sz="2000"/>
              <a:t>: means and/or variances and/or covariances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/>
              <a:t>	The </a:t>
            </a:r>
            <a:r>
              <a:rPr lang="en-US" altLang="en-US" sz="2000" i="1">
                <a:solidFill>
                  <a:srgbClr val="008080"/>
                </a:solidFill>
              </a:rPr>
              <a:t>joint distribution </a:t>
            </a:r>
            <a:r>
              <a:rPr lang="en-US" altLang="en-US" sz="2000"/>
              <a:t>of the variables is disrupted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SEs, </a:t>
            </a:r>
            <a:r>
              <a:rPr lang="en-US" altLang="en-US" sz="2000" i="1"/>
              <a:t>p</a:t>
            </a:r>
            <a:r>
              <a:rPr lang="en-US" altLang="en-US" sz="2000"/>
              <a:t> values, and other </a:t>
            </a:r>
            <a:r>
              <a:rPr lang="en-US" altLang="en-US" sz="2000" i="1">
                <a:solidFill>
                  <a:srgbClr val="008080"/>
                </a:solidFill>
              </a:rPr>
              <a:t>uncertainty measures</a:t>
            </a:r>
            <a:r>
              <a:rPr lang="en-US" altLang="en-US" sz="2000"/>
              <a:t> are misleading because they do not take into account the extra uncertainty caused by missing values</a:t>
            </a:r>
          </a:p>
          <a:p>
            <a:pPr lvl="1">
              <a:buClr>
                <a:schemeClr val="tx1"/>
              </a:buClr>
            </a:pPr>
            <a:r>
              <a:rPr lang="en-US" altLang="en-US" sz="2000"/>
              <a:t>Moreover, imputations are treated as observations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/>
              <a:t>	Sample size is not equal to </a:t>
            </a:r>
            <a:r>
              <a:rPr lang="en-US" altLang="en-US" sz="2000" i="1"/>
              <a:t>n</a:t>
            </a:r>
          </a:p>
          <a:p>
            <a:pPr>
              <a:buClr>
                <a:schemeClr val="tx1"/>
              </a:buClr>
            </a:pPr>
            <a:r>
              <a:rPr lang="en-US" altLang="en-US" sz="2400"/>
              <a:t>Solution: </a:t>
            </a:r>
            <a:r>
              <a:rPr lang="en-US" altLang="en-US" sz="2400" i="1">
                <a:solidFill>
                  <a:srgbClr val="008080"/>
                </a:solidFill>
              </a:rPr>
              <a:t>Multiple imputation</a:t>
            </a:r>
          </a:p>
        </p:txBody>
      </p:sp>
      <p:sp>
        <p:nvSpPr>
          <p:cNvPr id="131993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Single imputation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812-3CFD-4D37-BAE4-C2755E2F110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 marL="355600" indent="-355600"/>
            <a:r>
              <a:rPr lang="en-US" altLang="en-US" sz="2400"/>
              <a:t>Repeat the imputation process:</a:t>
            </a:r>
          </a:p>
          <a:p>
            <a:pPr marL="355600" indent="-355600"/>
            <a:r>
              <a:rPr lang="en-US" altLang="en-US" sz="2400"/>
              <a:t>Parameter estimates vary due to the </a:t>
            </a:r>
            <a:r>
              <a:rPr lang="en-US" altLang="en-US" sz="2400" i="1">
                <a:solidFill>
                  <a:srgbClr val="008080"/>
                </a:solidFill>
              </a:rPr>
              <a:t>random character</a:t>
            </a:r>
            <a:r>
              <a:rPr lang="en-US" altLang="en-US" sz="2400"/>
              <a:t> of the imputation procedure and this variation can be used to </a:t>
            </a:r>
            <a:r>
              <a:rPr lang="en-US" altLang="en-US" sz="2400" i="1">
                <a:solidFill>
                  <a:srgbClr val="008080"/>
                </a:solidFill>
              </a:rPr>
              <a:t>correct the variances</a:t>
            </a:r>
            <a:r>
              <a:rPr lang="en-US" altLang="en-US" sz="2400"/>
              <a:t> and SEs</a:t>
            </a:r>
          </a:p>
          <a:p>
            <a:pPr marL="355600" indent="-355600">
              <a:buFontTx/>
              <a:buNone/>
            </a:pPr>
            <a:r>
              <a:rPr lang="en-US" altLang="en-US" sz="2400" i="1"/>
              <a:t>Procedure </a:t>
            </a:r>
            <a:r>
              <a:rPr lang="en-US" altLang="en-US" sz="2400"/>
              <a:t>(Rubin, 1987)</a:t>
            </a:r>
            <a:r>
              <a:rPr lang="en-US" altLang="en-US" sz="2400" i="1"/>
              <a:t> </a:t>
            </a:r>
            <a:r>
              <a:rPr lang="en-US" altLang="en-US" sz="2400"/>
              <a:t>:</a:t>
            </a:r>
          </a:p>
          <a:p>
            <a:pPr marL="355600" indent="-355600">
              <a:buFontTx/>
              <a:buAutoNum type="arabicPeriod"/>
            </a:pPr>
            <a:r>
              <a:rPr lang="en-US" altLang="en-US" sz="2400"/>
              <a:t>Repeat imputation process </a:t>
            </a:r>
            <a:r>
              <a:rPr lang="en-US" altLang="en-US" sz="2400" i="1"/>
              <a:t>m</a:t>
            </a:r>
            <a:r>
              <a:rPr lang="en-US" altLang="en-US" sz="2400"/>
              <a:t> times: </a:t>
            </a:r>
            <a:r>
              <a:rPr lang="en-US" altLang="en-US" sz="2400" i="1"/>
              <a:t>m</a:t>
            </a:r>
            <a:r>
              <a:rPr lang="en-US" altLang="en-US" sz="2400"/>
              <a:t> imputed data sets</a:t>
            </a:r>
          </a:p>
          <a:p>
            <a:pPr marL="355600" indent="-355600">
              <a:buFontTx/>
              <a:buAutoNum type="arabicPeriod"/>
            </a:pPr>
            <a:r>
              <a:rPr lang="en-US" altLang="en-US" sz="2400"/>
              <a:t>Analyze the </a:t>
            </a:r>
            <a:r>
              <a:rPr lang="en-US" altLang="en-US" sz="2400" i="1"/>
              <a:t>m</a:t>
            </a:r>
            <a:r>
              <a:rPr lang="en-US" altLang="en-US" sz="2400"/>
              <a:t> data sets separately using standard techniques</a:t>
            </a:r>
          </a:p>
          <a:p>
            <a:pPr marL="355600" indent="-355600">
              <a:buFontTx/>
              <a:buAutoNum type="arabicPeriod"/>
            </a:pPr>
            <a:r>
              <a:rPr lang="en-US" altLang="en-US" sz="2400"/>
              <a:t>Summarize the results, taking into account </a:t>
            </a:r>
            <a:r>
              <a:rPr lang="en-US" altLang="en-US" sz="2400">
                <a:solidFill>
                  <a:srgbClr val="008080"/>
                </a:solidFill>
              </a:rPr>
              <a:t>differences within datasets</a:t>
            </a:r>
            <a:r>
              <a:rPr lang="en-US" altLang="en-US" sz="2400"/>
              <a:t> (uncertainty in data) and </a:t>
            </a:r>
            <a:r>
              <a:rPr lang="en-US" altLang="en-US" sz="2400">
                <a:solidFill>
                  <a:srgbClr val="008080"/>
                </a:solidFill>
              </a:rPr>
              <a:t>between datasets</a:t>
            </a:r>
            <a:r>
              <a:rPr lang="en-US" altLang="en-US" sz="2400"/>
              <a:t> (uncertainty due to missing data and imputation)</a:t>
            </a:r>
          </a:p>
        </p:txBody>
      </p:sp>
      <p:sp>
        <p:nvSpPr>
          <p:cNvPr id="13219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Multiple imputation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3. Maximum Likelihood-based </a:t>
            </a:r>
            <a:r>
              <a:rPr lang="en-US" altLang="en-US" sz="3200" dirty="0" smtClean="0"/>
              <a:t>procedures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267200"/>
          </a:xfrm>
        </p:spPr>
        <p:txBody>
          <a:bodyPr/>
          <a:lstStyle/>
          <a:p>
            <a:r>
              <a:rPr lang="en-US" dirty="0" smtClean="0"/>
              <a:t>Some background: maximum </a:t>
            </a:r>
            <a:r>
              <a:rPr lang="en-US" dirty="0"/>
              <a:t>likelihood estimate of a parameter is the value of the parameter that is most likely to have resulted in the observed data.</a:t>
            </a:r>
          </a:p>
          <a:p>
            <a:r>
              <a:rPr lang="en-US" dirty="0" smtClean="0"/>
              <a:t>Analyze </a:t>
            </a:r>
            <a:r>
              <a:rPr lang="en-US" dirty="0"/>
              <a:t>the full, incomplete data set using maximum likelihood </a:t>
            </a:r>
            <a:r>
              <a:rPr lang="en-US" dirty="0" smtClean="0"/>
              <a:t>estimation</a:t>
            </a:r>
          </a:p>
          <a:p>
            <a:r>
              <a:rPr lang="en-US" dirty="0" smtClean="0"/>
              <a:t>With missing data:</a:t>
            </a:r>
            <a:r>
              <a:rPr lang="en-US" dirty="0"/>
              <a:t> </a:t>
            </a:r>
            <a:r>
              <a:rPr lang="en-US" dirty="0" smtClean="0"/>
              <a:t>Likelihoods </a:t>
            </a:r>
            <a:r>
              <a:rPr lang="en-US" dirty="0"/>
              <a:t>computed </a:t>
            </a:r>
            <a:r>
              <a:rPr lang="en-US" dirty="0" smtClean="0"/>
              <a:t>for cases with </a:t>
            </a:r>
          </a:p>
          <a:p>
            <a:pPr lvl="1"/>
            <a:r>
              <a:rPr lang="en-US" dirty="0" smtClean="0"/>
              <a:t>complete data on some variables</a:t>
            </a:r>
          </a:p>
          <a:p>
            <a:pPr lvl="1"/>
            <a:r>
              <a:rPr lang="en-US" dirty="0" smtClean="0"/>
              <a:t>complete </a:t>
            </a:r>
            <a:r>
              <a:rPr lang="en-US" dirty="0"/>
              <a:t>data on all variables. 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likelihoods are </a:t>
            </a:r>
            <a:r>
              <a:rPr lang="en-US" dirty="0" smtClean="0"/>
              <a:t>maximized together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74F1-0993-455C-BA1C-B9A0EF5157B8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9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3. Maximum Likelihood-based </a:t>
            </a:r>
            <a:r>
              <a:rPr lang="en-US" altLang="en-US" sz="3200" dirty="0" smtClean="0"/>
              <a:t>procedures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based procedures give </a:t>
            </a:r>
            <a:r>
              <a:rPr lang="en-US" dirty="0"/>
              <a:t>unbiased parameter estimates and standard errors. </a:t>
            </a:r>
            <a:endParaRPr lang="en-US" dirty="0" smtClean="0"/>
          </a:p>
          <a:p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models</a:t>
            </a:r>
            <a:r>
              <a:rPr lang="nl-NL" dirty="0" smtClean="0"/>
              <a:t> (e.g., </a:t>
            </a:r>
            <a:r>
              <a:rPr lang="nl-NL" dirty="0" err="1" smtClean="0"/>
              <a:t>regression</a:t>
            </a:r>
            <a:r>
              <a:rPr lang="nl-NL" dirty="0" smtClean="0"/>
              <a:t>)</a:t>
            </a:r>
            <a:endParaRPr lang="en-US" dirty="0"/>
          </a:p>
          <a:p>
            <a:r>
              <a:rPr lang="en-US" dirty="0" smtClean="0"/>
              <a:t>Advantages over </a:t>
            </a:r>
            <a:r>
              <a:rPr lang="en-US" dirty="0"/>
              <a:t>Multiple Imputation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does not require the careful selection of variables used to impute </a:t>
            </a:r>
            <a:r>
              <a:rPr lang="en-US" dirty="0" smtClean="0"/>
              <a:t>values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74F1-0993-455C-BA1C-B9A0EF5157B8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A2F-42A3-481C-B7D2-D5BF79A9B63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49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dirty="0"/>
              <a:t>What is missing data?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i="1" dirty="0">
                <a:solidFill>
                  <a:srgbClr val="008080"/>
                </a:solidFill>
              </a:rPr>
              <a:t>Lack of response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Subjects refuse to participate or do not show up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Subjects drop out of a study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Subjects cannot or refuse to answer specific questions</a:t>
            </a:r>
          </a:p>
          <a:p>
            <a:pPr lvl="1">
              <a:buClr>
                <a:schemeClr val="tx1"/>
              </a:buClr>
            </a:pPr>
            <a:r>
              <a:rPr lang="en-US" altLang="en-US" dirty="0" smtClean="0"/>
              <a:t>Written </a:t>
            </a:r>
            <a:r>
              <a:rPr lang="en-US" altLang="en-US" dirty="0"/>
              <a:t>answer is unreadable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…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Important </a:t>
            </a:r>
            <a:r>
              <a:rPr lang="en-US" altLang="en-US" sz="2400" dirty="0" smtClean="0"/>
              <a:t>question for statistics: </a:t>
            </a:r>
            <a:br>
              <a:rPr lang="en-US" altLang="en-US" sz="2400" dirty="0" smtClean="0"/>
            </a:br>
            <a:r>
              <a:rPr lang="en-US" altLang="en-US" sz="2400" i="1" dirty="0" smtClean="0">
                <a:solidFill>
                  <a:srgbClr val="008080"/>
                </a:solidFill>
              </a:rPr>
              <a:t>Does </a:t>
            </a:r>
            <a:r>
              <a:rPr lang="en-US" altLang="en-US" sz="2400" i="1" dirty="0">
                <a:solidFill>
                  <a:srgbClr val="008080"/>
                </a:solidFill>
              </a:rPr>
              <a:t>an underlying true value </a:t>
            </a:r>
            <a:r>
              <a:rPr lang="en-US" altLang="en-US" sz="2400" i="1" dirty="0" smtClean="0">
                <a:solidFill>
                  <a:srgbClr val="008080"/>
                </a:solidFill>
              </a:rPr>
              <a:t>exist?</a:t>
            </a:r>
          </a:p>
          <a:p>
            <a:pPr lvl="1">
              <a:buClr>
                <a:schemeClr val="tx1"/>
              </a:buClr>
            </a:pPr>
            <a:r>
              <a:rPr lang="en-US" altLang="en-US" dirty="0" smtClean="0"/>
              <a:t>Only if yes, a missing score is a missing datum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en-US" dirty="0"/>
          </a:p>
        </p:txBody>
      </p:sp>
      <p:sp>
        <p:nvSpPr>
          <p:cNvPr id="124928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What is missing data?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B50-1D19-4CAB-8463-28223FCE344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4958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400" dirty="0" smtClean="0"/>
              <a:t>Avoid MD as much as possible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400" dirty="0" smtClean="0"/>
              <a:t>If MD occurs, administer reason for MD for each case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400" dirty="0" smtClean="0"/>
              <a:t>Data analysis</a:t>
            </a:r>
          </a:p>
          <a:p>
            <a:pPr marL="400050" lvl="1" indent="0">
              <a:buClr>
                <a:schemeClr val="tx1"/>
              </a:buClr>
              <a:buNone/>
            </a:pPr>
            <a:r>
              <a:rPr lang="en-US" altLang="en-US" sz="2000" dirty="0" smtClean="0"/>
              <a:t>-    Very few MD?  Single imputation using plausible model </a:t>
            </a:r>
          </a:p>
          <a:p>
            <a:pPr lvl="1" indent="-342900">
              <a:buClr>
                <a:schemeClr val="tx1"/>
              </a:buClr>
              <a:buFontTx/>
              <a:buChar char="-"/>
            </a:pPr>
            <a:r>
              <a:rPr lang="en-US" altLang="en-US" sz="2000" dirty="0" smtClean="0"/>
              <a:t>More than very few: Consider mechanism(s) underlying MD</a:t>
            </a:r>
          </a:p>
          <a:p>
            <a:pPr lvl="1" indent="-342900">
              <a:buClr>
                <a:schemeClr val="tx1"/>
              </a:buClr>
              <a:buFontTx/>
              <a:buChar char="-"/>
            </a:pPr>
            <a:r>
              <a:rPr lang="en-US" altLang="en-US" sz="2000" dirty="0" smtClean="0"/>
              <a:t>M(C)AR: Likelihood-based procedure or Multiple imputation</a:t>
            </a:r>
          </a:p>
          <a:p>
            <a:pPr lvl="1" indent="-342900">
              <a:buClr>
                <a:schemeClr val="tx1"/>
              </a:buClr>
              <a:buFontTx/>
              <a:buChar char="-"/>
            </a:pPr>
            <a:r>
              <a:rPr lang="en-US" altLang="en-US" sz="2000" dirty="0" smtClean="0"/>
              <a:t>NMAR: 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Specific likelihood-based methods </a:t>
            </a:r>
            <a:br>
              <a:rPr lang="en-US" altLang="en-US" sz="2000" dirty="0" smtClean="0"/>
            </a:br>
            <a:r>
              <a:rPr lang="en-US" altLang="en-US" sz="2000" dirty="0" smtClean="0"/>
              <a:t>		(pattern mixture, use of auxiliary variables)</a:t>
            </a:r>
          </a:p>
          <a:p>
            <a:pPr marL="400050" lvl="1" indent="0">
              <a:buClr>
                <a:schemeClr val="tx1"/>
              </a:buClr>
              <a:buNone/>
            </a:pPr>
            <a:r>
              <a:rPr lang="en-US" altLang="en-US" sz="2000" dirty="0" smtClean="0"/>
              <a:t> 	</a:t>
            </a:r>
          </a:p>
          <a:p>
            <a:pPr marL="400050" lvl="1" indent="0">
              <a:buClr>
                <a:schemeClr val="tx1"/>
              </a:buClr>
              <a:buNone/>
            </a:pPr>
            <a:r>
              <a:rPr lang="en-US" altLang="en-US" sz="2000" dirty="0" smtClean="0"/>
              <a:t> </a:t>
            </a:r>
          </a:p>
        </p:txBody>
      </p:sp>
      <p:sp>
        <p:nvSpPr>
          <p:cNvPr id="130048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MD </a:t>
            </a:r>
            <a:r>
              <a:rPr lang="en-US" altLang="en-US" dirty="0" smtClean="0"/>
              <a:t>treatment in practice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93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27DB-D078-4EB1-A618-5B77DCAA5DC9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3550"/>
            <a:ext cx="5486400" cy="593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9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27DB-D078-4EB1-A618-5B77DCAA5DC9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867" y="1295400"/>
            <a:ext cx="9612067" cy="445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0" y="4800600"/>
            <a:ext cx="9067800" cy="685800"/>
          </a:xfrm>
          <a:prstGeom prst="rect">
            <a:avLst/>
          </a:prstGeom>
          <a:noFill/>
          <a:ln w="38100" cap="flat" cmpd="sng" algn="ctr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Tabachnick</a:t>
            </a:r>
            <a:r>
              <a:rPr lang="en-US" dirty="0"/>
              <a:t> &amp; </a:t>
            </a:r>
            <a:r>
              <a:rPr lang="en-US" dirty="0" err="1" smtClean="0"/>
              <a:t>Fidell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Take home messages for empirical research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80"/>
                </a:solidFill>
              </a:rPr>
              <a:t>Before</a:t>
            </a:r>
            <a:r>
              <a:rPr lang="en-US" dirty="0" smtClean="0"/>
              <a:t> starting your </a:t>
            </a:r>
            <a:r>
              <a:rPr lang="en-US" dirty="0" smtClean="0"/>
              <a:t>research think about </a:t>
            </a:r>
            <a:br>
              <a:rPr lang="en-US" dirty="0" smtClean="0"/>
            </a:br>
            <a:r>
              <a:rPr lang="en-US" dirty="0" smtClean="0"/>
              <a:t>Missing </a:t>
            </a:r>
            <a:r>
              <a:rPr lang="en-US" dirty="0"/>
              <a:t>data</a:t>
            </a:r>
            <a:endParaRPr lang="en-US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 smtClean="0"/>
              <a:t>Prevention is better than cure</a:t>
            </a:r>
          </a:p>
          <a:p>
            <a:pPr lvl="2"/>
            <a:r>
              <a:rPr lang="en-US" sz="2400" dirty="0" smtClean="0"/>
              <a:t>Take measures to avoid/reduce the missing data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800" dirty="0" smtClean="0"/>
              <a:t>Plan a Cure:</a:t>
            </a:r>
          </a:p>
          <a:p>
            <a:pPr lvl="2"/>
            <a:r>
              <a:rPr lang="en-US" sz="2400" dirty="0" smtClean="0"/>
              <a:t>Plan the administration of the cause of each missing datum</a:t>
            </a:r>
          </a:p>
          <a:p>
            <a:pPr lvl="2"/>
            <a:r>
              <a:rPr lang="en-US" sz="2400" dirty="0" smtClean="0"/>
              <a:t>In intervention studies: Drop-out of intervention does not necessarily imply drop-out of your study!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27DB-D078-4EB1-A618-5B77DCAA5DC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4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3F78-FE4D-462E-944F-F268C4494BD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3434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en-US" sz="2400" dirty="0"/>
              <a:t>Most data analysis procedures and software are </a:t>
            </a:r>
            <a:r>
              <a:rPr lang="en-US" altLang="en-US" sz="2400" dirty="0" smtClean="0"/>
              <a:t>not </a:t>
            </a:r>
            <a:r>
              <a:rPr lang="en-US" altLang="en-US" sz="2400" dirty="0"/>
              <a:t>designed to handle missing </a:t>
            </a:r>
            <a:r>
              <a:rPr lang="en-US" altLang="en-US" sz="2400" dirty="0" smtClean="0"/>
              <a:t>data</a:t>
            </a:r>
            <a:endParaRPr lang="en-US" altLang="en-US" sz="2400" dirty="0"/>
          </a:p>
        </p:txBody>
      </p:sp>
      <p:sp>
        <p:nvSpPr>
          <p:cNvPr id="1282052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solidFill>
            <a:srgbClr val="99CC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200" dirty="0"/>
              <a:t>Why </a:t>
            </a:r>
            <a:r>
              <a:rPr lang="en-US" altLang="en-US" sz="3200" dirty="0" smtClean="0"/>
              <a:t>paying attention to </a:t>
            </a:r>
            <a:r>
              <a:rPr lang="en-US" altLang="en-US" sz="3200" dirty="0"/>
              <a:t>missing </a:t>
            </a:r>
            <a:r>
              <a:rPr lang="en-US" altLang="en-US" sz="3200" dirty="0" smtClean="0"/>
              <a:t>data? (1)</a:t>
            </a:r>
            <a:endParaRPr lang="en-US" alt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en-US" smtClean="0"/>
              <a:t>Repeated Measures – Multivariate Models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– default in SPSS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ANOVA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smtClean="0"/>
              <a:t>DV: </a:t>
            </a:r>
            <a:r>
              <a:rPr lang="nl-NL" dirty="0" err="1" smtClean="0"/>
              <a:t>LMVi</a:t>
            </a:r>
            <a:endParaRPr lang="nl-NL" dirty="0" smtClean="0"/>
          </a:p>
          <a:p>
            <a:r>
              <a:rPr lang="nl-NL" dirty="0" smtClean="0"/>
              <a:t>Factors: </a:t>
            </a:r>
            <a:r>
              <a:rPr lang="nl-NL" dirty="0" err="1" smtClean="0"/>
              <a:t>version_order</a:t>
            </a:r>
            <a:r>
              <a:rPr lang="nl-NL" dirty="0" smtClean="0"/>
              <a:t>, </a:t>
            </a:r>
            <a:r>
              <a:rPr lang="nl-NL" dirty="0" err="1" smtClean="0"/>
              <a:t>impairment</a:t>
            </a:r>
            <a:endParaRPr lang="nl-NL" dirty="0" smtClean="0"/>
          </a:p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happens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case 15?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Lecture 1b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Repeated Measures – Multivariate Models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B8FC-70D7-45CA-99F2-D81B0D203B3E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209298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4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0809">
  <a:themeElements>
    <a:clrScheme name="Mark08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rk0809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70000"/>
          </a:srgbClr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70000"/>
          </a:srgbClr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rk08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k08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k08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k08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k08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k08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k08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k08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k08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k08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k08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k08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PPMaster0809</Template>
  <TotalTime>10339</TotalTime>
  <Words>2154</Words>
  <Application>Microsoft Office PowerPoint</Application>
  <PresentationFormat>On-screen Show (4:3)</PresentationFormat>
  <Paragraphs>456</Paragraphs>
  <Slides>40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Mark0809</vt:lpstr>
      <vt:lpstr>Repeated Measures  Multivariate Models  Advanced Statistics  Missing Data  </vt:lpstr>
      <vt:lpstr>PowerPoint Presentation</vt:lpstr>
      <vt:lpstr>Literature</vt:lpstr>
      <vt:lpstr>PowerPoint Presentation</vt:lpstr>
      <vt:lpstr>PowerPoint Presentation</vt:lpstr>
      <vt:lpstr>Tabachnick &amp; Fidell </vt:lpstr>
      <vt:lpstr>Take home messages for empirical research</vt:lpstr>
      <vt:lpstr>PowerPoint Presentation</vt:lpstr>
      <vt:lpstr>Example – default in SPSS</vt:lpstr>
      <vt:lpstr>PowerPoint Presentation</vt:lpstr>
      <vt:lpstr>PowerPoint Presentation</vt:lpstr>
      <vt:lpstr>PowerPoint Presentation</vt:lpstr>
      <vt:lpstr>Empirical example – Bayley test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Empirical example – Bayley test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Maximum Likelihood-based procedures</vt:lpstr>
      <vt:lpstr>3. Maximum Likelihood-based procedures</vt:lpstr>
      <vt:lpstr>PowerPoint Presentation</vt:lpstr>
    </vt:vector>
  </TitlesOfParts>
  <Company>RuG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 2</dc:title>
  <dc:creator>RuG</dc:creator>
  <cp:lastModifiedBy>M.E. Timmerman</cp:lastModifiedBy>
  <cp:revision>769</cp:revision>
  <cp:lastPrinted>2003-11-11T08:45:58Z</cp:lastPrinted>
  <dcterms:created xsi:type="dcterms:W3CDTF">2003-10-20T10:31:49Z</dcterms:created>
  <dcterms:modified xsi:type="dcterms:W3CDTF">2016-09-14T14:50:45Z</dcterms:modified>
</cp:coreProperties>
</file>