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83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81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Noto Sans Symbols" panose="02020500000000000000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ft0qKg8z+GHFfLraAamuk7tBu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2FC760-9856-4E65-A526-D8DEF177B891}">
  <a:tblStyle styleId="{6D2FC760-9856-4E65-A526-D8DEF177B89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tcBdr/>
        <a:fill>
          <a:solidFill>
            <a:srgbClr val="E0CC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CC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5c630e976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265c630e976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65c630e976_4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265c630e976_4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40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304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5c630e97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265c630e97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65c630e97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g265c630e97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5c630e976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g265c630e976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65c630e976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g265c630e976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65c630e976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g265c630e976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65c630e976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g265c630e976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65c630e976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265c630e976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5c630e976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265c630e976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5c630e976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265c630e976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5c630e976_4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65c630e976_4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5c630e976_4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265c630e976_4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5c630e976_4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65c630e976_4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5c630e976_4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265c630e976_4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9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9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9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9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9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9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1063826" y="-13716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US" sz="7200" b="1"/>
              <a:t>Final Project Proposal</a:t>
            </a:r>
            <a:endParaRPr sz="7200" b="1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1635326" y="4770656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Lab Members : 梁智堯、杜泓毅、曹宗叡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Waveform</a:t>
            </a:r>
            <a:endParaRPr/>
          </a:p>
        </p:txBody>
      </p:sp>
      <p:pic>
        <p:nvPicPr>
          <p:cNvPr id="384" name="Google Shape;38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021" y="3071663"/>
            <a:ext cx="5972164" cy="31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021" y="1539763"/>
            <a:ext cx="5972164" cy="134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4221" y="327448"/>
            <a:ext cx="5707029" cy="121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4221" y="1780790"/>
            <a:ext cx="5701380" cy="138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68801" y="3403048"/>
            <a:ext cx="5707029" cy="283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5c630e976_4_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Block diagram (scheme 3)</a:t>
            </a:r>
            <a:endParaRPr/>
          </a:p>
        </p:txBody>
      </p:sp>
      <p:sp>
        <p:nvSpPr>
          <p:cNvPr id="394" name="Google Shape;394;g265c630e976_4_4"/>
          <p:cNvSpPr txBox="1"/>
          <p:nvPr/>
        </p:nvSpPr>
        <p:spPr>
          <a:xfrm>
            <a:off x="2701943" y="1524825"/>
            <a:ext cx="89154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g265c630e976_4_4"/>
          <p:cNvSpPr/>
          <p:nvPr/>
        </p:nvSpPr>
        <p:spPr>
          <a:xfrm>
            <a:off x="687389" y="2489316"/>
            <a:ext cx="1305018" cy="3187083"/>
          </a:xfrm>
          <a:prstGeom prst="flowChartProcess">
            <a:avLst/>
          </a:prstGeom>
          <a:solidFill>
            <a:srgbClr val="A4CD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Caravel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 PS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g265c630e976_4_4"/>
          <p:cNvSpPr/>
          <p:nvPr/>
        </p:nvSpPr>
        <p:spPr>
          <a:xfrm>
            <a:off x="3341135" y="2489316"/>
            <a:ext cx="455830" cy="3187083"/>
          </a:xfrm>
          <a:prstGeom prst="flowChartProcess">
            <a:avLst/>
          </a:prstGeom>
          <a:solidFill>
            <a:srgbClr val="D3DE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g265c630e976_4_4"/>
          <p:cNvSpPr txBox="1"/>
          <p:nvPr/>
        </p:nvSpPr>
        <p:spPr>
          <a:xfrm rot="5400000">
            <a:off x="1908321" y="3846735"/>
            <a:ext cx="331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Wishbone interface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g265c630e976_4_4"/>
          <p:cNvSpPr txBox="1"/>
          <p:nvPr/>
        </p:nvSpPr>
        <p:spPr>
          <a:xfrm>
            <a:off x="2020506" y="3421163"/>
            <a:ext cx="136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Wishbone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signals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g265c630e976_4_4"/>
          <p:cNvSpPr/>
          <p:nvPr/>
        </p:nvSpPr>
        <p:spPr>
          <a:xfrm>
            <a:off x="9101612" y="4554245"/>
            <a:ext cx="2110885" cy="1122154"/>
          </a:xfrm>
          <a:prstGeom prst="flowChartProcess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g265c630e976_4_4"/>
          <p:cNvSpPr txBox="1"/>
          <p:nvPr/>
        </p:nvSpPr>
        <p:spPr>
          <a:xfrm>
            <a:off x="9326143" y="4930656"/>
            <a:ext cx="16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SDRAM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g265c630e976_4_4"/>
          <p:cNvSpPr/>
          <p:nvPr/>
        </p:nvSpPr>
        <p:spPr>
          <a:xfrm>
            <a:off x="8327254" y="2489314"/>
            <a:ext cx="2885244" cy="870619"/>
          </a:xfrm>
          <a:prstGeom prst="flowChartProcess">
            <a:avLst/>
          </a:prstGeom>
          <a:solidFill>
            <a:srgbClr val="C8B4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g265c630e976_4_4"/>
          <p:cNvSpPr/>
          <p:nvPr/>
        </p:nvSpPr>
        <p:spPr>
          <a:xfrm>
            <a:off x="8327254" y="4031355"/>
            <a:ext cx="544538" cy="1645041"/>
          </a:xfrm>
          <a:prstGeom prst="flowChartProcess">
            <a:avLst/>
          </a:prstGeom>
          <a:solidFill>
            <a:srgbClr val="B1AB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g265c630e976_4_4"/>
          <p:cNvSpPr/>
          <p:nvPr/>
        </p:nvSpPr>
        <p:spPr>
          <a:xfrm>
            <a:off x="4393769" y="2489314"/>
            <a:ext cx="3294293" cy="2451982"/>
          </a:xfrm>
          <a:prstGeom prst="flowChartProcess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g265c630e976_4_4"/>
          <p:cNvSpPr/>
          <p:nvPr/>
        </p:nvSpPr>
        <p:spPr>
          <a:xfrm rot="5400000">
            <a:off x="9498178" y="2513578"/>
            <a:ext cx="543395" cy="2885243"/>
          </a:xfrm>
          <a:prstGeom prst="flowChartProcess">
            <a:avLst/>
          </a:prstGeom>
          <a:solidFill>
            <a:srgbClr val="B1AB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5" name="Google Shape;405;g265c630e976_4_4"/>
          <p:cNvCxnSpPr/>
          <p:nvPr/>
        </p:nvCxnSpPr>
        <p:spPr>
          <a:xfrm>
            <a:off x="3796965" y="5379868"/>
            <a:ext cx="45303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6" name="Google Shape;406;g265c630e976_4_4"/>
          <p:cNvCxnSpPr>
            <a:stCxn id="404" idx="3"/>
          </p:cNvCxnSpPr>
          <p:nvPr/>
        </p:nvCxnSpPr>
        <p:spPr>
          <a:xfrm>
            <a:off x="9769876" y="4227897"/>
            <a:ext cx="0" cy="3264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07" name="Google Shape;407;g265c630e976_4_4"/>
          <p:cNvSpPr txBox="1"/>
          <p:nvPr/>
        </p:nvSpPr>
        <p:spPr>
          <a:xfrm>
            <a:off x="8485898" y="3771533"/>
            <a:ext cx="123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Arbitrator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g265c630e976_4_4"/>
          <p:cNvSpPr/>
          <p:nvPr/>
        </p:nvSpPr>
        <p:spPr>
          <a:xfrm>
            <a:off x="8451669" y="2924623"/>
            <a:ext cx="1147292" cy="31572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buffer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g265c630e976_4_4"/>
          <p:cNvSpPr/>
          <p:nvPr/>
        </p:nvSpPr>
        <p:spPr>
          <a:xfrm>
            <a:off x="9960746" y="2945951"/>
            <a:ext cx="1147293" cy="31572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 buffer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0" name="Google Shape;410;g265c630e976_4_4"/>
          <p:cNvCxnSpPr/>
          <p:nvPr/>
        </p:nvCxnSpPr>
        <p:spPr>
          <a:xfrm>
            <a:off x="7688062" y="2663301"/>
            <a:ext cx="6393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1" name="Google Shape;411;g265c630e976_4_4"/>
          <p:cNvCxnSpPr/>
          <p:nvPr/>
        </p:nvCxnSpPr>
        <p:spPr>
          <a:xfrm rot="10800000">
            <a:off x="7687954" y="2779042"/>
            <a:ext cx="6393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2" name="Google Shape;412;g265c630e976_4_4"/>
          <p:cNvSpPr txBox="1"/>
          <p:nvPr/>
        </p:nvSpPr>
        <p:spPr>
          <a:xfrm>
            <a:off x="4351551" y="2698255"/>
            <a:ext cx="177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configurations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g265c630e976_4_4"/>
          <p:cNvSpPr/>
          <p:nvPr/>
        </p:nvSpPr>
        <p:spPr>
          <a:xfrm>
            <a:off x="4780851" y="4158130"/>
            <a:ext cx="894000" cy="617100"/>
          </a:xfrm>
          <a:prstGeom prst="rect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g265c630e976_4_4"/>
          <p:cNvSpPr/>
          <p:nvPr/>
        </p:nvSpPr>
        <p:spPr>
          <a:xfrm>
            <a:off x="6402974" y="4158130"/>
            <a:ext cx="894000" cy="617100"/>
          </a:xfrm>
          <a:prstGeom prst="rect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5" name="Google Shape;415;g265c630e976_4_4"/>
          <p:cNvCxnSpPr>
            <a:stCxn id="395" idx="3"/>
            <a:endCxn id="396" idx="1"/>
          </p:cNvCxnSpPr>
          <p:nvPr/>
        </p:nvCxnSpPr>
        <p:spPr>
          <a:xfrm>
            <a:off x="1992407" y="4082858"/>
            <a:ext cx="13488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6" name="Google Shape;416;g265c630e976_4_4"/>
          <p:cNvCxnSpPr/>
          <p:nvPr/>
        </p:nvCxnSpPr>
        <p:spPr>
          <a:xfrm rot="10800000">
            <a:off x="3777634" y="2882921"/>
            <a:ext cx="5967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7" name="Google Shape;417;g265c630e976_4_4"/>
          <p:cNvSpPr txBox="1"/>
          <p:nvPr/>
        </p:nvSpPr>
        <p:spPr>
          <a:xfrm>
            <a:off x="3659868" y="2109037"/>
            <a:ext cx="93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AXI lite</a:t>
            </a:r>
            <a:endParaRPr/>
          </a:p>
        </p:txBody>
      </p:sp>
      <p:sp>
        <p:nvSpPr>
          <p:cNvPr id="418" name="Google Shape;418;g265c630e976_4_4"/>
          <p:cNvSpPr txBox="1"/>
          <p:nvPr/>
        </p:nvSpPr>
        <p:spPr>
          <a:xfrm>
            <a:off x="7319809" y="2084768"/>
            <a:ext cx="137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AXI stream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9" name="Google Shape;419;g265c630e976_4_4"/>
          <p:cNvCxnSpPr/>
          <p:nvPr/>
        </p:nvCxnSpPr>
        <p:spPr>
          <a:xfrm>
            <a:off x="7688062" y="3148374"/>
            <a:ext cx="6393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0" name="Google Shape;420;g265c630e976_4_4"/>
          <p:cNvSpPr txBox="1"/>
          <p:nvPr/>
        </p:nvSpPr>
        <p:spPr>
          <a:xfrm>
            <a:off x="6845362" y="3000557"/>
            <a:ext cx="869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r_addr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w_addr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data_len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dma_en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g265c630e976_4_4"/>
          <p:cNvSpPr txBox="1"/>
          <p:nvPr/>
        </p:nvSpPr>
        <p:spPr>
          <a:xfrm>
            <a:off x="7342032" y="2467423"/>
            <a:ext cx="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2" name="Google Shape;422;g265c630e976_4_4"/>
          <p:cNvCxnSpPr>
            <a:stCxn id="401" idx="2"/>
            <a:endCxn id="404" idx="1"/>
          </p:cNvCxnSpPr>
          <p:nvPr/>
        </p:nvCxnSpPr>
        <p:spPr>
          <a:xfrm>
            <a:off x="9769876" y="3359933"/>
            <a:ext cx="0" cy="3246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23" name="Google Shape;423;g265c630e976_4_4"/>
          <p:cNvSpPr txBox="1"/>
          <p:nvPr/>
        </p:nvSpPr>
        <p:spPr>
          <a:xfrm>
            <a:off x="9809129" y="3283500"/>
            <a:ext cx="203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 status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SDRAM interface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5c630e976_4_4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DMA + SDRAM</a:t>
            </a:r>
            <a:endParaRPr/>
          </a:p>
        </p:txBody>
      </p:sp>
      <p:sp>
        <p:nvSpPr>
          <p:cNvPr id="429" name="Google Shape;429;g265c630e976_4_420"/>
          <p:cNvSpPr txBox="1"/>
          <p:nvPr/>
        </p:nvSpPr>
        <p:spPr>
          <a:xfrm>
            <a:off x="2591124" y="1529769"/>
            <a:ext cx="89154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en-US" sz="24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Move data from SDRAM to fir accelerator.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en-US" sz="24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 answers from </a:t>
            </a:r>
            <a:r>
              <a:rPr lang="en-US" sz="24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</a:t>
            </a:r>
            <a:r>
              <a:rPr lang="en-US" sz="24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write buffer to SDRAM.</a:t>
            </a:r>
            <a:endParaRPr dirty="0"/>
          </a:p>
        </p:txBody>
      </p:sp>
      <p:sp>
        <p:nvSpPr>
          <p:cNvPr id="430" name="Google Shape;430;g265c630e976_4_420"/>
          <p:cNvSpPr/>
          <p:nvPr/>
        </p:nvSpPr>
        <p:spPr>
          <a:xfrm>
            <a:off x="2589211" y="3101959"/>
            <a:ext cx="4838331" cy="2863921"/>
          </a:xfrm>
          <a:prstGeom prst="flowChartProcess">
            <a:avLst/>
          </a:prstGeom>
          <a:solidFill>
            <a:srgbClr val="C8B4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g265c630e976_4_420"/>
          <p:cNvSpPr/>
          <p:nvPr/>
        </p:nvSpPr>
        <p:spPr>
          <a:xfrm>
            <a:off x="4434730" y="5261190"/>
            <a:ext cx="1147292" cy="31572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buffer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g265c630e976_4_420"/>
          <p:cNvSpPr/>
          <p:nvPr/>
        </p:nvSpPr>
        <p:spPr>
          <a:xfrm>
            <a:off x="5751519" y="5261190"/>
            <a:ext cx="1147293" cy="31572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 buffer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g265c630e976_4_420"/>
          <p:cNvSpPr/>
          <p:nvPr/>
        </p:nvSpPr>
        <p:spPr>
          <a:xfrm>
            <a:off x="3120519" y="3696219"/>
            <a:ext cx="3775800" cy="752400"/>
          </a:xfrm>
          <a:prstGeom prst="rect">
            <a:avLst/>
          </a:prstGeom>
          <a:solidFill>
            <a:srgbClr val="6D7F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 Generator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g265c630e976_4_420"/>
          <p:cNvSpPr/>
          <p:nvPr/>
        </p:nvSpPr>
        <p:spPr>
          <a:xfrm>
            <a:off x="4434730" y="4730927"/>
            <a:ext cx="2461500" cy="315600"/>
          </a:xfrm>
          <a:prstGeom prst="rect">
            <a:avLst/>
          </a:prstGeom>
          <a:solidFill>
            <a:srgbClr val="EFB1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or W Arbitrator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g265c630e976_4_420"/>
          <p:cNvSpPr/>
          <p:nvPr/>
        </p:nvSpPr>
        <p:spPr>
          <a:xfrm>
            <a:off x="8078680" y="3101959"/>
            <a:ext cx="1899027" cy="2863921"/>
          </a:xfrm>
          <a:prstGeom prst="flowChartProcess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SDRAM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6" name="Google Shape;436;g265c630e976_4_420"/>
          <p:cNvCxnSpPr>
            <a:stCxn id="433" idx="3"/>
          </p:cNvCxnSpPr>
          <p:nvPr/>
        </p:nvCxnSpPr>
        <p:spPr>
          <a:xfrm>
            <a:off x="6896319" y="4072419"/>
            <a:ext cx="1182300" cy="480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7" name="Google Shape;437;g265c630e976_4_420"/>
          <p:cNvSpPr/>
          <p:nvPr/>
        </p:nvSpPr>
        <p:spPr>
          <a:xfrm>
            <a:off x="3120519" y="4730927"/>
            <a:ext cx="1104000" cy="846000"/>
          </a:xfrm>
          <a:prstGeom prst="rect">
            <a:avLst/>
          </a:prstGeom>
          <a:solidFill>
            <a:srgbClr val="EFB1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Controller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(FSM, cnt)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8" name="Google Shape;438;g265c630e976_4_420"/>
          <p:cNvCxnSpPr/>
          <p:nvPr/>
        </p:nvCxnSpPr>
        <p:spPr>
          <a:xfrm rot="10800000">
            <a:off x="3672566" y="4448627"/>
            <a:ext cx="0" cy="28230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9" name="Google Shape;439;g265c630e976_4_420"/>
          <p:cNvCxnSpPr/>
          <p:nvPr/>
        </p:nvCxnSpPr>
        <p:spPr>
          <a:xfrm>
            <a:off x="4224614" y="4888790"/>
            <a:ext cx="210000" cy="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g265c630e976_4_420"/>
          <p:cNvCxnSpPr>
            <a:endCxn id="431" idx="0"/>
          </p:cNvCxnSpPr>
          <p:nvPr/>
        </p:nvCxnSpPr>
        <p:spPr>
          <a:xfrm>
            <a:off x="5008376" y="5046690"/>
            <a:ext cx="0" cy="21450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g265c630e976_4_420"/>
          <p:cNvCxnSpPr/>
          <p:nvPr/>
        </p:nvCxnSpPr>
        <p:spPr>
          <a:xfrm>
            <a:off x="6354648" y="5053008"/>
            <a:ext cx="0" cy="21450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g265c630e976_4_420"/>
          <p:cNvCxnSpPr/>
          <p:nvPr/>
        </p:nvCxnSpPr>
        <p:spPr>
          <a:xfrm>
            <a:off x="5008376" y="5743852"/>
            <a:ext cx="3070200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3" name="Google Shape;443;g265c630e976_4_420"/>
          <p:cNvCxnSpPr>
            <a:endCxn id="431" idx="2"/>
          </p:cNvCxnSpPr>
          <p:nvPr/>
        </p:nvCxnSpPr>
        <p:spPr>
          <a:xfrm rot="10800000">
            <a:off x="5008376" y="5576917"/>
            <a:ext cx="0" cy="16680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4" name="Google Shape;444;g265c630e976_4_420"/>
          <p:cNvCxnSpPr>
            <a:stCxn id="432" idx="3"/>
          </p:cNvCxnSpPr>
          <p:nvPr/>
        </p:nvCxnSpPr>
        <p:spPr>
          <a:xfrm>
            <a:off x="6898812" y="5419054"/>
            <a:ext cx="1179900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g265c630e976_4_420"/>
          <p:cNvCxnSpPr>
            <a:stCxn id="434" idx="3"/>
          </p:cNvCxnSpPr>
          <p:nvPr/>
        </p:nvCxnSpPr>
        <p:spPr>
          <a:xfrm>
            <a:off x="6896230" y="4888727"/>
            <a:ext cx="1182300" cy="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6" name="Google Shape;446;g265c630e976_4_420"/>
          <p:cNvSpPr txBox="1"/>
          <p:nvPr/>
        </p:nvSpPr>
        <p:spPr>
          <a:xfrm>
            <a:off x="8078668" y="3944350"/>
            <a:ext cx="726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g265c630e976_4_420"/>
          <p:cNvSpPr txBox="1"/>
          <p:nvPr/>
        </p:nvSpPr>
        <p:spPr>
          <a:xfrm>
            <a:off x="8037451" y="4751620"/>
            <a:ext cx="41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rw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8" name="Google Shape;448;g265c630e976_4_420"/>
          <p:cNvSpPr txBox="1"/>
          <p:nvPr/>
        </p:nvSpPr>
        <p:spPr>
          <a:xfrm>
            <a:off x="8078653" y="5275500"/>
            <a:ext cx="176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data_in</a:t>
            </a:r>
            <a:endParaRPr sz="1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g265c630e976_4_420"/>
          <p:cNvSpPr txBox="1"/>
          <p:nvPr/>
        </p:nvSpPr>
        <p:spPr>
          <a:xfrm>
            <a:off x="8078667" y="5587800"/>
            <a:ext cx="100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data_out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0" name="Google Shape;450;g265c630e976_4_420"/>
          <p:cNvCxnSpPr/>
          <p:nvPr/>
        </p:nvCxnSpPr>
        <p:spPr>
          <a:xfrm>
            <a:off x="2334827" y="5864802"/>
            <a:ext cx="4019700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g265c630e976_4_420"/>
          <p:cNvCxnSpPr/>
          <p:nvPr/>
        </p:nvCxnSpPr>
        <p:spPr>
          <a:xfrm rot="10800000">
            <a:off x="6356670" y="5576802"/>
            <a:ext cx="0" cy="28800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g265c630e976_4_420"/>
          <p:cNvCxnSpPr/>
          <p:nvPr/>
        </p:nvCxnSpPr>
        <p:spPr>
          <a:xfrm>
            <a:off x="2334827" y="4084471"/>
            <a:ext cx="785700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3" name="Google Shape;453;g265c630e976_4_420"/>
          <p:cNvSpPr txBox="1"/>
          <p:nvPr/>
        </p:nvSpPr>
        <p:spPr>
          <a:xfrm>
            <a:off x="1402582" y="3645127"/>
            <a:ext cx="955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r_addr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w_addr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data_len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dma_en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dma_busy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4" name="Google Shape;454;g265c630e976_4_420"/>
          <p:cNvCxnSpPr/>
          <p:nvPr/>
        </p:nvCxnSpPr>
        <p:spPr>
          <a:xfrm>
            <a:off x="2334827" y="5046654"/>
            <a:ext cx="785700" cy="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g265c630e976_4_420"/>
          <p:cNvCxnSpPr/>
          <p:nvPr/>
        </p:nvCxnSpPr>
        <p:spPr>
          <a:xfrm rot="10800000">
            <a:off x="2334819" y="5413988"/>
            <a:ext cx="785700" cy="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g265c630e976_4_420"/>
          <p:cNvCxnSpPr/>
          <p:nvPr/>
        </p:nvCxnSpPr>
        <p:spPr>
          <a:xfrm rot="10800000">
            <a:off x="2334932" y="5743852"/>
            <a:ext cx="2343600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g265c630e976_4_420"/>
          <p:cNvCxnSpPr/>
          <p:nvPr/>
        </p:nvCxnSpPr>
        <p:spPr>
          <a:xfrm rot="10800000">
            <a:off x="4678532" y="5552452"/>
            <a:ext cx="0" cy="19140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8" name="Google Shape;458;g265c630e976_4_420"/>
          <p:cNvSpPr txBox="1"/>
          <p:nvPr/>
        </p:nvSpPr>
        <p:spPr>
          <a:xfrm>
            <a:off x="1452340" y="5535352"/>
            <a:ext cx="90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ss_tdata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sm_tdata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4C65CC6-F77E-48AE-A17B-D79741067DD4}"/>
              </a:ext>
            </a:extLst>
          </p:cNvPr>
          <p:cNvCxnSpPr/>
          <p:nvPr/>
        </p:nvCxnSpPr>
        <p:spPr>
          <a:xfrm>
            <a:off x="3672565" y="6063449"/>
            <a:ext cx="574664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5873143-D655-4857-B5F2-E945DBF9EDE5}"/>
              </a:ext>
            </a:extLst>
          </p:cNvPr>
          <p:cNvCxnSpPr>
            <a:endCxn id="437" idx="2"/>
          </p:cNvCxnSpPr>
          <p:nvPr/>
        </p:nvCxnSpPr>
        <p:spPr>
          <a:xfrm flipH="1" flipV="1">
            <a:off x="3672519" y="5576927"/>
            <a:ext cx="46" cy="4865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8264D8F-5B26-4733-9704-204DF9CADE79}"/>
              </a:ext>
            </a:extLst>
          </p:cNvPr>
          <p:cNvCxnSpPr/>
          <p:nvPr/>
        </p:nvCxnSpPr>
        <p:spPr>
          <a:xfrm flipV="1">
            <a:off x="9419208" y="5965880"/>
            <a:ext cx="0" cy="975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6B2E8F-A601-4A4A-B0C1-64CA4AFBEB4D}"/>
              </a:ext>
            </a:extLst>
          </p:cNvPr>
          <p:cNvSpPr txBox="1"/>
          <p:nvPr/>
        </p:nvSpPr>
        <p:spPr>
          <a:xfrm>
            <a:off x="9130897" y="5299914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dk1"/>
                </a:solidFill>
                <a:latin typeface="Century Gothic"/>
              </a:rPr>
              <a:t>sdr_busy</a:t>
            </a:r>
            <a:endParaRPr lang="en-US" altLang="zh-TW" sz="1200" dirty="0">
              <a:solidFill>
                <a:schemeClr val="dk1"/>
              </a:solidFill>
              <a:latin typeface="Century Gothic"/>
            </a:endParaRPr>
          </a:p>
          <a:p>
            <a:r>
              <a:rPr lang="en-US" altLang="zh-TW" sz="1200" dirty="0" err="1">
                <a:solidFill>
                  <a:schemeClr val="dk1"/>
                </a:solidFill>
                <a:latin typeface="Century Gothic"/>
              </a:rPr>
              <a:t>In_valid</a:t>
            </a:r>
            <a:endParaRPr lang="en-US" altLang="zh-TW" sz="1200" dirty="0">
              <a:solidFill>
                <a:schemeClr val="dk1"/>
              </a:solidFill>
              <a:latin typeface="Century Gothic"/>
            </a:endParaRPr>
          </a:p>
          <a:p>
            <a:r>
              <a:rPr lang="en-US" altLang="zh-TW" sz="1200" dirty="0" err="1">
                <a:solidFill>
                  <a:schemeClr val="dk1"/>
                </a:solidFill>
                <a:latin typeface="Century Gothic"/>
              </a:rPr>
              <a:t>out_valid</a:t>
            </a:r>
            <a:endParaRPr lang="zh-TW" altLang="en-US" sz="1200" dirty="0">
              <a:solidFill>
                <a:schemeClr val="dk1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Waveform</a:t>
            </a: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DDB31B4-97BA-42FE-A611-ABC1B2F2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4" y="1763610"/>
            <a:ext cx="11940466" cy="41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7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Waveform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8B6164-3477-4019-AD38-1178C128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90" y="692205"/>
            <a:ext cx="11203619" cy="56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2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5c630e976_2_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Block diagram(scheme 4)</a:t>
            </a:r>
            <a:endParaRPr/>
          </a:p>
        </p:txBody>
      </p:sp>
      <p:sp>
        <p:nvSpPr>
          <p:cNvPr id="464" name="Google Shape;464;g265c630e976_2_0"/>
          <p:cNvSpPr/>
          <p:nvPr/>
        </p:nvSpPr>
        <p:spPr>
          <a:xfrm>
            <a:off x="687389" y="2489316"/>
            <a:ext cx="1305018" cy="3187083"/>
          </a:xfrm>
          <a:prstGeom prst="flowChartProcess">
            <a:avLst/>
          </a:prstGeom>
          <a:solidFill>
            <a:srgbClr val="A4CD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 PS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g265c630e976_2_0"/>
          <p:cNvSpPr/>
          <p:nvPr/>
        </p:nvSpPr>
        <p:spPr>
          <a:xfrm>
            <a:off x="3341135" y="2489316"/>
            <a:ext cx="455830" cy="3187083"/>
          </a:xfrm>
          <a:prstGeom prst="flowChartProcess">
            <a:avLst/>
          </a:prstGeom>
          <a:solidFill>
            <a:srgbClr val="D3DE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Google Shape;466;g265c630e976_2_0"/>
          <p:cNvSpPr txBox="1"/>
          <p:nvPr/>
        </p:nvSpPr>
        <p:spPr>
          <a:xfrm rot="5400000">
            <a:off x="1908321" y="3846735"/>
            <a:ext cx="331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Wishbone interface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g265c630e976_2_0"/>
          <p:cNvSpPr txBox="1"/>
          <p:nvPr/>
        </p:nvSpPr>
        <p:spPr>
          <a:xfrm>
            <a:off x="2020506" y="3421163"/>
            <a:ext cx="136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Wishbone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signals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g265c630e976_2_0"/>
          <p:cNvSpPr/>
          <p:nvPr/>
        </p:nvSpPr>
        <p:spPr>
          <a:xfrm>
            <a:off x="9512212" y="4775195"/>
            <a:ext cx="2110885" cy="1122154"/>
          </a:xfrm>
          <a:prstGeom prst="flowChartProcess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g265c630e976_2_0"/>
          <p:cNvSpPr txBox="1"/>
          <p:nvPr/>
        </p:nvSpPr>
        <p:spPr>
          <a:xfrm>
            <a:off x="9742054" y="5151622"/>
            <a:ext cx="16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BRAM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0" name="Google Shape;470;g265c630e976_2_0"/>
          <p:cNvSpPr/>
          <p:nvPr/>
        </p:nvSpPr>
        <p:spPr>
          <a:xfrm>
            <a:off x="5181219" y="2509239"/>
            <a:ext cx="3294293" cy="2451982"/>
          </a:xfrm>
          <a:prstGeom prst="flowChartProcess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FIFO </a:t>
            </a:r>
            <a:r>
              <a:rPr lang="en-US" altLang="zh-TW" sz="1800" dirty="0">
                <a:solidFill>
                  <a:schemeClr val="dk1"/>
                </a:solidFill>
                <a:latin typeface="Century Gothic"/>
              </a:rPr>
              <a:t>equipped</a:t>
            </a:r>
            <a:r>
              <a:rPr lang="en-US" altLang="zh-TW" sz="1800" dirty="0"/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71" name="Google Shape;471;g265c630e976_2_0"/>
          <p:cNvCxnSpPr/>
          <p:nvPr/>
        </p:nvCxnSpPr>
        <p:spPr>
          <a:xfrm>
            <a:off x="3796965" y="5379868"/>
            <a:ext cx="49344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2" name="Google Shape;472;g265c630e976_2_0"/>
          <p:cNvSpPr txBox="1"/>
          <p:nvPr/>
        </p:nvSpPr>
        <p:spPr>
          <a:xfrm>
            <a:off x="5139001" y="2718180"/>
            <a:ext cx="177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configurations</a:t>
            </a: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g265c630e976_2_0"/>
          <p:cNvSpPr/>
          <p:nvPr/>
        </p:nvSpPr>
        <p:spPr>
          <a:xfrm>
            <a:off x="5568301" y="4178055"/>
            <a:ext cx="894000" cy="617100"/>
          </a:xfrm>
          <a:prstGeom prst="rect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g265c630e976_2_0"/>
          <p:cNvSpPr/>
          <p:nvPr/>
        </p:nvSpPr>
        <p:spPr>
          <a:xfrm>
            <a:off x="7190424" y="4178055"/>
            <a:ext cx="894000" cy="617100"/>
          </a:xfrm>
          <a:prstGeom prst="rect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75" name="Google Shape;475;g265c630e976_2_0"/>
          <p:cNvCxnSpPr>
            <a:stCxn id="464" idx="3"/>
            <a:endCxn id="465" idx="1"/>
          </p:cNvCxnSpPr>
          <p:nvPr/>
        </p:nvCxnSpPr>
        <p:spPr>
          <a:xfrm>
            <a:off x="1992407" y="4082858"/>
            <a:ext cx="13488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6" name="Google Shape;476;g265c630e976_2_0"/>
          <p:cNvCxnSpPr/>
          <p:nvPr/>
        </p:nvCxnSpPr>
        <p:spPr>
          <a:xfrm flipH="1">
            <a:off x="3819584" y="2902846"/>
            <a:ext cx="1342200" cy="72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7" name="Google Shape;477;g265c630e976_2_0"/>
          <p:cNvSpPr txBox="1"/>
          <p:nvPr/>
        </p:nvSpPr>
        <p:spPr>
          <a:xfrm>
            <a:off x="3999681" y="2492362"/>
            <a:ext cx="93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AXI lite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65c630e976_2_0"/>
          <p:cNvSpPr txBox="1"/>
          <p:nvPr/>
        </p:nvSpPr>
        <p:spPr>
          <a:xfrm>
            <a:off x="3859859" y="3457831"/>
            <a:ext cx="137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AXI stream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g265c630e976_2_0"/>
          <p:cNvSpPr txBox="1"/>
          <p:nvPr/>
        </p:nvSpPr>
        <p:spPr>
          <a:xfrm>
            <a:off x="5298538" y="3277650"/>
            <a:ext cx="105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ss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80" name="Google Shape;480;g265c630e976_2_0"/>
          <p:cNvCxnSpPr/>
          <p:nvPr/>
        </p:nvCxnSpPr>
        <p:spPr>
          <a:xfrm rot="10800000">
            <a:off x="3781304" y="3905642"/>
            <a:ext cx="1421400" cy="18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1" name="Google Shape;481;g265c630e976_2_0"/>
          <p:cNvCxnSpPr/>
          <p:nvPr/>
        </p:nvCxnSpPr>
        <p:spPr>
          <a:xfrm rot="10800000" flipH="1">
            <a:off x="3795650" y="3448900"/>
            <a:ext cx="1380900" cy="69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2" name="Google Shape;482;g265c630e976_2_0"/>
          <p:cNvSpPr/>
          <p:nvPr/>
        </p:nvSpPr>
        <p:spPr>
          <a:xfrm>
            <a:off x="8839889" y="4775196"/>
            <a:ext cx="783300" cy="1122300"/>
          </a:xfrm>
          <a:prstGeom prst="rect">
            <a:avLst/>
          </a:prstGeom>
          <a:solidFill>
            <a:srgbClr val="BEC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g265c630e976_2_0"/>
          <p:cNvSpPr txBox="1"/>
          <p:nvPr/>
        </p:nvSpPr>
        <p:spPr>
          <a:xfrm>
            <a:off x="8778343" y="5074662"/>
            <a:ext cx="98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Prefetch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65c630e976_2_2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FIFO equipped FIR</a:t>
            </a:r>
            <a:endParaRPr dirty="0"/>
          </a:p>
        </p:txBody>
      </p:sp>
      <p:grpSp>
        <p:nvGrpSpPr>
          <p:cNvPr id="489" name="Google Shape;489;g265c630e976_2_24"/>
          <p:cNvGrpSpPr/>
          <p:nvPr/>
        </p:nvGrpSpPr>
        <p:grpSpPr>
          <a:xfrm>
            <a:off x="2921313" y="2822763"/>
            <a:ext cx="993258" cy="567243"/>
            <a:chOff x="3461657" y="2286000"/>
            <a:chExt cx="1460244" cy="634500"/>
          </a:xfrm>
        </p:grpSpPr>
        <p:sp>
          <p:nvSpPr>
            <p:cNvPr id="490" name="Google Shape;490;g265c630e976_2_24"/>
            <p:cNvSpPr/>
            <p:nvPr/>
          </p:nvSpPr>
          <p:spPr>
            <a:xfrm>
              <a:off x="3461657" y="2286000"/>
              <a:ext cx="363900" cy="634500"/>
            </a:xfrm>
            <a:prstGeom prst="rect">
              <a:avLst/>
            </a:prstGeom>
            <a:solidFill>
              <a:srgbClr val="C55A1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g265c630e976_2_24"/>
            <p:cNvSpPr/>
            <p:nvPr/>
          </p:nvSpPr>
          <p:spPr>
            <a:xfrm>
              <a:off x="3825550" y="2286000"/>
              <a:ext cx="363900" cy="634500"/>
            </a:xfrm>
            <a:prstGeom prst="rect">
              <a:avLst/>
            </a:prstGeom>
            <a:solidFill>
              <a:srgbClr val="C55A1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g265c630e976_2_24"/>
            <p:cNvSpPr/>
            <p:nvPr/>
          </p:nvSpPr>
          <p:spPr>
            <a:xfrm>
              <a:off x="4558001" y="2286000"/>
              <a:ext cx="363900" cy="634500"/>
            </a:xfrm>
            <a:prstGeom prst="rect">
              <a:avLst/>
            </a:prstGeom>
            <a:solidFill>
              <a:srgbClr val="C55A1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g265c630e976_2_24"/>
            <p:cNvSpPr/>
            <p:nvPr/>
          </p:nvSpPr>
          <p:spPr>
            <a:xfrm>
              <a:off x="4194108" y="2286000"/>
              <a:ext cx="363900" cy="634500"/>
            </a:xfrm>
            <a:prstGeom prst="rect">
              <a:avLst/>
            </a:prstGeom>
            <a:solidFill>
              <a:srgbClr val="C55A1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4" name="Google Shape;494;g265c630e976_2_24"/>
          <p:cNvCxnSpPr/>
          <p:nvPr/>
        </p:nvCxnSpPr>
        <p:spPr>
          <a:xfrm>
            <a:off x="2061096" y="3106251"/>
            <a:ext cx="651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95" name="Google Shape;495;g265c630e976_2_24"/>
          <p:cNvSpPr txBox="1"/>
          <p:nvPr/>
        </p:nvSpPr>
        <p:spPr>
          <a:xfrm>
            <a:off x="445150" y="2822653"/>
            <a:ext cx="1529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AXI-stream(ss)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(~Full as ready)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g265c630e976_2_24"/>
          <p:cNvCxnSpPr/>
          <p:nvPr/>
        </p:nvCxnSpPr>
        <p:spPr>
          <a:xfrm>
            <a:off x="9396770" y="5427863"/>
            <a:ext cx="651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97" name="Google Shape;497;g265c630e976_2_24"/>
          <p:cNvSpPr txBox="1"/>
          <p:nvPr/>
        </p:nvSpPr>
        <p:spPr>
          <a:xfrm>
            <a:off x="10048561" y="5144265"/>
            <a:ext cx="179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AXI-stream(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(~Empty as valid)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265c630e976_2_24"/>
          <p:cNvSpPr/>
          <p:nvPr/>
        </p:nvSpPr>
        <p:spPr>
          <a:xfrm>
            <a:off x="4638473" y="2222093"/>
            <a:ext cx="2859000" cy="3878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65c630e976_2_24"/>
          <p:cNvSpPr txBox="1"/>
          <p:nvPr/>
        </p:nvSpPr>
        <p:spPr>
          <a:xfrm>
            <a:off x="5751192" y="2354919"/>
            <a:ext cx="63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g265c630e976_2_24"/>
          <p:cNvGrpSpPr/>
          <p:nvPr/>
        </p:nvGrpSpPr>
        <p:grpSpPr>
          <a:xfrm>
            <a:off x="8280375" y="5144375"/>
            <a:ext cx="993257" cy="567243"/>
            <a:chOff x="3461657" y="2286000"/>
            <a:chExt cx="1460242" cy="634500"/>
          </a:xfrm>
        </p:grpSpPr>
        <p:sp>
          <p:nvSpPr>
            <p:cNvPr id="501" name="Google Shape;501;g265c630e976_2_24"/>
            <p:cNvSpPr/>
            <p:nvPr/>
          </p:nvSpPr>
          <p:spPr>
            <a:xfrm>
              <a:off x="3461657" y="2286000"/>
              <a:ext cx="363900" cy="634500"/>
            </a:xfrm>
            <a:prstGeom prst="rect">
              <a:avLst/>
            </a:prstGeom>
            <a:solidFill>
              <a:srgbClr val="C55A1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265c630e976_2_24"/>
            <p:cNvSpPr/>
            <p:nvPr/>
          </p:nvSpPr>
          <p:spPr>
            <a:xfrm>
              <a:off x="3825550" y="2286000"/>
              <a:ext cx="363900" cy="634500"/>
            </a:xfrm>
            <a:prstGeom prst="rect">
              <a:avLst/>
            </a:prstGeom>
            <a:solidFill>
              <a:srgbClr val="C55A1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265c630e976_2_24"/>
            <p:cNvSpPr/>
            <p:nvPr/>
          </p:nvSpPr>
          <p:spPr>
            <a:xfrm>
              <a:off x="4557999" y="2286000"/>
              <a:ext cx="363900" cy="634500"/>
            </a:xfrm>
            <a:prstGeom prst="rect">
              <a:avLst/>
            </a:prstGeom>
            <a:solidFill>
              <a:srgbClr val="C55A1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265c630e976_2_24"/>
            <p:cNvSpPr/>
            <p:nvPr/>
          </p:nvSpPr>
          <p:spPr>
            <a:xfrm>
              <a:off x="4194108" y="2286000"/>
              <a:ext cx="363900" cy="634500"/>
            </a:xfrm>
            <a:prstGeom prst="rect">
              <a:avLst/>
            </a:prstGeom>
            <a:solidFill>
              <a:srgbClr val="C55A1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5" name="Google Shape;505;g265c630e976_2_24"/>
          <p:cNvCxnSpPr/>
          <p:nvPr/>
        </p:nvCxnSpPr>
        <p:spPr>
          <a:xfrm>
            <a:off x="4036851" y="2987736"/>
            <a:ext cx="47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6" name="Google Shape;506;g265c630e976_2_24"/>
          <p:cNvCxnSpPr/>
          <p:nvPr/>
        </p:nvCxnSpPr>
        <p:spPr>
          <a:xfrm rot="10800000">
            <a:off x="7572852" y="5322549"/>
            <a:ext cx="564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7" name="Google Shape;507;g265c630e976_2_24"/>
          <p:cNvSpPr txBox="1"/>
          <p:nvPr/>
        </p:nvSpPr>
        <p:spPr>
          <a:xfrm>
            <a:off x="3895082" y="2657571"/>
            <a:ext cx="86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265c630e976_2_24"/>
          <p:cNvSpPr txBox="1"/>
          <p:nvPr/>
        </p:nvSpPr>
        <p:spPr>
          <a:xfrm>
            <a:off x="7600409" y="4992384"/>
            <a:ext cx="56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g265c630e976_2_24"/>
          <p:cNvCxnSpPr/>
          <p:nvPr/>
        </p:nvCxnSpPr>
        <p:spPr>
          <a:xfrm>
            <a:off x="1975050" y="4827302"/>
            <a:ext cx="2539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10" name="Google Shape;510;g265c630e976_2_24"/>
          <p:cNvSpPr txBox="1"/>
          <p:nvPr/>
        </p:nvSpPr>
        <p:spPr>
          <a:xfrm>
            <a:off x="1018248" y="4662219"/>
            <a:ext cx="85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AXI-lite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g265c630e976_2_24"/>
          <p:cNvCxnSpPr/>
          <p:nvPr/>
        </p:nvCxnSpPr>
        <p:spPr>
          <a:xfrm>
            <a:off x="7642655" y="5534558"/>
            <a:ext cx="4797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2" name="Google Shape;512;g265c630e976_2_24"/>
          <p:cNvCxnSpPr/>
          <p:nvPr/>
        </p:nvCxnSpPr>
        <p:spPr>
          <a:xfrm>
            <a:off x="4036851" y="3257602"/>
            <a:ext cx="469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3" name="Google Shape;513;g265c630e976_2_24"/>
          <p:cNvSpPr txBox="1"/>
          <p:nvPr/>
        </p:nvSpPr>
        <p:spPr>
          <a:xfrm>
            <a:off x="3964004" y="3257602"/>
            <a:ext cx="6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265c630e976_2_24"/>
          <p:cNvSpPr txBox="1"/>
          <p:nvPr/>
        </p:nvSpPr>
        <p:spPr>
          <a:xfrm>
            <a:off x="7544690" y="5546378"/>
            <a:ext cx="81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265c630e976_2_24"/>
          <p:cNvSpPr/>
          <p:nvPr/>
        </p:nvSpPr>
        <p:spPr>
          <a:xfrm>
            <a:off x="2386992" y="1604850"/>
            <a:ext cx="7350900" cy="5104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265c630e976_2_24"/>
          <p:cNvSpPr txBox="1"/>
          <p:nvPr/>
        </p:nvSpPr>
        <p:spPr>
          <a:xfrm>
            <a:off x="8184212" y="1679619"/>
            <a:ext cx="146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FIFO FIR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65c630e976_2_56"/>
          <p:cNvSpPr txBox="1">
            <a:spLocks noGrp="1"/>
          </p:cNvSpPr>
          <p:nvPr>
            <p:ph type="title"/>
          </p:nvPr>
        </p:nvSpPr>
        <p:spPr>
          <a:xfrm>
            <a:off x="1863452" y="602363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FIFO Structure and Codes</a:t>
            </a:r>
            <a:endParaRPr/>
          </a:p>
        </p:txBody>
      </p:sp>
      <p:pic>
        <p:nvPicPr>
          <p:cNvPr id="522" name="Google Shape;522;g265c630e976_2_56" descr="FIFO full and empty conditions | Download Scientific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3451" y="1755678"/>
            <a:ext cx="6392587" cy="433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g265c630e976_2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448" y="675305"/>
            <a:ext cx="7509032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265c630e976_2_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9168" y="1534278"/>
            <a:ext cx="9864311" cy="80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g265c630e976_2_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6796" y="2491078"/>
            <a:ext cx="4472443" cy="35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g265c630e976_2_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19482" y="2491078"/>
            <a:ext cx="6472519" cy="223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g265c630e976_2_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19482" y="4817739"/>
            <a:ext cx="6248663" cy="12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265c630e976_2_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19482" y="6182694"/>
            <a:ext cx="4915586" cy="257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65c630e976_2_7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Waveform</a:t>
            </a:r>
            <a:endParaRPr dirty="0"/>
          </a:p>
        </p:txBody>
      </p:sp>
      <p:pic>
        <p:nvPicPr>
          <p:cNvPr id="538" name="Google Shape;538;g265c630e976_2_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0504" y="1905110"/>
            <a:ext cx="8655426" cy="221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265c630e976_2_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0504" y="4639388"/>
            <a:ext cx="7930201" cy="190621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265c630e976_2_70"/>
          <p:cNvSpPr txBox="1"/>
          <p:nvPr/>
        </p:nvSpPr>
        <p:spPr>
          <a:xfrm>
            <a:off x="1699928" y="1381910"/>
            <a:ext cx="31426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FIFO equipped FIR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265c630e976_2_70"/>
          <p:cNvSpPr txBox="1"/>
          <p:nvPr/>
        </p:nvSpPr>
        <p:spPr>
          <a:xfrm>
            <a:off x="1699928" y="4208705"/>
            <a:ext cx="336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Prefetch User BRAM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30A3FE1-3C34-48D7-B343-59D5FD06A666}"/>
              </a:ext>
            </a:extLst>
          </p:cNvPr>
          <p:cNvSpPr txBox="1"/>
          <p:nvPr/>
        </p:nvSpPr>
        <p:spPr>
          <a:xfrm>
            <a:off x="9625069" y="539718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34T for 8 data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Optimization For FIR Workload Outline</a:t>
            </a:r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2589199" y="2133600"/>
            <a:ext cx="9312600" cy="410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/>
              <a:t>Modify FIR to improve overall latency </a:t>
            </a:r>
            <a:r>
              <a:rPr lang="en-US" sz="2400"/>
              <a:t>(13T</a:t>
            </a:r>
            <a:r>
              <a:rPr lang="en-US" sz="2400" dirty="0"/>
              <a:t>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/>
              <a:t>Four schemes:</a:t>
            </a:r>
            <a:endParaRPr dirty="0"/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 dirty="0"/>
              <a:t>Use only </a:t>
            </a:r>
            <a:r>
              <a:rPr lang="en-US" sz="2200" dirty="0">
                <a:solidFill>
                  <a:srgbClr val="FF0000"/>
                </a:solidFill>
              </a:rPr>
              <a:t>SDRAM</a:t>
            </a:r>
            <a:r>
              <a:rPr lang="en-US" sz="2200" dirty="0"/>
              <a:t> to transfer data (scheme 1)</a:t>
            </a:r>
            <a:endParaRPr sz="2200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 dirty="0"/>
              <a:t>Use </a:t>
            </a:r>
            <a:r>
              <a:rPr lang="en-US" sz="2200" dirty="0">
                <a:solidFill>
                  <a:srgbClr val="FF0000"/>
                </a:solidFill>
              </a:rPr>
              <a:t>DMA + User BRAM</a:t>
            </a:r>
            <a:r>
              <a:rPr lang="en-US" sz="2200" dirty="0"/>
              <a:t> to transfer data (scheme 2)</a:t>
            </a:r>
            <a:endParaRPr sz="2200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 dirty="0"/>
              <a:t>Use </a:t>
            </a:r>
            <a:r>
              <a:rPr lang="en-US" sz="2200" dirty="0">
                <a:solidFill>
                  <a:srgbClr val="FF0000"/>
                </a:solidFill>
              </a:rPr>
              <a:t>DMA + SDRAM</a:t>
            </a:r>
            <a:r>
              <a:rPr lang="en-US" sz="2200" dirty="0"/>
              <a:t> to transfer data (scheme 3)</a:t>
            </a:r>
            <a:endParaRPr sz="2200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 dirty="0"/>
              <a:t>Use </a:t>
            </a:r>
            <a:r>
              <a:rPr lang="en-US" sz="2200" dirty="0">
                <a:solidFill>
                  <a:srgbClr val="FF0000"/>
                </a:solidFill>
              </a:rPr>
              <a:t>FIFO</a:t>
            </a:r>
            <a:r>
              <a:rPr lang="en-US" sz="2200" dirty="0"/>
              <a:t> for FIR and </a:t>
            </a:r>
            <a:r>
              <a:rPr lang="en-US" sz="2200" dirty="0">
                <a:solidFill>
                  <a:srgbClr val="FF0000"/>
                </a:solidFill>
              </a:rPr>
              <a:t>prefetch buffer</a:t>
            </a:r>
            <a:r>
              <a:rPr lang="en-US" sz="2200" dirty="0"/>
              <a:t> for User BRAM</a:t>
            </a:r>
            <a:r>
              <a:rPr lang="zh-TW" altLang="en-US" sz="2200" dirty="0"/>
              <a:t> </a:t>
            </a:r>
            <a:r>
              <a:rPr lang="en-US" sz="2200" dirty="0"/>
              <a:t>(scheme 4)</a:t>
            </a:r>
          </a:p>
          <a:p>
            <a:pPr marL="285750" indent="-285750">
              <a:buSzPts val="2200"/>
            </a:pPr>
            <a:r>
              <a:rPr lang="en-US" sz="2400" dirty="0"/>
              <a:t>Performance comparisons</a:t>
            </a:r>
          </a:p>
          <a:p>
            <a:pPr marL="285750" indent="-285750">
              <a:buSzPts val="2200"/>
            </a:pPr>
            <a:r>
              <a:rPr lang="en-US" sz="2400" dirty="0"/>
              <a:t>Discussions</a:t>
            </a:r>
            <a:endParaRPr sz="2400" dirty="0"/>
          </a:p>
          <a:p>
            <a:pPr marL="742950" lvl="1" indent="-14605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65c630e976_2_7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Performance Comparison</a:t>
            </a:r>
            <a:endParaRPr dirty="0"/>
          </a:p>
        </p:txBody>
      </p:sp>
      <p:sp>
        <p:nvSpPr>
          <p:cNvPr id="547" name="Google Shape;547;g265c630e976_2_78"/>
          <p:cNvSpPr txBox="1">
            <a:spLocks noGrp="1"/>
          </p:cNvSpPr>
          <p:nvPr>
            <p:ph type="body" idx="1"/>
          </p:nvPr>
        </p:nvSpPr>
        <p:spPr>
          <a:xfrm>
            <a:off x="1008986" y="1822566"/>
            <a:ext cx="4530681" cy="80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tx1"/>
                </a:solidFill>
              </a:rPr>
              <a:t>FIFO for FIR (data in CPU memory)</a:t>
            </a:r>
            <a:endParaRPr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C4D7604-32AF-4142-9FAA-7B6BDC94B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49400"/>
              </p:ext>
            </p:extLst>
          </p:nvPr>
        </p:nvGraphicFramePr>
        <p:xfrm>
          <a:off x="1044497" y="2384503"/>
          <a:ext cx="5030133" cy="13917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2405">
                  <a:extLst>
                    <a:ext uri="{9D8B030D-6E8A-4147-A177-3AD203B41FA5}">
                      <a16:colId xmlns:a16="http://schemas.microsoft.com/office/drawing/2014/main" val="1467271728"/>
                    </a:ext>
                  </a:extLst>
                </a:gridCol>
                <a:gridCol w="891932">
                  <a:extLst>
                    <a:ext uri="{9D8B030D-6E8A-4147-A177-3AD203B41FA5}">
                      <a16:colId xmlns:a16="http://schemas.microsoft.com/office/drawing/2014/main" val="330731698"/>
                    </a:ext>
                  </a:extLst>
                </a:gridCol>
                <a:gridCol w="891932">
                  <a:extLst>
                    <a:ext uri="{9D8B030D-6E8A-4147-A177-3AD203B41FA5}">
                      <a16:colId xmlns:a16="http://schemas.microsoft.com/office/drawing/2014/main" val="791250741"/>
                    </a:ext>
                  </a:extLst>
                </a:gridCol>
                <a:gridCol w="891932">
                  <a:extLst>
                    <a:ext uri="{9D8B030D-6E8A-4147-A177-3AD203B41FA5}">
                      <a16:colId xmlns:a16="http://schemas.microsoft.com/office/drawing/2014/main" val="701991495"/>
                    </a:ext>
                  </a:extLst>
                </a:gridCol>
                <a:gridCol w="891932">
                  <a:extLst>
                    <a:ext uri="{9D8B030D-6E8A-4147-A177-3AD203B41FA5}">
                      <a16:colId xmlns:a16="http://schemas.microsoft.com/office/drawing/2014/main" val="3173128878"/>
                    </a:ext>
                  </a:extLst>
                </a:gridCol>
              </a:tblGrid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FIFO</a:t>
                      </a:r>
                    </a:p>
                    <a:p>
                      <a:pPr algn="ctr"/>
                      <a:r>
                        <a:rPr lang="en-US" altLang="zh-TW" dirty="0"/>
                        <a:t>Depth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64875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Latency(no opt)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18185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14316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13343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35810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Latency(-O3)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7717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CD5EDFD-339E-466F-A197-819DEB57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14870"/>
              </p:ext>
            </p:extLst>
          </p:nvPr>
        </p:nvGraphicFramePr>
        <p:xfrm>
          <a:off x="1044495" y="4544045"/>
          <a:ext cx="4999856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7993">
                  <a:extLst>
                    <a:ext uri="{9D8B030D-6E8A-4147-A177-3AD203B41FA5}">
                      <a16:colId xmlns:a16="http://schemas.microsoft.com/office/drawing/2014/main" val="1467271728"/>
                    </a:ext>
                  </a:extLst>
                </a:gridCol>
                <a:gridCol w="611143">
                  <a:extLst>
                    <a:ext uri="{9D8B030D-6E8A-4147-A177-3AD203B41FA5}">
                      <a16:colId xmlns:a16="http://schemas.microsoft.com/office/drawing/2014/main" val="791250741"/>
                    </a:ext>
                  </a:extLst>
                </a:gridCol>
                <a:gridCol w="611143">
                  <a:extLst>
                    <a:ext uri="{9D8B030D-6E8A-4147-A177-3AD203B41FA5}">
                      <a16:colId xmlns:a16="http://schemas.microsoft.com/office/drawing/2014/main" val="701991495"/>
                    </a:ext>
                  </a:extLst>
                </a:gridCol>
                <a:gridCol w="611143">
                  <a:extLst>
                    <a:ext uri="{9D8B030D-6E8A-4147-A177-3AD203B41FA5}">
                      <a16:colId xmlns:a16="http://schemas.microsoft.com/office/drawing/2014/main" val="3173128878"/>
                    </a:ext>
                  </a:extLst>
                </a:gridCol>
                <a:gridCol w="724217">
                  <a:extLst>
                    <a:ext uri="{9D8B030D-6E8A-4147-A177-3AD203B41FA5}">
                      <a16:colId xmlns:a16="http://schemas.microsoft.com/office/drawing/2014/main" val="1398001772"/>
                    </a:ext>
                  </a:extLst>
                </a:gridCol>
                <a:gridCol w="724217">
                  <a:extLst>
                    <a:ext uri="{9D8B030D-6E8A-4147-A177-3AD203B41FA5}">
                      <a16:colId xmlns:a16="http://schemas.microsoft.com/office/drawing/2014/main" val="1395711227"/>
                    </a:ext>
                  </a:extLst>
                </a:gridCol>
              </a:tblGrid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FIFO Depth \ Operation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64875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Latency</a:t>
                      </a:r>
                    </a:p>
                    <a:p>
                      <a:pPr algn="ctr"/>
                      <a:r>
                        <a:rPr lang="en-US" altLang="zh-TW" dirty="0"/>
                        <a:t>(W prefetch)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18865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10470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77173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Latency</a:t>
                      </a:r>
                    </a:p>
                    <a:p>
                      <a:pPr algn="ctr"/>
                      <a:r>
                        <a:rPr lang="en-US" altLang="zh-TW" dirty="0"/>
                        <a:t>(Wo prefetch)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5785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35758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14984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97954"/>
                  </a:ext>
                </a:extLst>
              </a:tr>
            </a:tbl>
          </a:graphicData>
        </a:graphic>
      </p:graphicFrame>
      <p:sp>
        <p:nvSpPr>
          <p:cNvPr id="7" name="Google Shape;547;g265c630e976_2_78">
            <a:extLst>
              <a:ext uri="{FF2B5EF4-FFF2-40B4-BE49-F238E27FC236}">
                <a16:creationId xmlns:a16="http://schemas.microsoft.com/office/drawing/2014/main" id="{87EA08F4-F156-4E76-8436-EE1A3C78AF2E}"/>
              </a:ext>
            </a:extLst>
          </p:cNvPr>
          <p:cNvSpPr txBox="1">
            <a:spLocks/>
          </p:cNvSpPr>
          <p:nvPr/>
        </p:nvSpPr>
        <p:spPr>
          <a:xfrm>
            <a:off x="1044495" y="3901401"/>
            <a:ext cx="4530681" cy="80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>
              <a:buFont typeface="Noto Sans Symbols"/>
              <a:buNone/>
            </a:pPr>
            <a:r>
              <a:rPr lang="en-US" sz="1600" dirty="0">
                <a:solidFill>
                  <a:schemeClr val="tx1"/>
                </a:solidFill>
              </a:rPr>
              <a:t>FIFO for FIR (data in user BRAM)</a:t>
            </a:r>
          </a:p>
        </p:txBody>
      </p:sp>
      <p:sp>
        <p:nvSpPr>
          <p:cNvPr id="8" name="Google Shape;547;g265c630e976_2_78">
            <a:extLst>
              <a:ext uri="{FF2B5EF4-FFF2-40B4-BE49-F238E27FC236}">
                <a16:creationId xmlns:a16="http://schemas.microsoft.com/office/drawing/2014/main" id="{356DC1C3-FDDB-4AFE-95B3-FD5FB5E539D3}"/>
              </a:ext>
            </a:extLst>
          </p:cNvPr>
          <p:cNvSpPr txBox="1">
            <a:spLocks/>
          </p:cNvSpPr>
          <p:nvPr/>
        </p:nvSpPr>
        <p:spPr>
          <a:xfrm>
            <a:off x="6470231" y="3901400"/>
            <a:ext cx="4530681" cy="80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>
              <a:buFont typeface="Noto Sans Symbols"/>
              <a:buNone/>
            </a:pPr>
            <a:r>
              <a:rPr lang="en-US" sz="1600" dirty="0">
                <a:solidFill>
                  <a:schemeClr val="tx1"/>
                </a:solidFill>
              </a:rPr>
              <a:t>DMA with different storage element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838D46C-862C-42F8-9CA8-D185954BF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89442"/>
              </p:ext>
            </p:extLst>
          </p:nvPr>
        </p:nvGraphicFramePr>
        <p:xfrm>
          <a:off x="6470231" y="4544045"/>
          <a:ext cx="2675796" cy="9388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932">
                  <a:extLst>
                    <a:ext uri="{9D8B030D-6E8A-4147-A177-3AD203B41FA5}">
                      <a16:colId xmlns:a16="http://schemas.microsoft.com/office/drawing/2014/main" val="1467271728"/>
                    </a:ext>
                  </a:extLst>
                </a:gridCol>
                <a:gridCol w="891932">
                  <a:extLst>
                    <a:ext uri="{9D8B030D-6E8A-4147-A177-3AD203B41FA5}">
                      <a16:colId xmlns:a16="http://schemas.microsoft.com/office/drawing/2014/main" val="330731698"/>
                    </a:ext>
                  </a:extLst>
                </a:gridCol>
                <a:gridCol w="891932">
                  <a:extLst>
                    <a:ext uri="{9D8B030D-6E8A-4147-A177-3AD203B41FA5}">
                      <a16:colId xmlns:a16="http://schemas.microsoft.com/office/drawing/2014/main" val="791250741"/>
                    </a:ext>
                  </a:extLst>
                </a:gridCol>
              </a:tblGrid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Storage 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User BRAM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SDRAM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64875"/>
                  </a:ext>
                </a:extLst>
              </a:tr>
              <a:tr h="4207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77173"/>
                  </a:ext>
                </a:extLst>
              </a:tr>
            </a:tbl>
          </a:graphicData>
        </a:graphic>
      </p:graphicFrame>
      <p:sp>
        <p:nvSpPr>
          <p:cNvPr id="10" name="Google Shape;547;g265c630e976_2_78">
            <a:extLst>
              <a:ext uri="{FF2B5EF4-FFF2-40B4-BE49-F238E27FC236}">
                <a16:creationId xmlns:a16="http://schemas.microsoft.com/office/drawing/2014/main" id="{EEA01F04-C686-4CBA-B2F8-A6285A55D50F}"/>
              </a:ext>
            </a:extLst>
          </p:cNvPr>
          <p:cNvSpPr txBox="1">
            <a:spLocks/>
          </p:cNvSpPr>
          <p:nvPr/>
        </p:nvSpPr>
        <p:spPr>
          <a:xfrm>
            <a:off x="6434720" y="1821372"/>
            <a:ext cx="4530681" cy="80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>
              <a:buFont typeface="Noto Sans Symbols"/>
              <a:buNone/>
            </a:pPr>
            <a:r>
              <a:rPr lang="en-US" sz="1600" dirty="0">
                <a:solidFill>
                  <a:schemeClr val="tx1"/>
                </a:solidFill>
              </a:rPr>
              <a:t>FIFO for FIR (data in SDRAM)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9FABE32-5EA9-4D2B-83C6-66EC3A297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6677"/>
              </p:ext>
            </p:extLst>
          </p:nvPr>
        </p:nvGraphicFramePr>
        <p:xfrm>
          <a:off x="6470231" y="2383309"/>
          <a:ext cx="4825345" cy="9549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617">
                  <a:extLst>
                    <a:ext uri="{9D8B030D-6E8A-4147-A177-3AD203B41FA5}">
                      <a16:colId xmlns:a16="http://schemas.microsoft.com/office/drawing/2014/main" val="1467271728"/>
                    </a:ext>
                  </a:extLst>
                </a:gridCol>
                <a:gridCol w="891932">
                  <a:extLst>
                    <a:ext uri="{9D8B030D-6E8A-4147-A177-3AD203B41FA5}">
                      <a16:colId xmlns:a16="http://schemas.microsoft.com/office/drawing/2014/main" val="330731698"/>
                    </a:ext>
                  </a:extLst>
                </a:gridCol>
                <a:gridCol w="891932">
                  <a:extLst>
                    <a:ext uri="{9D8B030D-6E8A-4147-A177-3AD203B41FA5}">
                      <a16:colId xmlns:a16="http://schemas.microsoft.com/office/drawing/2014/main" val="791250741"/>
                    </a:ext>
                  </a:extLst>
                </a:gridCol>
                <a:gridCol w="891932">
                  <a:extLst>
                    <a:ext uri="{9D8B030D-6E8A-4147-A177-3AD203B41FA5}">
                      <a16:colId xmlns:a16="http://schemas.microsoft.com/office/drawing/2014/main" val="701991495"/>
                    </a:ext>
                  </a:extLst>
                </a:gridCol>
                <a:gridCol w="891932">
                  <a:extLst>
                    <a:ext uri="{9D8B030D-6E8A-4147-A177-3AD203B41FA5}">
                      <a16:colId xmlns:a16="http://schemas.microsoft.com/office/drawing/2014/main" val="3173128878"/>
                    </a:ext>
                  </a:extLst>
                </a:gridCol>
              </a:tblGrid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FIFO</a:t>
                      </a:r>
                    </a:p>
                    <a:p>
                      <a:pPr algn="ctr"/>
                      <a:r>
                        <a:rPr lang="en-US" altLang="zh-TW" dirty="0"/>
                        <a:t>Depth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64875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77173"/>
                  </a:ext>
                </a:extLst>
              </a:tr>
            </a:tbl>
          </a:graphicData>
        </a:graphic>
      </p:graphicFrame>
      <p:sp>
        <p:nvSpPr>
          <p:cNvPr id="4" name="爆炸: 八角 3">
            <a:extLst>
              <a:ext uri="{FF2B5EF4-FFF2-40B4-BE49-F238E27FC236}">
                <a16:creationId xmlns:a16="http://schemas.microsoft.com/office/drawing/2014/main" id="{C220008B-EC59-41B0-A935-803AD85E7A28}"/>
              </a:ext>
            </a:extLst>
          </p:cNvPr>
          <p:cNvSpPr/>
          <p:nvPr/>
        </p:nvSpPr>
        <p:spPr>
          <a:xfrm>
            <a:off x="9442223" y="4362183"/>
            <a:ext cx="2675796" cy="2241447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Baseline FIR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With Latency 18185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65c630e976_2_8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Way to Verify on Host Python</a:t>
            </a:r>
            <a:endParaRPr/>
          </a:p>
        </p:txBody>
      </p:sp>
      <p:sp>
        <p:nvSpPr>
          <p:cNvPr id="559" name="Google Shape;559;g265c630e976_2_8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1. Use mprj_io as input signal from host to caravel_soc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Result: testbench✔      Jupyter notebook🗶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560" name="Google Shape;560;g265c630e976_2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2" y="3378099"/>
            <a:ext cx="3734321" cy="11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g265c630e976_2_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6438" y="2933613"/>
            <a:ext cx="3715268" cy="123842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g265c630e976_2_88"/>
          <p:cNvSpPr txBox="1"/>
          <p:nvPr/>
        </p:nvSpPr>
        <p:spPr>
          <a:xfrm>
            <a:off x="8656897" y="4133930"/>
            <a:ext cx="90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g265c630e976_2_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5162" y="4683174"/>
            <a:ext cx="2467319" cy="17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5c630e976_2_9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2. Use GPIO as input signal from host to caravel_soc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Result: testbench✔      Jupyter notebook🗶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569" name="Google Shape;569;g265c630e976_2_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464" y="2947928"/>
            <a:ext cx="2371836" cy="1271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65c630e976_2_10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3. Use timer to delay the transition between output values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Result: testbench✔      Jupyter notebook ✔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575" name="Google Shape;575;g265c630e976_2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3987" y="2726823"/>
            <a:ext cx="3878263" cy="2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265c630e976_2_102"/>
          <p:cNvSpPr txBox="1"/>
          <p:nvPr/>
        </p:nvSpPr>
        <p:spPr>
          <a:xfrm>
            <a:off x="6818573" y="3760790"/>
            <a:ext cx="49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g265c630e976_2_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3599" y="3203135"/>
            <a:ext cx="2695951" cy="163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"/>
          <p:cNvSpPr txBox="1"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End~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5c630e976_4_30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Block diagram (scheme 1)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77" name="Google Shape;177;g265c630e976_4_303"/>
          <p:cNvSpPr/>
          <p:nvPr/>
        </p:nvSpPr>
        <p:spPr>
          <a:xfrm>
            <a:off x="687389" y="2489316"/>
            <a:ext cx="1305018" cy="3187083"/>
          </a:xfrm>
          <a:prstGeom prst="flowChartProcess">
            <a:avLst/>
          </a:prstGeom>
          <a:solidFill>
            <a:srgbClr val="A4CD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 PS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265c630e976_4_303"/>
          <p:cNvSpPr/>
          <p:nvPr/>
        </p:nvSpPr>
        <p:spPr>
          <a:xfrm>
            <a:off x="3341135" y="2489316"/>
            <a:ext cx="455830" cy="3187083"/>
          </a:xfrm>
          <a:prstGeom prst="flowChartProcess">
            <a:avLst/>
          </a:prstGeom>
          <a:solidFill>
            <a:srgbClr val="D3DE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265c630e976_4_303"/>
          <p:cNvSpPr txBox="1"/>
          <p:nvPr/>
        </p:nvSpPr>
        <p:spPr>
          <a:xfrm rot="5400000">
            <a:off x="1908321" y="3846735"/>
            <a:ext cx="331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Wishbone interface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265c630e976_4_303"/>
          <p:cNvSpPr txBox="1"/>
          <p:nvPr/>
        </p:nvSpPr>
        <p:spPr>
          <a:xfrm>
            <a:off x="2020506" y="3421163"/>
            <a:ext cx="136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Wishbone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signals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265c630e976_4_303"/>
          <p:cNvSpPr/>
          <p:nvPr/>
        </p:nvSpPr>
        <p:spPr>
          <a:xfrm>
            <a:off x="8870336" y="4775195"/>
            <a:ext cx="2788264" cy="1122154"/>
          </a:xfrm>
          <a:prstGeom prst="flowChartProcess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265c630e976_4_303"/>
          <p:cNvSpPr txBox="1"/>
          <p:nvPr/>
        </p:nvSpPr>
        <p:spPr>
          <a:xfrm>
            <a:off x="8764017" y="5151631"/>
            <a:ext cx="165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SDRAM Conttroller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265c630e976_4_303"/>
          <p:cNvSpPr/>
          <p:nvPr/>
        </p:nvSpPr>
        <p:spPr>
          <a:xfrm>
            <a:off x="5181219" y="2509239"/>
            <a:ext cx="3294293" cy="2451982"/>
          </a:xfrm>
          <a:prstGeom prst="flowChartProcess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4" name="Google Shape;184;g265c630e976_4_303"/>
          <p:cNvCxnSpPr/>
          <p:nvPr/>
        </p:nvCxnSpPr>
        <p:spPr>
          <a:xfrm>
            <a:off x="3796965" y="5379868"/>
            <a:ext cx="4825800" cy="42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5" name="Google Shape;185;g265c630e976_4_303"/>
          <p:cNvSpPr txBox="1"/>
          <p:nvPr/>
        </p:nvSpPr>
        <p:spPr>
          <a:xfrm>
            <a:off x="5139001" y="2718180"/>
            <a:ext cx="177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configurations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265c630e976_4_303"/>
          <p:cNvSpPr/>
          <p:nvPr/>
        </p:nvSpPr>
        <p:spPr>
          <a:xfrm>
            <a:off x="5568301" y="4178055"/>
            <a:ext cx="894000" cy="617100"/>
          </a:xfrm>
          <a:prstGeom prst="rect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g265c630e976_4_303"/>
          <p:cNvSpPr/>
          <p:nvPr/>
        </p:nvSpPr>
        <p:spPr>
          <a:xfrm>
            <a:off x="7190424" y="4178055"/>
            <a:ext cx="894000" cy="617100"/>
          </a:xfrm>
          <a:prstGeom prst="rect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8" name="Google Shape;188;g265c630e976_4_303"/>
          <p:cNvCxnSpPr>
            <a:stCxn id="177" idx="3"/>
            <a:endCxn id="178" idx="1"/>
          </p:cNvCxnSpPr>
          <p:nvPr/>
        </p:nvCxnSpPr>
        <p:spPr>
          <a:xfrm>
            <a:off x="1992407" y="4082858"/>
            <a:ext cx="13488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9" name="Google Shape;189;g265c630e976_4_303"/>
          <p:cNvCxnSpPr/>
          <p:nvPr/>
        </p:nvCxnSpPr>
        <p:spPr>
          <a:xfrm flipH="1">
            <a:off x="3819584" y="2902846"/>
            <a:ext cx="1342200" cy="72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90" name="Google Shape;190;g265c630e976_4_303"/>
          <p:cNvSpPr txBox="1"/>
          <p:nvPr/>
        </p:nvSpPr>
        <p:spPr>
          <a:xfrm>
            <a:off x="3999681" y="2492362"/>
            <a:ext cx="93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AXI lite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65c630e976_4_303"/>
          <p:cNvSpPr txBox="1"/>
          <p:nvPr/>
        </p:nvSpPr>
        <p:spPr>
          <a:xfrm>
            <a:off x="3826909" y="4049018"/>
            <a:ext cx="137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AXI stream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265c630e976_4_303"/>
          <p:cNvSpPr txBox="1"/>
          <p:nvPr/>
        </p:nvSpPr>
        <p:spPr>
          <a:xfrm>
            <a:off x="5298538" y="3277650"/>
            <a:ext cx="105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ss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3" name="Google Shape;193;g265c630e976_4_303"/>
          <p:cNvCxnSpPr/>
          <p:nvPr/>
        </p:nvCxnSpPr>
        <p:spPr>
          <a:xfrm rot="10800000">
            <a:off x="3781304" y="3905642"/>
            <a:ext cx="1421400" cy="18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g265c630e976_4_303"/>
          <p:cNvCxnSpPr/>
          <p:nvPr/>
        </p:nvCxnSpPr>
        <p:spPr>
          <a:xfrm rot="10800000" flipH="1">
            <a:off x="3795650" y="3448900"/>
            <a:ext cx="1380900" cy="69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g265c630e976_4_303"/>
          <p:cNvSpPr/>
          <p:nvPr/>
        </p:nvSpPr>
        <p:spPr>
          <a:xfrm>
            <a:off x="8870335" y="2509238"/>
            <a:ext cx="3173892" cy="1398591"/>
          </a:xfrm>
          <a:prstGeom prst="flowChartProcess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6" name="Google Shape;196;g265c630e976_4_303"/>
          <p:cNvCxnSpPr/>
          <p:nvPr/>
        </p:nvCxnSpPr>
        <p:spPr>
          <a:xfrm rot="10800000">
            <a:off x="9201374" y="3905495"/>
            <a:ext cx="0" cy="869700"/>
          </a:xfrm>
          <a:prstGeom prst="straightConnector1">
            <a:avLst/>
          </a:prstGeom>
          <a:noFill/>
          <a:ln w="9525" cap="flat" cmpd="sng">
            <a:solidFill>
              <a:srgbClr val="A42B0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g265c630e976_4_303"/>
          <p:cNvCxnSpPr/>
          <p:nvPr/>
        </p:nvCxnSpPr>
        <p:spPr>
          <a:xfrm>
            <a:off x="10734339" y="3905642"/>
            <a:ext cx="0" cy="889500"/>
          </a:xfrm>
          <a:prstGeom prst="straightConnector1">
            <a:avLst/>
          </a:prstGeom>
          <a:noFill/>
          <a:ln w="9525" cap="flat" cmpd="sng">
            <a:solidFill>
              <a:srgbClr val="A42B0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g265c630e976_4_303"/>
          <p:cNvSpPr txBox="1"/>
          <p:nvPr/>
        </p:nvSpPr>
        <p:spPr>
          <a:xfrm>
            <a:off x="8856663" y="2514857"/>
            <a:ext cx="609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SDRAM Device(16KB*4) 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265c630e976_4_303"/>
          <p:cNvSpPr/>
          <p:nvPr/>
        </p:nvSpPr>
        <p:spPr>
          <a:xfrm>
            <a:off x="8981856" y="2946754"/>
            <a:ext cx="915318" cy="30777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 0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265c630e976_4_303"/>
          <p:cNvSpPr/>
          <p:nvPr/>
        </p:nvSpPr>
        <p:spPr>
          <a:xfrm>
            <a:off x="10008695" y="2946754"/>
            <a:ext cx="915318" cy="30777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 1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265c630e976_4_303"/>
          <p:cNvSpPr/>
          <p:nvPr/>
        </p:nvSpPr>
        <p:spPr>
          <a:xfrm>
            <a:off x="10008695" y="3442452"/>
            <a:ext cx="915318" cy="30777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 3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265c630e976_4_303"/>
          <p:cNvSpPr/>
          <p:nvPr/>
        </p:nvSpPr>
        <p:spPr>
          <a:xfrm>
            <a:off x="8981856" y="3442452"/>
            <a:ext cx="915318" cy="30777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 2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265c630e976_4_303"/>
          <p:cNvSpPr/>
          <p:nvPr/>
        </p:nvSpPr>
        <p:spPr>
          <a:xfrm>
            <a:off x="8868093" y="2892484"/>
            <a:ext cx="2192400" cy="391800"/>
          </a:xfrm>
          <a:prstGeom prst="rect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65c630e976_4_303"/>
          <p:cNvSpPr/>
          <p:nvPr/>
        </p:nvSpPr>
        <p:spPr>
          <a:xfrm>
            <a:off x="8868093" y="3400697"/>
            <a:ext cx="2192400" cy="3918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65c630e976_4_303"/>
          <p:cNvSpPr txBox="1"/>
          <p:nvPr/>
        </p:nvSpPr>
        <p:spPr>
          <a:xfrm>
            <a:off x="11022794" y="3548322"/>
            <a:ext cx="102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 Bank</a:t>
            </a:r>
            <a:endParaRPr sz="1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65c630e976_4_303"/>
          <p:cNvSpPr txBox="1"/>
          <p:nvPr/>
        </p:nvSpPr>
        <p:spPr>
          <a:xfrm>
            <a:off x="11022794" y="3049251"/>
            <a:ext cx="99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Instr Bank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65c630e976_4_303"/>
          <p:cNvSpPr/>
          <p:nvPr/>
        </p:nvSpPr>
        <p:spPr>
          <a:xfrm>
            <a:off x="10347961" y="5374973"/>
            <a:ext cx="1226819" cy="307777"/>
          </a:xfrm>
          <a:prstGeom prst="flowChartProcess">
            <a:avLst/>
          </a:prstGeom>
          <a:solidFill>
            <a:srgbClr val="E944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D-Cache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265c630e976_4_303"/>
          <p:cNvSpPr/>
          <p:nvPr/>
        </p:nvSpPr>
        <p:spPr>
          <a:xfrm>
            <a:off x="10347961" y="4931175"/>
            <a:ext cx="1226819" cy="307777"/>
          </a:xfrm>
          <a:prstGeom prst="flowChartProcess">
            <a:avLst/>
          </a:prstGeom>
          <a:solidFill>
            <a:srgbClr val="E944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I-Cache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5c630e976_4_33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SDRAM</a:t>
            </a:r>
            <a:endParaRPr/>
          </a:p>
        </p:txBody>
      </p:sp>
      <p:sp>
        <p:nvSpPr>
          <p:cNvPr id="214" name="Google Shape;214;g265c630e976_4_339"/>
          <p:cNvSpPr txBox="1"/>
          <p:nvPr/>
        </p:nvSpPr>
        <p:spPr>
          <a:xfrm>
            <a:off x="2589211" y="1541802"/>
            <a:ext cx="89154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 write back scheme for data cache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cache hit, it only have 1T latency.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g265c630e976_4_339"/>
          <p:cNvGrpSpPr/>
          <p:nvPr/>
        </p:nvGrpSpPr>
        <p:grpSpPr>
          <a:xfrm>
            <a:off x="1402582" y="2752725"/>
            <a:ext cx="10215360" cy="3538402"/>
            <a:chOff x="1402582" y="2752725"/>
            <a:chExt cx="10215360" cy="3538402"/>
          </a:xfrm>
        </p:grpSpPr>
        <p:sp>
          <p:nvSpPr>
            <p:cNvPr id="216" name="Google Shape;216;g265c630e976_4_339"/>
            <p:cNvSpPr/>
            <p:nvPr/>
          </p:nvSpPr>
          <p:spPr>
            <a:xfrm>
              <a:off x="2589211" y="3101959"/>
              <a:ext cx="4838331" cy="2863921"/>
            </a:xfrm>
            <a:prstGeom prst="flowChartProcess">
              <a:avLst/>
            </a:prstGeom>
            <a:solidFill>
              <a:srgbClr val="C8B4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SDRAM_controller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g265c630e976_4_339"/>
            <p:cNvSpPr/>
            <p:nvPr/>
          </p:nvSpPr>
          <p:spPr>
            <a:xfrm>
              <a:off x="8650179" y="2752725"/>
              <a:ext cx="2113070" cy="3213155"/>
            </a:xfrm>
            <a:prstGeom prst="flowChartProcess">
              <a:avLst/>
            </a:prstGeom>
            <a:solidFill>
              <a:srgbClr val="F5CB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18" name="Google Shape;218;g265c630e976_4_339"/>
            <p:cNvCxnSpPr/>
            <p:nvPr/>
          </p:nvCxnSpPr>
          <p:spPr>
            <a:xfrm>
              <a:off x="7467736" y="3872350"/>
              <a:ext cx="1182300" cy="480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9" name="Google Shape;219;g265c630e976_4_339"/>
            <p:cNvCxnSpPr/>
            <p:nvPr/>
          </p:nvCxnSpPr>
          <p:spPr>
            <a:xfrm rot="10800000">
              <a:off x="7427549" y="5466680"/>
              <a:ext cx="1181400" cy="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0" name="Google Shape;220;g265c630e976_4_339"/>
            <p:cNvCxnSpPr/>
            <p:nvPr/>
          </p:nvCxnSpPr>
          <p:spPr>
            <a:xfrm>
              <a:off x="7467736" y="4699331"/>
              <a:ext cx="1182300" cy="0"/>
            </a:xfrm>
            <a:prstGeom prst="straightConnector1">
              <a:avLst/>
            </a:prstGeom>
            <a:noFill/>
            <a:ln w="9525" cap="rnd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1" name="Google Shape;221;g265c630e976_4_339"/>
            <p:cNvSpPr txBox="1"/>
            <p:nvPr/>
          </p:nvSpPr>
          <p:spPr>
            <a:xfrm>
              <a:off x="8650178" y="3414487"/>
              <a:ext cx="1084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Sdram_dqo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sdram_a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sdram_ba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g265c630e976_4_339"/>
            <p:cNvSpPr txBox="1"/>
            <p:nvPr/>
          </p:nvSpPr>
          <p:spPr>
            <a:xfrm>
              <a:off x="8608949" y="4303412"/>
              <a:ext cx="11256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Sdram_we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sdram_cs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sdram_cas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sdram_ras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23" name="Google Shape;223;g265c630e976_4_339"/>
            <p:cNvCxnSpPr/>
            <p:nvPr/>
          </p:nvCxnSpPr>
          <p:spPr>
            <a:xfrm>
              <a:off x="2334827" y="4084471"/>
              <a:ext cx="696900" cy="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4" name="Google Shape;224;g265c630e976_4_339"/>
            <p:cNvSpPr txBox="1"/>
            <p:nvPr/>
          </p:nvSpPr>
          <p:spPr>
            <a:xfrm>
              <a:off x="1402582" y="3797527"/>
              <a:ext cx="955800" cy="24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user_addr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data_in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rw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busy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out_valid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data_out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g265c630e976_4_339"/>
            <p:cNvSpPr/>
            <p:nvPr/>
          </p:nvSpPr>
          <p:spPr>
            <a:xfrm>
              <a:off x="3031620" y="3721619"/>
              <a:ext cx="1605600" cy="787800"/>
            </a:xfrm>
            <a:prstGeom prst="rect">
              <a:avLst/>
            </a:prstGeom>
            <a:solidFill>
              <a:srgbClr val="6D7F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Cache Comparator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g265c630e976_4_339"/>
            <p:cNvSpPr/>
            <p:nvPr/>
          </p:nvSpPr>
          <p:spPr>
            <a:xfrm>
              <a:off x="5570497" y="5600468"/>
              <a:ext cx="1226819" cy="307777"/>
            </a:xfrm>
            <a:prstGeom prst="flowChartProcess">
              <a:avLst/>
            </a:prstGeom>
            <a:solidFill>
              <a:srgbClr val="E944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D-Cache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g265c630e976_4_339"/>
            <p:cNvSpPr/>
            <p:nvPr/>
          </p:nvSpPr>
          <p:spPr>
            <a:xfrm>
              <a:off x="5570497" y="5156670"/>
              <a:ext cx="1226819" cy="307777"/>
            </a:xfrm>
            <a:prstGeom prst="flowChartProcess">
              <a:avLst/>
            </a:prstGeom>
            <a:solidFill>
              <a:srgbClr val="E944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I-Cache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g265c630e976_4_339"/>
            <p:cNvSpPr/>
            <p:nvPr/>
          </p:nvSpPr>
          <p:spPr>
            <a:xfrm>
              <a:off x="9741667" y="3365168"/>
              <a:ext cx="928712" cy="359717"/>
            </a:xfrm>
            <a:prstGeom prst="flowChartProcess">
              <a:avLst/>
            </a:prstGeom>
            <a:solidFill>
              <a:srgbClr val="EE6C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Bank 0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g265c630e976_4_339"/>
            <p:cNvSpPr/>
            <p:nvPr/>
          </p:nvSpPr>
          <p:spPr>
            <a:xfrm>
              <a:off x="9741667" y="4032250"/>
              <a:ext cx="928712" cy="359717"/>
            </a:xfrm>
            <a:prstGeom prst="flowChartProcess">
              <a:avLst/>
            </a:prstGeom>
            <a:solidFill>
              <a:srgbClr val="EE6C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Bank 1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g265c630e976_4_339"/>
            <p:cNvSpPr/>
            <p:nvPr/>
          </p:nvSpPr>
          <p:spPr>
            <a:xfrm>
              <a:off x="9741667" y="5366414"/>
              <a:ext cx="928712" cy="359717"/>
            </a:xfrm>
            <a:prstGeom prst="flowChartProcess">
              <a:avLst/>
            </a:prstGeom>
            <a:solidFill>
              <a:srgbClr val="EE6C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Bank 3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g265c630e976_4_339"/>
            <p:cNvSpPr/>
            <p:nvPr/>
          </p:nvSpPr>
          <p:spPr>
            <a:xfrm>
              <a:off x="9741667" y="4699332"/>
              <a:ext cx="928712" cy="359717"/>
            </a:xfrm>
            <a:prstGeom prst="flowChartProcess">
              <a:avLst/>
            </a:prstGeom>
            <a:solidFill>
              <a:srgbClr val="EE6C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Bank 2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g265c630e976_4_339"/>
            <p:cNvSpPr txBox="1"/>
            <p:nvPr/>
          </p:nvSpPr>
          <p:spPr>
            <a:xfrm>
              <a:off x="8650179" y="5311206"/>
              <a:ext cx="1084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sdram_dqi</a:t>
              </a:r>
              <a:endPara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3" name="Google Shape;233;g265c630e976_4_339"/>
            <p:cNvSpPr txBox="1"/>
            <p:nvPr/>
          </p:nvSpPr>
          <p:spPr>
            <a:xfrm>
              <a:off x="7865242" y="2902479"/>
              <a:ext cx="375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g265c630e976_4_339"/>
            <p:cNvCxnSpPr/>
            <p:nvPr/>
          </p:nvCxnSpPr>
          <p:spPr>
            <a:xfrm>
              <a:off x="4644683" y="4084471"/>
              <a:ext cx="454500" cy="690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5" name="Google Shape;235;g265c630e976_4_339"/>
            <p:cNvCxnSpPr/>
            <p:nvPr/>
          </p:nvCxnSpPr>
          <p:spPr>
            <a:xfrm rot="10800000">
              <a:off x="2277700" y="5253726"/>
              <a:ext cx="1011600" cy="0"/>
            </a:xfrm>
            <a:prstGeom prst="straightConnector1">
              <a:avLst/>
            </a:prstGeom>
            <a:noFill/>
            <a:ln w="9525" cap="rnd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6" name="Google Shape;236;g265c630e976_4_339"/>
            <p:cNvCxnSpPr/>
            <p:nvPr/>
          </p:nvCxnSpPr>
          <p:spPr>
            <a:xfrm rot="10800000">
              <a:off x="4392713" y="5761501"/>
              <a:ext cx="698400" cy="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7" name="Google Shape;237;g265c630e976_4_339"/>
            <p:cNvCxnSpPr/>
            <p:nvPr/>
          </p:nvCxnSpPr>
          <p:spPr>
            <a:xfrm rot="10800000">
              <a:off x="3396386" y="4510578"/>
              <a:ext cx="0" cy="377400"/>
            </a:xfrm>
            <a:prstGeom prst="straightConnector1">
              <a:avLst/>
            </a:prstGeom>
            <a:noFill/>
            <a:ln w="9525" cap="rnd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8" name="Google Shape;238;g265c630e976_4_339"/>
            <p:cNvSpPr/>
            <p:nvPr/>
          </p:nvSpPr>
          <p:spPr>
            <a:xfrm rot="5400000">
              <a:off x="6497935" y="5154103"/>
              <a:ext cx="1182900" cy="315600"/>
            </a:xfrm>
            <a:prstGeom prst="rect">
              <a:avLst/>
            </a:prstGeom>
            <a:solidFill>
              <a:srgbClr val="EFB1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Google Shape;239;g265c630e976_4_339"/>
            <p:cNvSpPr/>
            <p:nvPr/>
          </p:nvSpPr>
          <p:spPr>
            <a:xfrm rot="5400000">
              <a:off x="4705423" y="5154103"/>
              <a:ext cx="1182900" cy="315600"/>
            </a:xfrm>
            <a:prstGeom prst="rect">
              <a:avLst/>
            </a:prstGeom>
            <a:solidFill>
              <a:srgbClr val="EFB1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Google Shape;240;g265c630e976_4_339"/>
            <p:cNvSpPr/>
            <p:nvPr/>
          </p:nvSpPr>
          <p:spPr>
            <a:xfrm>
              <a:off x="5358852" y="4719730"/>
              <a:ext cx="1865100" cy="315600"/>
            </a:xfrm>
            <a:prstGeom prst="rect">
              <a:avLst/>
            </a:prstGeom>
            <a:solidFill>
              <a:srgbClr val="EFB1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cache selector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41" name="Google Shape;241;g265c630e976_4_339"/>
            <p:cNvCxnSpPr>
              <a:stCxn id="238" idx="2"/>
            </p:cNvCxnSpPr>
            <p:nvPr/>
          </p:nvCxnSpPr>
          <p:spPr>
            <a:xfrm rot="10800000">
              <a:off x="6804085" y="5311303"/>
              <a:ext cx="127500" cy="60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g265c630e976_4_339"/>
            <p:cNvCxnSpPr/>
            <p:nvPr/>
          </p:nvCxnSpPr>
          <p:spPr>
            <a:xfrm rot="10800000">
              <a:off x="6803958" y="5754498"/>
              <a:ext cx="127500" cy="60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g265c630e976_4_339"/>
            <p:cNvCxnSpPr/>
            <p:nvPr/>
          </p:nvCxnSpPr>
          <p:spPr>
            <a:xfrm rot="10800000">
              <a:off x="5445612" y="5316108"/>
              <a:ext cx="127500" cy="60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g265c630e976_4_339"/>
            <p:cNvCxnSpPr/>
            <p:nvPr/>
          </p:nvCxnSpPr>
          <p:spPr>
            <a:xfrm rot="10800000">
              <a:off x="5438553" y="5761641"/>
              <a:ext cx="127500" cy="60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g265c630e976_4_339"/>
            <p:cNvCxnSpPr/>
            <p:nvPr/>
          </p:nvCxnSpPr>
          <p:spPr>
            <a:xfrm>
              <a:off x="4172833" y="5055540"/>
              <a:ext cx="979200" cy="0"/>
            </a:xfrm>
            <a:prstGeom prst="straightConnector1">
              <a:avLst/>
            </a:prstGeom>
            <a:noFill/>
            <a:ln w="9525" cap="rnd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6" name="Google Shape;246;g265c630e976_4_339"/>
            <p:cNvCxnSpPr/>
            <p:nvPr/>
          </p:nvCxnSpPr>
          <p:spPr>
            <a:xfrm rot="10800000">
              <a:off x="4889241" y="4303556"/>
              <a:ext cx="0" cy="145080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g265c630e976_4_339"/>
            <p:cNvCxnSpPr/>
            <p:nvPr/>
          </p:nvCxnSpPr>
          <p:spPr>
            <a:xfrm>
              <a:off x="6243128" y="4445000"/>
              <a:ext cx="0" cy="28320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8" name="Google Shape;248;g265c630e976_4_339"/>
            <p:cNvCxnSpPr/>
            <p:nvPr/>
          </p:nvCxnSpPr>
          <p:spPr>
            <a:xfrm rot="10800000" flipH="1">
              <a:off x="2334827" y="4877690"/>
              <a:ext cx="690000" cy="1500"/>
            </a:xfrm>
            <a:prstGeom prst="straightConnector1">
              <a:avLst/>
            </a:prstGeom>
            <a:noFill/>
            <a:ln w="9525" cap="rnd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9" name="Google Shape;249;g265c630e976_4_339"/>
            <p:cNvCxnSpPr/>
            <p:nvPr/>
          </p:nvCxnSpPr>
          <p:spPr>
            <a:xfrm rot="10800000">
              <a:off x="4644741" y="4303412"/>
              <a:ext cx="244500" cy="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0" name="Google Shape;250;g265c630e976_4_339"/>
            <p:cNvCxnSpPr/>
            <p:nvPr/>
          </p:nvCxnSpPr>
          <p:spPr>
            <a:xfrm rot="10800000">
              <a:off x="3614422" y="5210765"/>
              <a:ext cx="0" cy="377400"/>
            </a:xfrm>
            <a:prstGeom prst="straightConnector1">
              <a:avLst/>
            </a:prstGeom>
            <a:noFill/>
            <a:ln w="9525" cap="rnd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1" name="Google Shape;251;g265c630e976_4_339"/>
            <p:cNvCxnSpPr/>
            <p:nvPr/>
          </p:nvCxnSpPr>
          <p:spPr>
            <a:xfrm rot="10800000">
              <a:off x="2277721" y="5602744"/>
              <a:ext cx="753900" cy="0"/>
            </a:xfrm>
            <a:prstGeom prst="straightConnector1">
              <a:avLst/>
            </a:prstGeom>
            <a:noFill/>
            <a:ln w="9525" cap="rnd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2" name="Google Shape;252;g265c630e976_4_339"/>
            <p:cNvCxnSpPr/>
            <p:nvPr/>
          </p:nvCxnSpPr>
          <p:spPr>
            <a:xfrm rot="10800000">
              <a:off x="2277695" y="5820723"/>
              <a:ext cx="747000" cy="0"/>
            </a:xfrm>
            <a:prstGeom prst="straightConnector1">
              <a:avLst/>
            </a:prstGeom>
            <a:noFill/>
            <a:ln w="9525" cap="rnd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53" name="Google Shape;253;g265c630e976_4_339"/>
            <p:cNvSpPr/>
            <p:nvPr/>
          </p:nvSpPr>
          <p:spPr>
            <a:xfrm>
              <a:off x="3031620" y="4790907"/>
              <a:ext cx="1141200" cy="520200"/>
            </a:xfrm>
            <a:prstGeom prst="rect">
              <a:avLst/>
            </a:prstGeom>
            <a:solidFill>
              <a:srgbClr val="EFB1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Controller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265c630e976_4_339"/>
            <p:cNvSpPr/>
            <p:nvPr/>
          </p:nvSpPr>
          <p:spPr>
            <a:xfrm>
              <a:off x="3031620" y="5425964"/>
              <a:ext cx="1319732" cy="477474"/>
            </a:xfrm>
            <a:prstGeom prst="flowChartProcess">
              <a:avLst/>
            </a:prstGeom>
            <a:solidFill>
              <a:srgbClr val="B1AB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Out_logic</a:t>
              </a:r>
              <a:endParaRPr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55" name="Google Shape;255;g265c630e976_4_339"/>
            <p:cNvCxnSpPr/>
            <p:nvPr/>
          </p:nvCxnSpPr>
          <p:spPr>
            <a:xfrm>
              <a:off x="3846306" y="4509410"/>
              <a:ext cx="0" cy="294600"/>
            </a:xfrm>
            <a:prstGeom prst="straightConnector1">
              <a:avLst/>
            </a:prstGeom>
            <a:noFill/>
            <a:ln w="9525" cap="rnd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56" name="Google Shape;256;g265c630e976_4_339"/>
            <p:cNvSpPr/>
            <p:nvPr/>
          </p:nvSpPr>
          <p:spPr>
            <a:xfrm>
              <a:off x="5138946" y="3721619"/>
              <a:ext cx="2141100" cy="788400"/>
            </a:xfrm>
            <a:prstGeom prst="rect">
              <a:avLst/>
            </a:prstGeom>
            <a:solidFill>
              <a:srgbClr val="EFB1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SDRAM FSM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57" name="Google Shape;257;g265c630e976_4_339"/>
            <p:cNvCxnSpPr/>
            <p:nvPr/>
          </p:nvCxnSpPr>
          <p:spPr>
            <a:xfrm flipH="1">
              <a:off x="4174697" y="4291797"/>
              <a:ext cx="941100" cy="484200"/>
            </a:xfrm>
            <a:prstGeom prst="straightConnector1">
              <a:avLst/>
            </a:prstGeom>
            <a:noFill/>
            <a:ln w="9525" cap="rnd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8" name="Google Shape;258;g265c630e976_4_339"/>
            <p:cNvCxnSpPr/>
            <p:nvPr/>
          </p:nvCxnSpPr>
          <p:spPr>
            <a:xfrm rot="10800000" flipH="1">
              <a:off x="4187132" y="4402297"/>
              <a:ext cx="952200" cy="485700"/>
            </a:xfrm>
            <a:prstGeom prst="straightConnector1">
              <a:avLst/>
            </a:prstGeom>
            <a:noFill/>
            <a:ln w="9525" cap="rnd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4277E6-5A25-4EBF-8D7B-3ACD0B28FDE3}"/>
              </a:ext>
            </a:extLst>
          </p:cNvPr>
          <p:cNvSpPr txBox="1"/>
          <p:nvPr/>
        </p:nvSpPr>
        <p:spPr>
          <a:xfrm>
            <a:off x="5311712" y="598559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3F3F3F"/>
                </a:solidFill>
                <a:latin typeface="Century Gothic"/>
              </a:rPr>
              <a:t>Cache size = 16</a:t>
            </a:r>
            <a:endParaRPr lang="zh-TW" altLang="en-US" sz="1600" dirty="0">
              <a:solidFill>
                <a:srgbClr val="3F3F3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5c630e976_4_38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Linker and Address mapping </a:t>
            </a:r>
            <a:endParaRPr/>
          </a:p>
        </p:txBody>
      </p:sp>
      <p:pic>
        <p:nvPicPr>
          <p:cNvPr id="264" name="Google Shape;264;g265c630e976_4_388"/>
          <p:cNvPicPr preferRelativeResize="0"/>
          <p:nvPr/>
        </p:nvPicPr>
        <p:blipFill rotWithShape="1">
          <a:blip r:embed="rId3">
            <a:alphaModFix/>
          </a:blip>
          <a:srcRect l="6068" r="3229"/>
          <a:stretch/>
        </p:blipFill>
        <p:spPr>
          <a:xfrm>
            <a:off x="4601317" y="4158056"/>
            <a:ext cx="3255102" cy="253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65c630e976_4_3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1317" y="1259944"/>
            <a:ext cx="3076185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65c630e976_4_388"/>
          <p:cNvPicPr preferRelativeResize="0"/>
          <p:nvPr/>
        </p:nvPicPr>
        <p:blipFill rotWithShape="1">
          <a:blip r:embed="rId5">
            <a:alphaModFix/>
          </a:blip>
          <a:srcRect r="15803"/>
          <a:stretch/>
        </p:blipFill>
        <p:spPr>
          <a:xfrm>
            <a:off x="796771" y="1255030"/>
            <a:ext cx="2462417" cy="11336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7" name="Google Shape;267;g265c630e976_4_388"/>
          <p:cNvGraphicFramePr/>
          <p:nvPr/>
        </p:nvGraphicFramePr>
        <p:xfrm>
          <a:off x="1191440" y="2546558"/>
          <a:ext cx="2094675" cy="3976740"/>
        </p:xfrm>
        <a:graphic>
          <a:graphicData uri="http://schemas.openxmlformats.org/drawingml/2006/table">
            <a:tbl>
              <a:tblPr firstRow="1" bandRow="1">
                <a:noFill/>
                <a:tableStyleId>{6D2FC760-9856-4E65-A526-D8DEF177B891}</a:tableStyleId>
              </a:tblPr>
              <a:tblGrid>
                <a:gridCol w="209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Instruction 38000000~38000FFF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0x380000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0x380001f0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94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0x380001f4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0x380006e8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0x380006ec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0x380007FC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0x38000800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0x38000db8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8" name="Google Shape;268;g265c630e976_4_388"/>
          <p:cNvSpPr txBox="1"/>
          <p:nvPr/>
        </p:nvSpPr>
        <p:spPr>
          <a:xfrm>
            <a:off x="3286126" y="3244334"/>
            <a:ext cx="105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matmul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65c630e976_4_388"/>
          <p:cNvSpPr txBox="1"/>
          <p:nvPr/>
        </p:nvSpPr>
        <p:spPr>
          <a:xfrm>
            <a:off x="3286126" y="4469337"/>
            <a:ext cx="4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65c630e976_4_388"/>
          <p:cNvSpPr txBox="1"/>
          <p:nvPr/>
        </p:nvSpPr>
        <p:spPr>
          <a:xfrm>
            <a:off x="3224051" y="5477057"/>
            <a:ext cx="73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qsort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g265c630e976_4_388"/>
          <p:cNvGraphicFramePr/>
          <p:nvPr/>
        </p:nvGraphicFramePr>
        <p:xfrm>
          <a:off x="8725192" y="1261863"/>
          <a:ext cx="1999950" cy="4614750"/>
        </p:xfrm>
        <a:graphic>
          <a:graphicData uri="http://schemas.openxmlformats.org/drawingml/2006/table">
            <a:tbl>
              <a:tblPr firstRow="1" bandRow="1">
                <a:noFill/>
                <a:tableStyleId>{6D2FC760-9856-4E65-A526-D8DEF177B891}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Data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 38001000~38001FFF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0x38001000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0x3800107C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94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0x38001800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0x380018fc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0x38001900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0x38001924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0x38001a00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0x38001afc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0x38001b00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0x38001b3c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94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2" name="Google Shape;272;g265c630e976_4_388"/>
          <p:cNvSpPr txBox="1"/>
          <p:nvPr/>
        </p:nvSpPr>
        <p:spPr>
          <a:xfrm>
            <a:off x="10725149" y="2079023"/>
            <a:ext cx="182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A、B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(matmul)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65c630e976_4_388"/>
          <p:cNvSpPr txBox="1"/>
          <p:nvPr/>
        </p:nvSpPr>
        <p:spPr>
          <a:xfrm>
            <a:off x="10686676" y="2990858"/>
            <a:ext cx="186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Inputdata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(Fir)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65c630e976_4_388"/>
          <p:cNvSpPr txBox="1"/>
          <p:nvPr/>
        </p:nvSpPr>
        <p:spPr>
          <a:xfrm>
            <a:off x="10765037" y="3788724"/>
            <a:ext cx="142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QS(qsort)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65c630e976_4_388"/>
          <p:cNvSpPr txBox="1"/>
          <p:nvPr/>
        </p:nvSpPr>
        <p:spPr>
          <a:xfrm>
            <a:off x="10686676" y="4433716"/>
            <a:ext cx="186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(Fir)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65c630e976_4_388"/>
          <p:cNvSpPr txBox="1"/>
          <p:nvPr/>
        </p:nvSpPr>
        <p:spPr>
          <a:xfrm>
            <a:off x="10728724" y="5178786"/>
            <a:ext cx="186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(matmul)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g265c630e976_4_388"/>
          <p:cNvCxnSpPr/>
          <p:nvPr/>
        </p:nvCxnSpPr>
        <p:spPr>
          <a:xfrm>
            <a:off x="2592924" y="3133459"/>
            <a:ext cx="0" cy="2440800"/>
          </a:xfrm>
          <a:prstGeom prst="straightConnector1">
            <a:avLst/>
          </a:prstGeom>
          <a:noFill/>
          <a:ln w="38100" cap="flat" cmpd="sng">
            <a:solidFill>
              <a:srgbClr val="A42B0B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8" name="Google Shape;278;g265c630e976_4_388"/>
          <p:cNvSpPr txBox="1"/>
          <p:nvPr/>
        </p:nvSpPr>
        <p:spPr>
          <a:xfrm>
            <a:off x="415989" y="3770612"/>
            <a:ext cx="13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A52D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Bank0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g265c630e976_4_388"/>
          <p:cNvCxnSpPr/>
          <p:nvPr/>
        </p:nvCxnSpPr>
        <p:spPr>
          <a:xfrm>
            <a:off x="2592924" y="5740229"/>
            <a:ext cx="0" cy="783000"/>
          </a:xfrm>
          <a:prstGeom prst="straightConnector1">
            <a:avLst/>
          </a:prstGeom>
          <a:noFill/>
          <a:ln w="38100" cap="flat" cmpd="sng">
            <a:solidFill>
              <a:srgbClr val="F2F2F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0" name="Google Shape;280;g265c630e976_4_388"/>
          <p:cNvSpPr txBox="1"/>
          <p:nvPr/>
        </p:nvSpPr>
        <p:spPr>
          <a:xfrm>
            <a:off x="349785" y="5947090"/>
            <a:ext cx="13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Bank1</a:t>
            </a:r>
            <a:endParaRPr sz="18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g265c630e976_4_388"/>
          <p:cNvCxnSpPr/>
          <p:nvPr/>
        </p:nvCxnSpPr>
        <p:spPr>
          <a:xfrm>
            <a:off x="10203399" y="1821846"/>
            <a:ext cx="0" cy="104520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2" name="Google Shape;282;g265c630e976_4_388"/>
          <p:cNvCxnSpPr/>
          <p:nvPr/>
        </p:nvCxnSpPr>
        <p:spPr>
          <a:xfrm>
            <a:off x="10203399" y="2974371"/>
            <a:ext cx="0" cy="2850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3" name="Google Shape;283;g265c630e976_4_388"/>
          <p:cNvSpPr txBox="1"/>
          <p:nvPr/>
        </p:nvSpPr>
        <p:spPr>
          <a:xfrm>
            <a:off x="7892194" y="2176261"/>
            <a:ext cx="13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Bank2</a:t>
            </a:r>
            <a:endParaRPr sz="18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65c630e976_4_388"/>
          <p:cNvSpPr txBox="1"/>
          <p:nvPr/>
        </p:nvSpPr>
        <p:spPr>
          <a:xfrm>
            <a:off x="7892194" y="4387549"/>
            <a:ext cx="13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Bank3</a:t>
            </a: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5c630e976_4_4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Waveform</a:t>
            </a:r>
            <a:endParaRPr/>
          </a:p>
        </p:txBody>
      </p:sp>
      <p:pic>
        <p:nvPicPr>
          <p:cNvPr id="290" name="Google Shape;290;g265c630e976_4_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592" y="1428749"/>
            <a:ext cx="9994816" cy="158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65c630e976_4_4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8592" y="3165475"/>
            <a:ext cx="9544050" cy="1446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65c630e976_4_4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0092" y="4761303"/>
            <a:ext cx="7292934" cy="210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Block diagram (scheme 2)</a:t>
            </a:r>
            <a:endParaRPr dirty="0"/>
          </a:p>
        </p:txBody>
      </p:sp>
      <p:sp>
        <p:nvSpPr>
          <p:cNvPr id="298" name="Google Shape;298;p3"/>
          <p:cNvSpPr txBox="1"/>
          <p:nvPr/>
        </p:nvSpPr>
        <p:spPr>
          <a:xfrm>
            <a:off x="2701943" y="1524825"/>
            <a:ext cx="8915400" cy="50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687389" y="2489316"/>
            <a:ext cx="1305018" cy="3187083"/>
          </a:xfrm>
          <a:prstGeom prst="flowChartProcess">
            <a:avLst/>
          </a:prstGeom>
          <a:solidFill>
            <a:srgbClr val="A4CD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Caravel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 PS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3"/>
          <p:cNvSpPr/>
          <p:nvPr/>
        </p:nvSpPr>
        <p:spPr>
          <a:xfrm>
            <a:off x="3341135" y="2489316"/>
            <a:ext cx="455830" cy="3187083"/>
          </a:xfrm>
          <a:prstGeom prst="flowChartProcess">
            <a:avLst/>
          </a:prstGeom>
          <a:solidFill>
            <a:srgbClr val="D3DE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3"/>
          <p:cNvSpPr txBox="1"/>
          <p:nvPr/>
        </p:nvSpPr>
        <p:spPr>
          <a:xfrm rot="5400000">
            <a:off x="1908335" y="3846689"/>
            <a:ext cx="33137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Wishbone interface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3"/>
          <p:cNvSpPr txBox="1"/>
          <p:nvPr/>
        </p:nvSpPr>
        <p:spPr>
          <a:xfrm>
            <a:off x="2020506" y="3421163"/>
            <a:ext cx="13628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Wishbone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signals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3"/>
          <p:cNvSpPr/>
          <p:nvPr/>
        </p:nvSpPr>
        <p:spPr>
          <a:xfrm>
            <a:off x="9101612" y="4554245"/>
            <a:ext cx="2110885" cy="1122154"/>
          </a:xfrm>
          <a:prstGeom prst="flowChartProcess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3"/>
          <p:cNvSpPr txBox="1"/>
          <p:nvPr/>
        </p:nvSpPr>
        <p:spPr>
          <a:xfrm>
            <a:off x="9326143" y="4930656"/>
            <a:ext cx="1651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BRAM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3"/>
          <p:cNvSpPr/>
          <p:nvPr/>
        </p:nvSpPr>
        <p:spPr>
          <a:xfrm>
            <a:off x="8327254" y="2489314"/>
            <a:ext cx="2885244" cy="870619"/>
          </a:xfrm>
          <a:prstGeom prst="flowChartProcess">
            <a:avLst/>
          </a:prstGeom>
          <a:solidFill>
            <a:srgbClr val="C8B4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3"/>
          <p:cNvSpPr/>
          <p:nvPr/>
        </p:nvSpPr>
        <p:spPr>
          <a:xfrm>
            <a:off x="8327254" y="4031355"/>
            <a:ext cx="544538" cy="1645041"/>
          </a:xfrm>
          <a:prstGeom prst="flowChartProcess">
            <a:avLst/>
          </a:prstGeom>
          <a:solidFill>
            <a:srgbClr val="B1AB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3"/>
          <p:cNvSpPr/>
          <p:nvPr/>
        </p:nvSpPr>
        <p:spPr>
          <a:xfrm>
            <a:off x="4393769" y="2489314"/>
            <a:ext cx="3294293" cy="2451982"/>
          </a:xfrm>
          <a:prstGeom prst="flowChartProcess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3"/>
          <p:cNvSpPr/>
          <p:nvPr/>
        </p:nvSpPr>
        <p:spPr>
          <a:xfrm rot="5400000">
            <a:off x="9498178" y="2513578"/>
            <a:ext cx="543395" cy="2885243"/>
          </a:xfrm>
          <a:prstGeom prst="flowChartProcess">
            <a:avLst/>
          </a:prstGeom>
          <a:solidFill>
            <a:srgbClr val="B1AB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9" name="Google Shape;309;p3"/>
          <p:cNvCxnSpPr/>
          <p:nvPr/>
        </p:nvCxnSpPr>
        <p:spPr>
          <a:xfrm>
            <a:off x="3796965" y="5379868"/>
            <a:ext cx="4530289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0" name="Google Shape;310;p3"/>
          <p:cNvCxnSpPr>
            <a:stCxn id="308" idx="3"/>
          </p:cNvCxnSpPr>
          <p:nvPr/>
        </p:nvCxnSpPr>
        <p:spPr>
          <a:xfrm>
            <a:off x="9769876" y="4227897"/>
            <a:ext cx="0" cy="3264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11" name="Google Shape;311;p3"/>
          <p:cNvSpPr txBox="1"/>
          <p:nvPr/>
        </p:nvSpPr>
        <p:spPr>
          <a:xfrm>
            <a:off x="8485898" y="3771533"/>
            <a:ext cx="12314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Arbitrator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3"/>
          <p:cNvSpPr/>
          <p:nvPr/>
        </p:nvSpPr>
        <p:spPr>
          <a:xfrm>
            <a:off x="8451669" y="2924623"/>
            <a:ext cx="1147292" cy="31572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buffer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9960746" y="2945951"/>
            <a:ext cx="1147293" cy="31572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 buffer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4" name="Google Shape;314;p3"/>
          <p:cNvCxnSpPr/>
          <p:nvPr/>
        </p:nvCxnSpPr>
        <p:spPr>
          <a:xfrm>
            <a:off x="7688062" y="2663301"/>
            <a:ext cx="639192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5" name="Google Shape;315;p3"/>
          <p:cNvCxnSpPr/>
          <p:nvPr/>
        </p:nvCxnSpPr>
        <p:spPr>
          <a:xfrm rot="10800000">
            <a:off x="7688062" y="2779042"/>
            <a:ext cx="639192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6" name="Google Shape;316;p3"/>
          <p:cNvSpPr txBox="1"/>
          <p:nvPr/>
        </p:nvSpPr>
        <p:spPr>
          <a:xfrm>
            <a:off x="4351551" y="2698255"/>
            <a:ext cx="177324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(0x31xxxxxxx)</a:t>
            </a:r>
          </a:p>
        </p:txBody>
      </p:sp>
      <p:sp>
        <p:nvSpPr>
          <p:cNvPr id="317" name="Google Shape;317;p3"/>
          <p:cNvSpPr/>
          <p:nvPr/>
        </p:nvSpPr>
        <p:spPr>
          <a:xfrm>
            <a:off x="4780851" y="4158130"/>
            <a:ext cx="894080" cy="617070"/>
          </a:xfrm>
          <a:prstGeom prst="rect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3"/>
          <p:cNvSpPr/>
          <p:nvPr/>
        </p:nvSpPr>
        <p:spPr>
          <a:xfrm>
            <a:off x="6402974" y="4158130"/>
            <a:ext cx="894080" cy="617070"/>
          </a:xfrm>
          <a:prstGeom prst="rect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9" name="Google Shape;319;p3"/>
          <p:cNvCxnSpPr>
            <a:stCxn id="299" idx="3"/>
            <a:endCxn id="300" idx="1"/>
          </p:cNvCxnSpPr>
          <p:nvPr/>
        </p:nvCxnSpPr>
        <p:spPr>
          <a:xfrm>
            <a:off x="1992407" y="4082858"/>
            <a:ext cx="13488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" name="Google Shape;320;p3"/>
          <p:cNvCxnSpPr/>
          <p:nvPr/>
        </p:nvCxnSpPr>
        <p:spPr>
          <a:xfrm rot="10800000">
            <a:off x="3777530" y="2882921"/>
            <a:ext cx="596804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1" name="Google Shape;321;p3"/>
          <p:cNvSpPr txBox="1"/>
          <p:nvPr/>
        </p:nvSpPr>
        <p:spPr>
          <a:xfrm>
            <a:off x="3659868" y="2109037"/>
            <a:ext cx="9364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AXI lite</a:t>
            </a:r>
            <a:endParaRPr/>
          </a:p>
        </p:txBody>
      </p:sp>
      <p:sp>
        <p:nvSpPr>
          <p:cNvPr id="322" name="Google Shape;322;p3"/>
          <p:cNvSpPr txBox="1"/>
          <p:nvPr/>
        </p:nvSpPr>
        <p:spPr>
          <a:xfrm>
            <a:off x="7319809" y="2084768"/>
            <a:ext cx="1375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AXI stream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3" name="Google Shape;323;p3"/>
          <p:cNvCxnSpPr/>
          <p:nvPr/>
        </p:nvCxnSpPr>
        <p:spPr>
          <a:xfrm>
            <a:off x="7688062" y="3148374"/>
            <a:ext cx="639192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3"/>
          <p:cNvSpPr txBox="1"/>
          <p:nvPr/>
        </p:nvSpPr>
        <p:spPr>
          <a:xfrm>
            <a:off x="6845362" y="3000557"/>
            <a:ext cx="8691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r_addr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w_addr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data_len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dma_en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3"/>
          <p:cNvSpPr txBox="1"/>
          <p:nvPr/>
        </p:nvSpPr>
        <p:spPr>
          <a:xfrm>
            <a:off x="7342032" y="2467423"/>
            <a:ext cx="3882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6" name="Google Shape;326;p3"/>
          <p:cNvCxnSpPr>
            <a:stCxn id="305" idx="2"/>
            <a:endCxn id="308" idx="1"/>
          </p:cNvCxnSpPr>
          <p:nvPr/>
        </p:nvCxnSpPr>
        <p:spPr>
          <a:xfrm>
            <a:off x="9769876" y="3359933"/>
            <a:ext cx="0" cy="3246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7" name="Google Shape;327;p3"/>
          <p:cNvSpPr txBox="1"/>
          <p:nvPr/>
        </p:nvSpPr>
        <p:spPr>
          <a:xfrm>
            <a:off x="9809118" y="3283495"/>
            <a:ext cx="1340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 status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 interface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DMA + User BRAM</a:t>
            </a:r>
            <a:endParaRPr dirty="0"/>
          </a:p>
        </p:txBody>
      </p:sp>
      <p:sp>
        <p:nvSpPr>
          <p:cNvPr id="333" name="Google Shape;333;p4"/>
          <p:cNvSpPr txBox="1"/>
          <p:nvPr/>
        </p:nvSpPr>
        <p:spPr>
          <a:xfrm>
            <a:off x="2589211" y="1540189"/>
            <a:ext cx="8915400" cy="50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en-US" sz="24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Move data from user-</a:t>
            </a:r>
            <a:r>
              <a:rPr lang="en-US" sz="24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</a:t>
            </a:r>
            <a:r>
              <a:rPr lang="en-US" sz="24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fir accelerator.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en-US" sz="24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 answers from </a:t>
            </a:r>
            <a:r>
              <a:rPr lang="en-US" sz="24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</a:t>
            </a:r>
            <a:r>
              <a:rPr lang="en-US" sz="24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write buffer to user-</a:t>
            </a:r>
            <a:r>
              <a:rPr lang="en-US" sz="24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bram</a:t>
            </a:r>
            <a:r>
              <a:rPr lang="en-US" sz="24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</p:txBody>
      </p:sp>
      <p:sp>
        <p:nvSpPr>
          <p:cNvPr id="334" name="Google Shape;334;p4"/>
          <p:cNvSpPr/>
          <p:nvPr/>
        </p:nvSpPr>
        <p:spPr>
          <a:xfrm>
            <a:off x="2589211" y="3101959"/>
            <a:ext cx="4838331" cy="2863921"/>
          </a:xfrm>
          <a:prstGeom prst="flowChartProcess">
            <a:avLst/>
          </a:prstGeom>
          <a:solidFill>
            <a:srgbClr val="C8B4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4434730" y="5261190"/>
            <a:ext cx="1147292" cy="31572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buffer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5751519" y="5261190"/>
            <a:ext cx="1147293" cy="315727"/>
          </a:xfrm>
          <a:prstGeom prst="flowChartProcess">
            <a:avLst/>
          </a:prstGeom>
          <a:solidFill>
            <a:srgbClr val="EE6C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 buffer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3120519" y="3696219"/>
            <a:ext cx="3775718" cy="752383"/>
          </a:xfrm>
          <a:prstGeom prst="rect">
            <a:avLst/>
          </a:prstGeom>
          <a:solidFill>
            <a:srgbClr val="6D7F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 Generator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4434730" y="4730927"/>
            <a:ext cx="2461507" cy="315727"/>
          </a:xfrm>
          <a:prstGeom prst="rect">
            <a:avLst/>
          </a:prstGeom>
          <a:solidFill>
            <a:srgbClr val="EFB1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or W Arbitrator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8078680" y="3101959"/>
            <a:ext cx="1899027" cy="2863921"/>
          </a:xfrm>
          <a:prstGeom prst="flowChartProcess">
            <a:avLst/>
          </a:prstGeom>
          <a:solidFill>
            <a:srgbClr val="F5CB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BRAM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0" name="Google Shape;340;p4"/>
          <p:cNvCxnSpPr>
            <a:stCxn id="337" idx="3"/>
          </p:cNvCxnSpPr>
          <p:nvPr/>
        </p:nvCxnSpPr>
        <p:spPr>
          <a:xfrm>
            <a:off x="6896237" y="4072411"/>
            <a:ext cx="1182300" cy="480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1" name="Google Shape;341;p4"/>
          <p:cNvSpPr/>
          <p:nvPr/>
        </p:nvSpPr>
        <p:spPr>
          <a:xfrm>
            <a:off x="3120519" y="4730927"/>
            <a:ext cx="1104095" cy="845990"/>
          </a:xfrm>
          <a:prstGeom prst="rect">
            <a:avLst/>
          </a:prstGeom>
          <a:solidFill>
            <a:srgbClr val="EFB1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Controller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(counter, flag)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2" name="Google Shape;342;p4"/>
          <p:cNvCxnSpPr/>
          <p:nvPr/>
        </p:nvCxnSpPr>
        <p:spPr>
          <a:xfrm rot="10800000">
            <a:off x="3672566" y="4448602"/>
            <a:ext cx="0" cy="282325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4"/>
          <p:cNvCxnSpPr/>
          <p:nvPr/>
        </p:nvCxnSpPr>
        <p:spPr>
          <a:xfrm>
            <a:off x="4224614" y="4888790"/>
            <a:ext cx="210116" cy="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4"/>
          <p:cNvCxnSpPr>
            <a:endCxn id="335" idx="0"/>
          </p:cNvCxnSpPr>
          <p:nvPr/>
        </p:nvCxnSpPr>
        <p:spPr>
          <a:xfrm>
            <a:off x="5008376" y="5046690"/>
            <a:ext cx="0" cy="21450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5" name="Google Shape;345;p4"/>
          <p:cNvCxnSpPr/>
          <p:nvPr/>
        </p:nvCxnSpPr>
        <p:spPr>
          <a:xfrm>
            <a:off x="6354648" y="5053008"/>
            <a:ext cx="0" cy="214536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6" name="Google Shape;346;p4"/>
          <p:cNvCxnSpPr/>
          <p:nvPr/>
        </p:nvCxnSpPr>
        <p:spPr>
          <a:xfrm>
            <a:off x="5008376" y="5743852"/>
            <a:ext cx="3070304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4"/>
          <p:cNvCxnSpPr>
            <a:endCxn id="335" idx="2"/>
          </p:cNvCxnSpPr>
          <p:nvPr/>
        </p:nvCxnSpPr>
        <p:spPr>
          <a:xfrm rot="10800000">
            <a:off x="5008376" y="5576917"/>
            <a:ext cx="0" cy="16680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8" name="Google Shape;348;p4"/>
          <p:cNvCxnSpPr>
            <a:stCxn id="336" idx="3"/>
          </p:cNvCxnSpPr>
          <p:nvPr/>
        </p:nvCxnSpPr>
        <p:spPr>
          <a:xfrm>
            <a:off x="6898812" y="5419054"/>
            <a:ext cx="1179900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9" name="Google Shape;349;p4"/>
          <p:cNvCxnSpPr>
            <a:stCxn id="338" idx="3"/>
          </p:cNvCxnSpPr>
          <p:nvPr/>
        </p:nvCxnSpPr>
        <p:spPr>
          <a:xfrm>
            <a:off x="6896237" y="4888791"/>
            <a:ext cx="1182300" cy="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0" name="Google Shape;350;p4"/>
          <p:cNvSpPr txBox="1"/>
          <p:nvPr/>
        </p:nvSpPr>
        <p:spPr>
          <a:xfrm>
            <a:off x="8078680" y="3944358"/>
            <a:ext cx="2984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4"/>
          <p:cNvSpPr txBox="1"/>
          <p:nvPr/>
        </p:nvSpPr>
        <p:spPr>
          <a:xfrm>
            <a:off x="8037451" y="4751620"/>
            <a:ext cx="41389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p4"/>
          <p:cNvSpPr txBox="1"/>
          <p:nvPr/>
        </p:nvSpPr>
        <p:spPr>
          <a:xfrm>
            <a:off x="8078680" y="5275489"/>
            <a:ext cx="3289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4"/>
          <p:cNvSpPr txBox="1"/>
          <p:nvPr/>
        </p:nvSpPr>
        <p:spPr>
          <a:xfrm>
            <a:off x="8078680" y="5587803"/>
            <a:ext cx="3994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4" name="Google Shape;354;p4"/>
          <p:cNvCxnSpPr/>
          <p:nvPr/>
        </p:nvCxnSpPr>
        <p:spPr>
          <a:xfrm>
            <a:off x="2334827" y="5864802"/>
            <a:ext cx="4019821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4"/>
          <p:cNvCxnSpPr/>
          <p:nvPr/>
        </p:nvCxnSpPr>
        <p:spPr>
          <a:xfrm rot="10800000" flipH="1">
            <a:off x="6356670" y="5576917"/>
            <a:ext cx="1" cy="287885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p4"/>
          <p:cNvCxnSpPr/>
          <p:nvPr/>
        </p:nvCxnSpPr>
        <p:spPr>
          <a:xfrm>
            <a:off x="2334827" y="4084471"/>
            <a:ext cx="785692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7" name="Google Shape;357;p4"/>
          <p:cNvSpPr txBox="1"/>
          <p:nvPr/>
        </p:nvSpPr>
        <p:spPr>
          <a:xfrm>
            <a:off x="1402582" y="3645127"/>
            <a:ext cx="95577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r_addr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w_addr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data_len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dma_en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dma_busy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8" name="Google Shape;358;p4"/>
          <p:cNvCxnSpPr/>
          <p:nvPr/>
        </p:nvCxnSpPr>
        <p:spPr>
          <a:xfrm>
            <a:off x="2334827" y="5046654"/>
            <a:ext cx="785692" cy="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9" name="Google Shape;359;p4"/>
          <p:cNvCxnSpPr/>
          <p:nvPr/>
        </p:nvCxnSpPr>
        <p:spPr>
          <a:xfrm rot="10800000">
            <a:off x="2334827" y="5413988"/>
            <a:ext cx="785692" cy="0"/>
          </a:xfrm>
          <a:prstGeom prst="straightConnector1">
            <a:avLst/>
          </a:prstGeom>
          <a:noFill/>
          <a:ln w="9525" cap="rnd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0" name="Google Shape;360;p4"/>
          <p:cNvCxnSpPr/>
          <p:nvPr/>
        </p:nvCxnSpPr>
        <p:spPr>
          <a:xfrm rot="10800000">
            <a:off x="2334827" y="5743852"/>
            <a:ext cx="2343705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1" name="Google Shape;361;p4"/>
          <p:cNvCxnSpPr/>
          <p:nvPr/>
        </p:nvCxnSpPr>
        <p:spPr>
          <a:xfrm rot="10800000">
            <a:off x="4678532" y="5552488"/>
            <a:ext cx="0" cy="191364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4"/>
          <p:cNvSpPr txBox="1"/>
          <p:nvPr/>
        </p:nvSpPr>
        <p:spPr>
          <a:xfrm>
            <a:off x="1452340" y="5535352"/>
            <a:ext cx="9060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ss_tdata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sm_tdata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Firmware code and linker</a:t>
            </a:r>
            <a:endParaRPr/>
          </a:p>
        </p:txBody>
      </p:sp>
      <p:sp>
        <p:nvSpPr>
          <p:cNvPr id="368" name="Google Shape;368;p5"/>
          <p:cNvSpPr txBox="1"/>
          <p:nvPr/>
        </p:nvSpPr>
        <p:spPr>
          <a:xfrm>
            <a:off x="2589211" y="1540189"/>
            <a:ext cx="8915400" cy="50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901" y="1235346"/>
            <a:ext cx="2372056" cy="329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4328" y="1235346"/>
            <a:ext cx="4953691" cy="255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52349" y="4413554"/>
            <a:ext cx="4953692" cy="19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43194" y="1233394"/>
            <a:ext cx="3562847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43194" y="2660937"/>
            <a:ext cx="2286319" cy="111458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"/>
          <p:cNvSpPr/>
          <p:nvPr/>
        </p:nvSpPr>
        <p:spPr>
          <a:xfrm>
            <a:off x="1826130" y="3605996"/>
            <a:ext cx="914400" cy="364811"/>
          </a:xfrm>
          <a:prstGeom prst="rect">
            <a:avLst/>
          </a:prstGeom>
          <a:noFill/>
          <a:ln w="158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5"/>
          <p:cNvSpPr/>
          <p:nvPr/>
        </p:nvSpPr>
        <p:spPr>
          <a:xfrm>
            <a:off x="8476389" y="1462139"/>
            <a:ext cx="739415" cy="156099"/>
          </a:xfrm>
          <a:prstGeom prst="rect">
            <a:avLst/>
          </a:prstGeom>
          <a:noFill/>
          <a:ln w="158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8476390" y="3584547"/>
            <a:ext cx="739415" cy="156099"/>
          </a:xfrm>
          <a:prstGeom prst="rect">
            <a:avLst/>
          </a:prstGeom>
          <a:noFill/>
          <a:ln w="158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7381932" y="5665393"/>
            <a:ext cx="4128117" cy="168675"/>
          </a:xfrm>
          <a:prstGeom prst="rect">
            <a:avLst/>
          </a:prstGeom>
          <a:noFill/>
          <a:ln w="158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8" name="Google Shape;378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14328" y="3917574"/>
            <a:ext cx="3360322" cy="247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773</Words>
  <Application>Microsoft Office PowerPoint</Application>
  <PresentationFormat>寬螢幕</PresentationFormat>
  <Paragraphs>415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Century Gothic</vt:lpstr>
      <vt:lpstr>Noto Sans Symbols</vt:lpstr>
      <vt:lpstr>新細明體</vt:lpstr>
      <vt:lpstr>Arial</vt:lpstr>
      <vt:lpstr>Calibri</vt:lpstr>
      <vt:lpstr>絲縷</vt:lpstr>
      <vt:lpstr>Final Project Proposal</vt:lpstr>
      <vt:lpstr>Optimization For FIR Workload Outline</vt:lpstr>
      <vt:lpstr>Block diagram (scheme 1) </vt:lpstr>
      <vt:lpstr>SDRAM</vt:lpstr>
      <vt:lpstr>Linker and Address mapping </vt:lpstr>
      <vt:lpstr>Waveform</vt:lpstr>
      <vt:lpstr>Block diagram (scheme 2)</vt:lpstr>
      <vt:lpstr>DMA + User BRAM</vt:lpstr>
      <vt:lpstr>Firmware code and linker</vt:lpstr>
      <vt:lpstr>Waveform</vt:lpstr>
      <vt:lpstr>Block diagram (scheme 3)</vt:lpstr>
      <vt:lpstr>DMA + SDRAM</vt:lpstr>
      <vt:lpstr>Waveform</vt:lpstr>
      <vt:lpstr>Waveform</vt:lpstr>
      <vt:lpstr>Block diagram(scheme 4)</vt:lpstr>
      <vt:lpstr>FIFO equipped FIR</vt:lpstr>
      <vt:lpstr>FIFO Structure and Codes</vt:lpstr>
      <vt:lpstr>PowerPoint 簡報</vt:lpstr>
      <vt:lpstr>Waveform</vt:lpstr>
      <vt:lpstr>Performance Comparison</vt:lpstr>
      <vt:lpstr>Way to Verify on Host Python</vt:lpstr>
      <vt:lpstr>PowerPoint 簡報</vt:lpstr>
      <vt:lpstr>PowerPoint 簡報</vt:lpstr>
      <vt:lpstr>End~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智堯 梁</dc:creator>
  <cp:lastModifiedBy>泓毅 杜</cp:lastModifiedBy>
  <cp:revision>17</cp:revision>
  <dcterms:created xsi:type="dcterms:W3CDTF">2023-12-11T14:39:20Z</dcterms:created>
  <dcterms:modified xsi:type="dcterms:W3CDTF">2024-01-15T16:57:43Z</dcterms:modified>
</cp:coreProperties>
</file>