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1" r:id="rId3"/>
    <p:sldId id="275" r:id="rId4"/>
    <p:sldId id="262" r:id="rId5"/>
    <p:sldId id="265" r:id="rId6"/>
    <p:sldId id="266" r:id="rId7"/>
    <p:sldId id="274" r:id="rId8"/>
    <p:sldId id="276" r:id="rId9"/>
    <p:sldId id="267" r:id="rId10"/>
    <p:sldId id="268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F3926-723D-4594-A741-ACA09C45263A}" v="499" dt="2020-11-16T02:43:47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>
        <p:scale>
          <a:sx n="141" d="100"/>
          <a:sy n="141" d="100"/>
        </p:scale>
        <p:origin x="-3581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asawa, Hitomi" userId="0e55cfaa-125b-48aa-ad83-1d69c80033e5" providerId="ADAL" clId="{A82F3926-723D-4594-A741-ACA09C45263A}"/>
    <pc:docChg chg="undo custSel modSld">
      <pc:chgData name="Terasawa, Hitomi" userId="0e55cfaa-125b-48aa-ad83-1d69c80033e5" providerId="ADAL" clId="{A82F3926-723D-4594-A741-ACA09C45263A}" dt="2020-11-16T02:43:47.727" v="2246" actId="20577"/>
      <pc:docMkLst>
        <pc:docMk/>
      </pc:docMkLst>
      <pc:sldChg chg="modNotesTx">
        <pc:chgData name="Terasawa, Hitomi" userId="0e55cfaa-125b-48aa-ad83-1d69c80033e5" providerId="ADAL" clId="{A82F3926-723D-4594-A741-ACA09C45263A}" dt="2020-11-16T00:27:40.353" v="179" actId="20577"/>
        <pc:sldMkLst>
          <pc:docMk/>
          <pc:sldMk cId="873049552" sldId="257"/>
        </pc:sldMkLst>
      </pc:sldChg>
      <pc:sldChg chg="modNotesTx">
        <pc:chgData name="Terasawa, Hitomi" userId="0e55cfaa-125b-48aa-ad83-1d69c80033e5" providerId="ADAL" clId="{A82F3926-723D-4594-A741-ACA09C45263A}" dt="2020-11-16T01:28:15.187" v="978" actId="20577"/>
        <pc:sldMkLst>
          <pc:docMk/>
          <pc:sldMk cId="1521213938" sldId="262"/>
        </pc:sldMkLst>
      </pc:sldChg>
      <pc:sldChg chg="modSp modNotesTx">
        <pc:chgData name="Terasawa, Hitomi" userId="0e55cfaa-125b-48aa-ad83-1d69c80033e5" providerId="ADAL" clId="{A82F3926-723D-4594-A741-ACA09C45263A}" dt="2020-11-16T02:43:47.727" v="2246" actId="20577"/>
        <pc:sldMkLst>
          <pc:docMk/>
          <pc:sldMk cId="802086342" sldId="263"/>
        </pc:sldMkLst>
        <pc:spChg chg="mod">
          <ac:chgData name="Terasawa, Hitomi" userId="0e55cfaa-125b-48aa-ad83-1d69c80033e5" providerId="ADAL" clId="{A82F3926-723D-4594-A741-ACA09C45263A}" dt="2020-11-16T01:16:18.421" v="301" actId="20577"/>
          <ac:spMkLst>
            <pc:docMk/>
            <pc:sldMk cId="802086342" sldId="263"/>
            <ac:spMk id="57" creationId="{710AF0E8-E3C2-446C-8F73-234ABC302A1A}"/>
          </ac:spMkLst>
        </pc:spChg>
        <pc:spChg chg="mod">
          <ac:chgData name="Terasawa, Hitomi" userId="0e55cfaa-125b-48aa-ad83-1d69c80033e5" providerId="ADAL" clId="{A82F3926-723D-4594-A741-ACA09C45263A}" dt="2020-11-16T02:25:10.928" v="1659" actId="14100"/>
          <ac:spMkLst>
            <pc:docMk/>
            <pc:sldMk cId="802086342" sldId="263"/>
            <ac:spMk id="81" creationId="{CA6B30B2-2251-4470-BF3D-00E5E2E64E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9106B-3A01-4405-88C0-B36FBF2E784E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159BC-B929-4E64-A279-189C8F46D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0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新着情報テーブル</a:t>
            </a:r>
            <a:endParaRPr kumimoji="1" lang="en-US" altLang="ja-JP" b="1" dirty="0"/>
          </a:p>
          <a:p>
            <a:r>
              <a:rPr kumimoji="1" lang="ja-JP" altLang="en-US" dirty="0"/>
              <a:t>①</a:t>
            </a:r>
            <a:r>
              <a:rPr kumimoji="1" lang="en-US" altLang="ja-JP" dirty="0"/>
              <a:t>PK</a:t>
            </a:r>
            <a:r>
              <a:rPr kumimoji="1" lang="ja-JP" altLang="en-US" dirty="0"/>
              <a:t>は</a:t>
            </a:r>
            <a:r>
              <a:rPr kumimoji="1" lang="en-US" altLang="ja-JP" dirty="0"/>
              <a:t>FK</a:t>
            </a:r>
            <a:r>
              <a:rPr kumimoji="1" lang="ja-JP" altLang="en-US" dirty="0"/>
              <a:t>以外</a:t>
            </a:r>
            <a:r>
              <a:rPr kumimoji="1" lang="en-US" altLang="ja-JP" dirty="0"/>
              <a:t>(</a:t>
            </a:r>
            <a:r>
              <a:rPr kumimoji="1" lang="ja-JP" altLang="en-US" dirty="0"/>
              <a:t>新着情報</a:t>
            </a:r>
            <a:r>
              <a:rPr kumimoji="1" lang="en-US" altLang="ja-JP" dirty="0"/>
              <a:t>ID</a:t>
            </a:r>
            <a:r>
              <a:rPr kumimoji="1" lang="ja-JP" altLang="en-US" dirty="0"/>
              <a:t>新規追加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→バージョン、新着設定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は一カラムとする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②作成契機となった記事の素材</a:t>
            </a:r>
            <a:r>
              <a:rPr kumimoji="1" lang="en-US" altLang="ja-JP" dirty="0"/>
              <a:t>ID</a:t>
            </a:r>
            <a:r>
              <a:rPr kumimoji="1" lang="ja-JP" altLang="en-US" dirty="0"/>
              <a:t>リビジョンのカラム追加が必要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公開日時：新着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DateId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今は作成日時のため、未来配信の際前もって作り始めた時間が入る</a:t>
            </a:r>
            <a:r>
              <a:rPr kumimoji="1" lang="en-US" altLang="ja-JP" dirty="0"/>
              <a:t>(5</a:t>
            </a:r>
            <a:r>
              <a:rPr kumimoji="1" lang="ja-JP" altLang="en-US" dirty="0"/>
              <a:t>分前なら公開日時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分前辺り</a:t>
            </a:r>
            <a:r>
              <a:rPr kumimoji="1" lang="en-US" altLang="ja-JP" dirty="0"/>
              <a:t>)) </a:t>
            </a:r>
          </a:p>
          <a:p>
            <a:r>
              <a:rPr kumimoji="1" lang="ja-JP" altLang="en-US" dirty="0"/>
              <a:t>→新着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DateId</a:t>
            </a:r>
            <a:r>
              <a:rPr kumimoji="1" lang="ja-JP" altLang="en-US" dirty="0"/>
              <a:t>には、契機となった記事の公開日時が入るべきか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新着に紐づく記事持ち方どうしよう</a:t>
            </a:r>
            <a:endParaRPr kumimoji="1" lang="en-US" altLang="ja-JP" b="1" dirty="0"/>
          </a:p>
          <a:p>
            <a:r>
              <a:rPr kumimoji="1" lang="ja-JP" altLang="en-US" dirty="0"/>
              <a:t>→関連テーブルが必要</a:t>
            </a:r>
            <a:endParaRPr kumimoji="1" lang="en-US" altLang="ja-JP" dirty="0"/>
          </a:p>
          <a:p>
            <a:r>
              <a:rPr kumimoji="1" lang="ja-JP" altLang="en-US" dirty="0"/>
              <a:t>　編成情報・記事情報関連　を流用（リトライに備えて記事のリビジョンも必要となるため、枠</a:t>
            </a:r>
            <a:r>
              <a:rPr kumimoji="1" lang="en-US" altLang="ja-JP" dirty="0"/>
              <a:t>ID</a:t>
            </a:r>
            <a:r>
              <a:rPr kumimoji="1" lang="ja-JP" altLang="en-US" dirty="0"/>
              <a:t>→記事順的な役割に変更）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公開取消のフローについて（公開前の公開取消）</a:t>
            </a:r>
            <a:endParaRPr kumimoji="1" lang="en-US" altLang="ja-JP" b="1" dirty="0"/>
          </a:p>
          <a:p>
            <a:r>
              <a:rPr kumimoji="1" lang="ja-JP" altLang="en-US" dirty="0"/>
              <a:t>①公開取消になった記事が作成契機となった新着情報を論理削除</a:t>
            </a:r>
          </a:p>
          <a:p>
            <a:r>
              <a:rPr kumimoji="1" lang="ja-JP" altLang="en-US" dirty="0"/>
              <a:t>②公開取消になった記事が刺さっている関連テーブルの、公開取消記事部分のみを物理削除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（公開済みの公開取消）</a:t>
            </a:r>
            <a:endParaRPr kumimoji="1" lang="en-US" altLang="ja-JP" b="1" dirty="0"/>
          </a:p>
          <a:p>
            <a:r>
              <a:rPr kumimoji="1" lang="ja-JP" altLang="en-US" dirty="0"/>
              <a:t>公開済みのものは何も更新せずに残しておくべきか？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yes:</a:t>
            </a:r>
            <a:r>
              <a:rPr kumimoji="1" lang="ja-JP" altLang="en-US" dirty="0"/>
              <a:t>公開取消になった記事が刺さっている関連テーブルの、リビジョン</a:t>
            </a:r>
            <a:r>
              <a:rPr kumimoji="1" lang="en-US" altLang="ja-JP" dirty="0"/>
              <a:t>up</a:t>
            </a:r>
            <a:r>
              <a:rPr kumimoji="1" lang="ja-JP" altLang="en-US" dirty="0"/>
              <a:t>かつ公開取消記事部分以外で新規関連テーブルデータ作成</a:t>
            </a:r>
            <a:endParaRPr kumimoji="1" lang="en-US" altLang="ja-JP" dirty="0"/>
          </a:p>
          <a:p>
            <a:r>
              <a:rPr kumimoji="1" lang="ja-JP" altLang="en-US" dirty="0"/>
              <a:t>　　　　　　新着情報テーブルは、リビジョン</a:t>
            </a:r>
            <a:r>
              <a:rPr kumimoji="1" lang="en-US" altLang="ja-JP" dirty="0"/>
              <a:t>up</a:t>
            </a:r>
            <a:r>
              <a:rPr kumimoji="1" lang="ja-JP" altLang="en-US" dirty="0"/>
              <a:t>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177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79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49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24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19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3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1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65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74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F403C-603F-4C14-A9AC-77B12732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66144-2ECA-4F43-8290-4E1CBBA5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666AB-DFAF-4AF0-8AF7-127F577B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6BD25-4171-45AB-A6BD-17A97CA4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7B3AA-5A07-4456-8B83-0E5C12AB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854AE-D259-400D-B94F-8AB94262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E12CCC-6503-4EE2-A484-47D0CA1F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9B13EC-ACF6-481F-B7C2-ACEB7062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41870-DB41-4F06-A402-863F9EDC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DA31-E791-4C5E-BABB-62A992EF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EDBFCD-BE2C-4838-A916-F159A14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5E3D4-0482-4C4D-8F2D-B4E47F94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A09BF-2FB0-40BA-8A05-B7D21943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15160-99E5-4702-8B25-CACADF17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12398-9443-4C9E-BB13-6036DE6A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670F0-2629-4DB6-BE59-14FDC69D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6240F3-FC27-4A65-9333-306D4F6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C3862-122E-4E2A-973F-91CEBD3E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B651F-A747-4441-8822-02DB6431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A9E895-86EC-482C-9543-5A5E007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19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28AA0-0142-4D8F-84BE-EA7B119B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B02944-0621-4687-8228-F03C25A7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048FC-F0EF-4289-8633-6E035BFB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21AE7-8B82-4278-8AF4-468E98B0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B9C20-3DCC-4CAD-B5E1-4904E15A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97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8B468-1022-4A0E-959E-1CE69648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5928D-CDD9-475A-9474-623575602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71F166-67E8-4D81-8D4C-4E6752556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82897-0866-4DDA-9ED4-B0D9A03B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A272F7-4038-40F4-B443-5B0C41E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FB1B88-DCA8-4CD5-B207-AFFCA769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D8D1A-C653-4650-B929-A6B69A3B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7AAFBD-F806-4E1C-890A-9AC202A3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5FA8F-3B12-4622-BD18-E94928AC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D9AF1-9153-4CAA-999A-6C50AB68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1417DC-6871-4163-9652-93BC7056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9C74-64C9-4A0D-A519-899C3398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6483D-2EBA-4EA7-A3C2-8F0A3863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78F5F2-D673-40DC-9A54-E7463E3C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8559-E2DD-404B-B2E2-CE1D40D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6C0CF1-8360-4A12-B705-C2F4FD14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05518B-F6B6-45AC-8FB2-A63CC7A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227060-34B4-4C8A-99B6-80D0B80D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0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96B46-6F14-4D9B-A82F-F31D5966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A027D1-0F6E-45F0-9AAE-0A70A166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9FA5E4-6D59-4DE6-AE3F-C8FE7006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046BB-C781-43E8-B62D-3712321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FF548E-E613-4DC0-A86A-27F304F9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DD0CC-7C72-4F84-AA71-1003CF81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97E1BC-301B-4FB7-96DF-83B60CD6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9A906-E928-4852-871A-7C54DC73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F1E45-D8B1-42F0-82EA-FC038AF5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9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90B9-B426-442B-A010-5739F6CD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DD696F-8C75-44A6-BF15-741052528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8BCA01-B886-4A14-9644-F3016831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FDB620-470F-4F7E-9288-EA72ADCE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201B08-C6FD-46B1-885D-B294A3E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76E685-B937-4AEB-AEF6-0FC052FF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5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66C90C-42F5-480E-A37F-507A5EDA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B61C0-FF70-479E-9C31-B935933E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1A213-B982-4199-8688-F24E33AC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74878-C56F-41F9-8592-4B6425E0C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11A655-84C2-44E8-93A0-5B8AE3FB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0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DE5197-18C5-499C-9EB4-53807C84DC12}"/>
              </a:ext>
            </a:extLst>
          </p:cNvPr>
          <p:cNvSpPr txBox="1"/>
          <p:nvPr/>
        </p:nvSpPr>
        <p:spPr>
          <a:xfrm>
            <a:off x="2954800" y="952669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sz="1600" b="1" dirty="0">
                <a:highlight>
                  <a:srgbClr val="FF00FF"/>
                </a:highlight>
              </a:rPr>
              <a:t>int</a:t>
            </a:r>
            <a:r>
              <a:rPr lang="ja-JP" altLang="en-US" sz="1600" b="1" dirty="0">
                <a:highlight>
                  <a:srgbClr val="FF00FF"/>
                </a:highlight>
              </a:rPr>
              <a:t>）</a:t>
            </a:r>
            <a:endParaRPr kumimoji="1" lang="ja-JP" altLang="en-US" sz="1600" b="1" dirty="0">
              <a:highlight>
                <a:srgbClr val="FF00FF"/>
              </a:highlight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10AF0E8-E3C2-446C-8F73-234ABC302A1A}"/>
              </a:ext>
            </a:extLst>
          </p:cNvPr>
          <p:cNvSpPr/>
          <p:nvPr/>
        </p:nvSpPr>
        <p:spPr>
          <a:xfrm>
            <a:off x="2974786" y="455844"/>
            <a:ext cx="3770585" cy="458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B7B046-46DC-438C-A2BA-EDB88247485F}"/>
              </a:ext>
            </a:extLst>
          </p:cNvPr>
          <p:cNvSpPr/>
          <p:nvPr/>
        </p:nvSpPr>
        <p:spPr>
          <a:xfrm>
            <a:off x="2974785" y="913944"/>
            <a:ext cx="3770585" cy="3217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04EF70-101E-48F6-83AF-E3ECF2B87E0D}"/>
              </a:ext>
            </a:extLst>
          </p:cNvPr>
          <p:cNvSpPr txBox="1"/>
          <p:nvPr/>
        </p:nvSpPr>
        <p:spPr>
          <a:xfrm>
            <a:off x="2954800" y="1390112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highlight>
                  <a:srgbClr val="00FF00"/>
                </a:highlight>
              </a:rPr>
              <a:t>新着設定</a:t>
            </a:r>
            <a:r>
              <a:rPr lang="en-US" altLang="ja-JP" sz="1600" b="1" dirty="0">
                <a:highlight>
                  <a:srgbClr val="00FF00"/>
                </a:highlight>
              </a:rPr>
              <a:t>ID</a:t>
            </a:r>
            <a:r>
              <a:rPr lang="ja-JP" altLang="en-US" sz="1600" b="1" dirty="0"/>
              <a:t>（</a:t>
            </a:r>
            <a:r>
              <a:rPr lang="en-US" altLang="ja-JP" sz="1600" b="1" dirty="0"/>
              <a:t>FK</a:t>
            </a:r>
            <a:r>
              <a:rPr lang="ja-JP" altLang="en-US" sz="1600" b="1" dirty="0"/>
              <a:t>）</a:t>
            </a:r>
            <a:endParaRPr kumimoji="1" lang="ja-JP" altLang="en-US" sz="1600" b="1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183294F-F96D-496D-B650-F2FD8D9ABF7A}"/>
              </a:ext>
            </a:extLst>
          </p:cNvPr>
          <p:cNvSpPr txBox="1"/>
          <p:nvPr/>
        </p:nvSpPr>
        <p:spPr>
          <a:xfrm>
            <a:off x="177795" y="1512821"/>
            <a:ext cx="2327881" cy="33855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sz="1600" b="1" dirty="0">
                <a:solidFill>
                  <a:schemeClr val="accent1"/>
                </a:solidFill>
              </a:rPr>
              <a:t>ID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FK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AAE3CE5-B0F8-4B90-8686-D76A41E78587}"/>
              </a:ext>
            </a:extLst>
          </p:cNvPr>
          <p:cNvSpPr txBox="1"/>
          <p:nvPr/>
        </p:nvSpPr>
        <p:spPr>
          <a:xfrm>
            <a:off x="17837" y="980435"/>
            <a:ext cx="15071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企業</a:t>
            </a:r>
            <a:r>
              <a:rPr lang="en-US" altLang="ja-JP" sz="1600" b="1" dirty="0">
                <a:solidFill>
                  <a:schemeClr val="accent1"/>
                </a:solidFill>
              </a:rPr>
              <a:t>ID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FK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334860F-7C65-4D65-A670-08B101870BE1}"/>
              </a:ext>
            </a:extLst>
          </p:cNvPr>
          <p:cNvSpPr txBox="1"/>
          <p:nvPr/>
        </p:nvSpPr>
        <p:spPr>
          <a:xfrm>
            <a:off x="2954800" y="22649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作成日時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1CAFC1-8A83-4C76-AAA7-DC5C53BFA543}"/>
              </a:ext>
            </a:extLst>
          </p:cNvPr>
          <p:cNvSpPr txBox="1"/>
          <p:nvPr/>
        </p:nvSpPr>
        <p:spPr>
          <a:xfrm>
            <a:off x="2954800" y="2702441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作成契機素材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E63552-4590-4F18-8984-16C68261290A}"/>
              </a:ext>
            </a:extLst>
          </p:cNvPr>
          <p:cNvSpPr txBox="1"/>
          <p:nvPr/>
        </p:nvSpPr>
        <p:spPr>
          <a:xfrm>
            <a:off x="2954800" y="36221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削除フラグ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A6B30B2-2251-4470-BF3D-00E5E2E64EE2}"/>
              </a:ext>
            </a:extLst>
          </p:cNvPr>
          <p:cNvSpPr txBox="1"/>
          <p:nvPr/>
        </p:nvSpPr>
        <p:spPr>
          <a:xfrm>
            <a:off x="2954800" y="1827555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公開</a:t>
            </a:r>
            <a:r>
              <a:rPr kumimoji="1" lang="ja-JP" altLang="en-US" sz="1600" b="1" dirty="0"/>
              <a:t>日時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A4F13AD-72F0-40FE-B3F5-5940C37C64F5}"/>
              </a:ext>
            </a:extLst>
          </p:cNvPr>
          <p:cNvCxnSpPr>
            <a:stCxn id="59" idx="1"/>
            <a:endCxn id="60" idx="3"/>
          </p:cNvCxnSpPr>
          <p:nvPr/>
        </p:nvCxnSpPr>
        <p:spPr>
          <a:xfrm flipH="1">
            <a:off x="2505676" y="1559389"/>
            <a:ext cx="449124" cy="122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EFED0590-6C0A-4C72-9093-554E8AC20C5D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771409" y="1318989"/>
            <a:ext cx="570327" cy="1938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E002FD5-E889-44D8-857A-A6DE86188100}"/>
              </a:ext>
            </a:extLst>
          </p:cNvPr>
          <p:cNvSpPr txBox="1"/>
          <p:nvPr/>
        </p:nvSpPr>
        <p:spPr>
          <a:xfrm>
            <a:off x="3362324" y="86512"/>
            <a:ext cx="206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sz="16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E7E56BB-7B45-44EE-B4C6-D1E8D47B4009}"/>
              </a:ext>
            </a:extLst>
          </p:cNvPr>
          <p:cNvSpPr txBox="1"/>
          <p:nvPr/>
        </p:nvSpPr>
        <p:spPr>
          <a:xfrm>
            <a:off x="2954800" y="515226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highlight>
                  <a:srgbClr val="FFFF00"/>
                </a:highlight>
              </a:rPr>
              <a:t>新着情報</a:t>
            </a:r>
            <a:r>
              <a:rPr lang="en-US" altLang="ja-JP" sz="1600" b="1" dirty="0">
                <a:highlight>
                  <a:srgbClr val="FFFF00"/>
                </a:highlight>
              </a:rPr>
              <a:t>ID</a:t>
            </a:r>
            <a:endParaRPr kumimoji="1" lang="ja-JP" altLang="en-US" sz="1600" b="1" dirty="0">
              <a:highlight>
                <a:srgbClr val="FFFF00"/>
              </a:highligh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A2C09-7681-4CEC-A852-4E570DCA01D0}"/>
              </a:ext>
            </a:extLst>
          </p:cNvPr>
          <p:cNvSpPr/>
          <p:nvPr/>
        </p:nvSpPr>
        <p:spPr>
          <a:xfrm>
            <a:off x="7530313" y="86512"/>
            <a:ext cx="2945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新着情報・記事情報関連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EF4C82E-EE67-46AA-A59F-C5635484F0EB}"/>
              </a:ext>
            </a:extLst>
          </p:cNvPr>
          <p:cNvSpPr txBox="1"/>
          <p:nvPr/>
        </p:nvSpPr>
        <p:spPr>
          <a:xfrm>
            <a:off x="7188769" y="952669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highlight>
                  <a:srgbClr val="FFFF00"/>
                </a:highlight>
              </a:rPr>
              <a:t>新着情報</a:t>
            </a:r>
            <a:r>
              <a:rPr lang="en-US" altLang="ja-JP" sz="1600" b="1" dirty="0">
                <a:highlight>
                  <a:srgbClr val="FFFF00"/>
                </a:highlight>
              </a:rPr>
              <a:t>ID</a:t>
            </a:r>
            <a:r>
              <a:rPr lang="ja-JP" altLang="en-US" sz="1600" b="1" dirty="0">
                <a:highlight>
                  <a:srgbClr val="FFFF00"/>
                </a:highlight>
              </a:rPr>
              <a:t>（</a:t>
            </a:r>
            <a:r>
              <a:rPr lang="en-US" altLang="ja-JP" sz="1600" b="1" dirty="0">
                <a:highlight>
                  <a:srgbClr val="FFFF00"/>
                </a:highlight>
              </a:rPr>
              <a:t>FK</a:t>
            </a:r>
            <a:r>
              <a:rPr lang="ja-JP" altLang="en-US" sz="1600" b="1" dirty="0"/>
              <a:t>）</a:t>
            </a:r>
            <a:endParaRPr kumimoji="1" lang="ja-JP" altLang="en-US" sz="16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019EA2B-5750-4755-AF45-2ACA82C0BDB1}"/>
              </a:ext>
            </a:extLst>
          </p:cNvPr>
          <p:cNvSpPr txBox="1"/>
          <p:nvPr/>
        </p:nvSpPr>
        <p:spPr>
          <a:xfrm>
            <a:off x="7188769" y="27024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作成日時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C6682F-D0B4-4794-9CB7-7E2234649560}"/>
              </a:ext>
            </a:extLst>
          </p:cNvPr>
          <p:cNvSpPr txBox="1"/>
          <p:nvPr/>
        </p:nvSpPr>
        <p:spPr>
          <a:xfrm>
            <a:off x="7188769" y="318469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作成者	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FE8CDF5-9E93-4903-AF9F-2E149D0DC430}"/>
              </a:ext>
            </a:extLst>
          </p:cNvPr>
          <p:cNvSpPr txBox="1"/>
          <p:nvPr/>
        </p:nvSpPr>
        <p:spPr>
          <a:xfrm>
            <a:off x="7188769" y="1390112"/>
            <a:ext cx="110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素材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0CA6FEA-EFBC-4D75-8B95-67BC8E2C59D9}"/>
              </a:ext>
            </a:extLst>
          </p:cNvPr>
          <p:cNvSpPr txBox="1"/>
          <p:nvPr/>
        </p:nvSpPr>
        <p:spPr>
          <a:xfrm>
            <a:off x="7188769" y="515226"/>
            <a:ext cx="342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新着情報・記事情報関連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3FD3AD7-0B58-4B38-AFB3-A25E93C82113}"/>
              </a:ext>
            </a:extLst>
          </p:cNvPr>
          <p:cNvSpPr txBox="1"/>
          <p:nvPr/>
        </p:nvSpPr>
        <p:spPr>
          <a:xfrm>
            <a:off x="7188769" y="22649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記事順番号</a:t>
            </a:r>
            <a:endParaRPr kumimoji="1" lang="ja-JP" altLang="en-US" sz="1600" b="1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A88E4BA-47C6-4649-99E9-68C92D95A98E}"/>
              </a:ext>
            </a:extLst>
          </p:cNvPr>
          <p:cNvSpPr txBox="1"/>
          <p:nvPr/>
        </p:nvSpPr>
        <p:spPr>
          <a:xfrm>
            <a:off x="7188769" y="1827555"/>
            <a:ext cx="185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リビジョン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100A03C-597D-4EEF-BA52-3AA67756F3EF}"/>
              </a:ext>
            </a:extLst>
          </p:cNvPr>
          <p:cNvSpPr txBox="1"/>
          <p:nvPr/>
        </p:nvSpPr>
        <p:spPr>
          <a:xfrm>
            <a:off x="2974784" y="31846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更新</a:t>
            </a:r>
            <a:r>
              <a:rPr kumimoji="1" lang="ja-JP" altLang="en-US" sz="1600" b="1" dirty="0"/>
              <a:t>日時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B09203C-3AE8-4E99-8FF3-A29F29939B49}"/>
              </a:ext>
            </a:extLst>
          </p:cNvPr>
          <p:cNvSpPr/>
          <p:nvPr/>
        </p:nvSpPr>
        <p:spPr>
          <a:xfrm>
            <a:off x="7188769" y="457761"/>
            <a:ext cx="3770585" cy="458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114087E-B6F9-4F13-94B0-8D57D2A7F4E8}"/>
              </a:ext>
            </a:extLst>
          </p:cNvPr>
          <p:cNvSpPr/>
          <p:nvPr/>
        </p:nvSpPr>
        <p:spPr>
          <a:xfrm>
            <a:off x="7188768" y="915861"/>
            <a:ext cx="3770585" cy="321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020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114988" y="40773"/>
            <a:ext cx="1587294" cy="1487397"/>
            <a:chOff x="3775022" y="40773"/>
            <a:chExt cx="1587294" cy="148739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lang="en-US" altLang="ja-JP" sz="1100" dirty="0"/>
                <a:t>0</a:t>
              </a:r>
              <a:r>
                <a:rPr kumimoji="1" lang="en-US" altLang="ja-JP" sz="1100" dirty="0"/>
                <a:t>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2" cy="848763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2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12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84198"/>
              </p:ext>
            </p:extLst>
          </p:nvPr>
        </p:nvGraphicFramePr>
        <p:xfrm>
          <a:off x="1631288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58450"/>
              </p:ext>
            </p:extLst>
          </p:nvPr>
        </p:nvGraphicFramePr>
        <p:xfrm>
          <a:off x="2735585" y="1892178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⑧公開済み記事の削除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C96D8CA-1D58-49DA-B921-767625316A61}"/>
              </a:ext>
            </a:extLst>
          </p:cNvPr>
          <p:cNvGrpSpPr/>
          <p:nvPr/>
        </p:nvGrpSpPr>
        <p:grpSpPr>
          <a:xfrm>
            <a:off x="6047409" y="42171"/>
            <a:ext cx="1587294" cy="1487397"/>
            <a:chOff x="3775022" y="40773"/>
            <a:chExt cx="1587294" cy="1487397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DBD6EB49-C849-467E-A631-BD2F7CDA53B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B6054D0-46F1-4544-9B4B-F97087F2769B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3819688-D842-403C-9C7A-27F064CD223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73FAFA8F-8BF9-4C08-955D-C20EB6850A9C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3"/>
              </a:xfrm>
            </p:grpSpPr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4E667CA-CE74-4C19-879F-CD1A582B7C6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3D75788-F56C-41AA-AEDF-53A6F55B365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12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04941AEF-B804-4BD0-B062-D31F5AB42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12964"/>
              </p:ext>
            </p:extLst>
          </p:nvPr>
        </p:nvGraphicFramePr>
        <p:xfrm>
          <a:off x="7572022" y="1893576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3BC0AF12-AB85-484B-BF85-7E849F906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15827"/>
              </p:ext>
            </p:extLst>
          </p:nvPr>
        </p:nvGraphicFramePr>
        <p:xfrm>
          <a:off x="8668006" y="1893576"/>
          <a:ext cx="11172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517F6DE-A3F9-4C6D-BA03-6011F423261A}"/>
              </a:ext>
            </a:extLst>
          </p:cNvPr>
          <p:cNvSpPr txBox="1"/>
          <p:nvPr/>
        </p:nvSpPr>
        <p:spPr>
          <a:xfrm>
            <a:off x="199124" y="2461736"/>
            <a:ext cx="1284326" cy="2616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6D8B6D51-1FF2-4D24-A495-04860EB6E3F9}"/>
              </a:ext>
            </a:extLst>
          </p:cNvPr>
          <p:cNvSpPr/>
          <p:nvPr/>
        </p:nvSpPr>
        <p:spPr>
          <a:xfrm>
            <a:off x="6041972" y="540327"/>
            <a:ext cx="1464817" cy="47576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787602F6-78DD-4F59-AA23-5BA750C88D84}"/>
              </a:ext>
            </a:extLst>
          </p:cNvPr>
          <p:cNvSpPr/>
          <p:nvPr/>
        </p:nvSpPr>
        <p:spPr>
          <a:xfrm>
            <a:off x="8404167" y="3691885"/>
            <a:ext cx="2236123" cy="197779"/>
          </a:xfrm>
          <a:prstGeom prst="wedgeRoundRectCallout">
            <a:avLst>
              <a:gd name="adj1" fmla="val -51316"/>
              <a:gd name="adj2" fmla="val -431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/>
              <a:t>これでよいのか要確認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279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114988" y="40773"/>
            <a:ext cx="1587294" cy="1487397"/>
            <a:chOff x="3775022" y="40773"/>
            <a:chExt cx="1587294" cy="148739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lang="en-US" altLang="ja-JP" sz="1100" dirty="0"/>
                <a:t>0</a:t>
              </a:r>
              <a:r>
                <a:rPr kumimoji="1" lang="en-US" altLang="ja-JP" sz="1100" dirty="0"/>
                <a:t>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2" cy="848763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2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12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75243"/>
              </p:ext>
            </p:extLst>
          </p:nvPr>
        </p:nvGraphicFramePr>
        <p:xfrm>
          <a:off x="1631288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/>
        </p:nvGraphicFramePr>
        <p:xfrm>
          <a:off x="2735585" y="1892178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⑨未来配信が存在した場合の</a:t>
            </a:r>
            <a:endParaRPr kumimoji="1" lang="en-US" altLang="ja-JP" dirty="0"/>
          </a:p>
          <a:p>
            <a:r>
              <a:rPr kumimoji="1" lang="ja-JP" altLang="en-US" dirty="0"/>
              <a:t>公開済み記事の削除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C96D8CA-1D58-49DA-B921-767625316A61}"/>
              </a:ext>
            </a:extLst>
          </p:cNvPr>
          <p:cNvGrpSpPr/>
          <p:nvPr/>
        </p:nvGrpSpPr>
        <p:grpSpPr>
          <a:xfrm>
            <a:off x="6047409" y="42171"/>
            <a:ext cx="1587294" cy="1487397"/>
            <a:chOff x="3775022" y="40773"/>
            <a:chExt cx="1587294" cy="1487397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DBD6EB49-C849-467E-A631-BD2F7CDA53B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B6054D0-46F1-4544-9B4B-F97087F2769B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3819688-D842-403C-9C7A-27F064CD223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73FAFA8F-8BF9-4C08-955D-C20EB6850A9C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3"/>
              </a:xfrm>
            </p:grpSpPr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4E667CA-CE74-4C19-879F-CD1A582B7C6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3D75788-F56C-41AA-AEDF-53A6F55B365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12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04941AEF-B804-4BD0-B062-D31F5AB42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31894"/>
              </p:ext>
            </p:extLst>
          </p:nvPr>
        </p:nvGraphicFramePr>
        <p:xfrm>
          <a:off x="7572022" y="1893576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3BC0AF12-AB85-484B-BF85-7E849F906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3279"/>
              </p:ext>
            </p:extLst>
          </p:nvPr>
        </p:nvGraphicFramePr>
        <p:xfrm>
          <a:off x="8668006" y="1893576"/>
          <a:ext cx="11172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6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517F6DE-A3F9-4C6D-BA03-6011F423261A}"/>
              </a:ext>
            </a:extLst>
          </p:cNvPr>
          <p:cNvSpPr txBox="1"/>
          <p:nvPr/>
        </p:nvSpPr>
        <p:spPr>
          <a:xfrm>
            <a:off x="199124" y="2461736"/>
            <a:ext cx="1284326" cy="2616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6D8B6D51-1FF2-4D24-A495-04860EB6E3F9}"/>
              </a:ext>
            </a:extLst>
          </p:cNvPr>
          <p:cNvSpPr/>
          <p:nvPr/>
        </p:nvSpPr>
        <p:spPr>
          <a:xfrm>
            <a:off x="6041972" y="540327"/>
            <a:ext cx="1464817" cy="47576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03B0CF7-39B2-438F-B48F-E43164F82BE1}"/>
              </a:ext>
            </a:extLst>
          </p:cNvPr>
          <p:cNvSpPr txBox="1"/>
          <p:nvPr/>
        </p:nvSpPr>
        <p:spPr>
          <a:xfrm>
            <a:off x="204752" y="914979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633EDFC-57F2-43D2-95C9-F5CBA1BD4F89}"/>
              </a:ext>
            </a:extLst>
          </p:cNvPr>
          <p:cNvSpPr txBox="1"/>
          <p:nvPr/>
        </p:nvSpPr>
        <p:spPr>
          <a:xfrm>
            <a:off x="0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290877FA-A02D-4C2C-99BB-E9CFA439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89076"/>
              </p:ext>
            </p:extLst>
          </p:nvPr>
        </p:nvGraphicFramePr>
        <p:xfrm>
          <a:off x="1630099" y="3700270"/>
          <a:ext cx="9800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3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78060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47" name="表 46">
            <a:extLst>
              <a:ext uri="{FF2B5EF4-FFF2-40B4-BE49-F238E27FC236}">
                <a16:creationId xmlns:a16="http://schemas.microsoft.com/office/drawing/2014/main" id="{6A663DEA-F2B0-42FB-835B-382207CA9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81074"/>
              </p:ext>
            </p:extLst>
          </p:nvPr>
        </p:nvGraphicFramePr>
        <p:xfrm>
          <a:off x="2709950" y="3700270"/>
          <a:ext cx="180992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802790178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1454713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5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367FF8B-47F4-47EB-B5BE-B76B6F8B1AAF}"/>
              </a:ext>
            </a:extLst>
          </p:cNvPr>
          <p:cNvGrpSpPr/>
          <p:nvPr/>
        </p:nvGrpSpPr>
        <p:grpSpPr>
          <a:xfrm>
            <a:off x="109551" y="3855208"/>
            <a:ext cx="1464817" cy="1225787"/>
            <a:chOff x="8148850" y="302383"/>
            <a:chExt cx="1464817" cy="1225787"/>
          </a:xfrm>
          <a:solidFill>
            <a:schemeClr val="tx1"/>
          </a:solidFill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CC3C95B5-CBB1-4F39-937D-02A570CE2689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03CC47CA-9252-492F-93F7-E11E3237174C}"/>
                </a:ext>
              </a:extLst>
            </p:cNvPr>
            <p:cNvGrpSpPr/>
            <p:nvPr/>
          </p:nvGrpSpPr>
          <p:grpSpPr>
            <a:xfrm>
              <a:off x="8238614" y="397141"/>
              <a:ext cx="1284326" cy="519830"/>
              <a:chOff x="1145124" y="781235"/>
              <a:chExt cx="2140542" cy="848763"/>
            </a:xfrm>
            <a:grpFill/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95490E6-EFC6-4020-AE92-EB398C5D938B}"/>
                  </a:ext>
                </a:extLst>
              </p:cNvPr>
              <p:cNvSpPr txBox="1"/>
              <p:nvPr/>
            </p:nvSpPr>
            <p:spPr>
              <a:xfrm>
                <a:off x="1149133" y="781235"/>
                <a:ext cx="2132526" cy="43601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34F939C-645F-4446-B039-D25F48FCF5A3}"/>
                  </a:ext>
                </a:extLst>
              </p:cNvPr>
              <p:cNvSpPr txBox="1"/>
              <p:nvPr/>
            </p:nvSpPr>
            <p:spPr>
              <a:xfrm>
                <a:off x="1145124" y="1202849"/>
                <a:ext cx="2140542" cy="42714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lang="en-US" altLang="ja-JP" sz="1100" dirty="0">
                    <a:solidFill>
                      <a:schemeClr val="bg1"/>
                    </a:solidFill>
                  </a:rPr>
                  <a:t>B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12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D7F729A-1798-4906-84AE-BDDBE8066B65}"/>
              </a:ext>
            </a:extLst>
          </p:cNvPr>
          <p:cNvSpPr txBox="1"/>
          <p:nvPr/>
        </p:nvSpPr>
        <p:spPr>
          <a:xfrm>
            <a:off x="199210" y="4467276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85EE296-56D1-4EC0-9176-FFFAF1323F8A}"/>
              </a:ext>
            </a:extLst>
          </p:cNvPr>
          <p:cNvSpPr txBox="1"/>
          <p:nvPr/>
        </p:nvSpPr>
        <p:spPr>
          <a:xfrm>
            <a:off x="5932421" y="3586224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66" name="表 65">
            <a:extLst>
              <a:ext uri="{FF2B5EF4-FFF2-40B4-BE49-F238E27FC236}">
                <a16:creationId xmlns:a16="http://schemas.microsoft.com/office/drawing/2014/main" id="{4A087611-F1DB-487E-95DC-5A1BE25D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34720"/>
              </p:ext>
            </p:extLst>
          </p:nvPr>
        </p:nvGraphicFramePr>
        <p:xfrm>
          <a:off x="7562520" y="3737758"/>
          <a:ext cx="9800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3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78060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68" name="表 67">
            <a:extLst>
              <a:ext uri="{FF2B5EF4-FFF2-40B4-BE49-F238E27FC236}">
                <a16:creationId xmlns:a16="http://schemas.microsoft.com/office/drawing/2014/main" id="{46C3ACDA-6474-466C-9839-55AAA16A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53061"/>
              </p:ext>
            </p:extLst>
          </p:nvPr>
        </p:nvGraphicFramePr>
        <p:xfrm>
          <a:off x="8642371" y="3737758"/>
          <a:ext cx="180992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802790178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1454713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5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07FDA07E-C40F-4C6B-8075-C83D1E4ABB97}"/>
              </a:ext>
            </a:extLst>
          </p:cNvPr>
          <p:cNvGrpSpPr/>
          <p:nvPr/>
        </p:nvGrpSpPr>
        <p:grpSpPr>
          <a:xfrm>
            <a:off x="6041972" y="3892696"/>
            <a:ext cx="1464817" cy="1225787"/>
            <a:chOff x="8148850" y="302383"/>
            <a:chExt cx="1464817" cy="1225787"/>
          </a:xfrm>
          <a:solidFill>
            <a:schemeClr val="tx1"/>
          </a:solidFill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A4A7525-4F15-4985-AE84-8FE8C27DC968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8B594A9-7EB3-47B6-A49C-0D7EA06F573B}"/>
                </a:ext>
              </a:extLst>
            </p:cNvPr>
            <p:cNvSpPr txBox="1"/>
            <p:nvPr/>
          </p:nvSpPr>
          <p:spPr>
            <a:xfrm>
              <a:off x="8241019" y="397141"/>
              <a:ext cx="1279516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2BDE282-8AFF-40DA-9BD9-A2B308DCB122}"/>
              </a:ext>
            </a:extLst>
          </p:cNvPr>
          <p:cNvSpPr txBox="1"/>
          <p:nvPr/>
        </p:nvSpPr>
        <p:spPr>
          <a:xfrm>
            <a:off x="6131631" y="4504764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7C082F95-8903-4FF6-A266-9702580A1B24}"/>
              </a:ext>
            </a:extLst>
          </p:cNvPr>
          <p:cNvSpPr/>
          <p:nvPr/>
        </p:nvSpPr>
        <p:spPr>
          <a:xfrm>
            <a:off x="9515223" y="3428237"/>
            <a:ext cx="601368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6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80A9D-9DE8-4525-8B26-25FAD659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削除別出しの場合</a:t>
            </a:r>
            <a:br>
              <a:rPr kumimoji="1" lang="en-US" altLang="ja-JP" dirty="0"/>
            </a:br>
            <a:r>
              <a:rPr kumimoji="1" lang="ja-JP" altLang="en-US" dirty="0"/>
              <a:t>削除別出しはすでに公開済みの記事を</a:t>
            </a:r>
            <a:br>
              <a:rPr kumimoji="1" lang="en-US" altLang="ja-JP" dirty="0"/>
            </a:br>
            <a:r>
              <a:rPr kumimoji="1" lang="ja-JP" altLang="en-US" dirty="0"/>
              <a:t>削除用新着に刺すだけでよい？</a:t>
            </a:r>
          </a:p>
        </p:txBody>
      </p:sp>
    </p:spTree>
    <p:extLst>
      <p:ext uri="{BB962C8B-B14F-4D97-AF65-F5344CB8AC3E}">
        <p14:creationId xmlns:p14="http://schemas.microsoft.com/office/powerpoint/2010/main" val="236438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114988" y="40773"/>
            <a:ext cx="1587294" cy="1487397"/>
            <a:chOff x="3775022" y="40773"/>
            <a:chExt cx="1587294" cy="148739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lang="en-US" altLang="ja-JP" sz="1100" dirty="0"/>
                <a:t>0</a:t>
              </a:r>
              <a:r>
                <a:rPr kumimoji="1" lang="en-US" altLang="ja-JP" sz="1100" dirty="0"/>
                <a:t>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2" cy="848763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2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12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/>
        </p:nvGraphicFramePr>
        <p:xfrm>
          <a:off x="1631288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/>
        </p:nvGraphicFramePr>
        <p:xfrm>
          <a:off x="2735585" y="1892178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⑧（別出し）公開済み記事の削除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C96D8CA-1D58-49DA-B921-767625316A61}"/>
              </a:ext>
            </a:extLst>
          </p:cNvPr>
          <p:cNvGrpSpPr/>
          <p:nvPr/>
        </p:nvGrpSpPr>
        <p:grpSpPr>
          <a:xfrm>
            <a:off x="6047409" y="42171"/>
            <a:ext cx="1587294" cy="1487397"/>
            <a:chOff x="3775022" y="40773"/>
            <a:chExt cx="1587294" cy="1487397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DBD6EB49-C849-467E-A631-BD2F7CDA53B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B6054D0-46F1-4544-9B4B-F97087F2769B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3819688-D842-403C-9C7A-27F064CD223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73FAFA8F-8BF9-4C08-955D-C20EB6850A9C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3"/>
              </a:xfrm>
            </p:grpSpPr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4E667CA-CE74-4C19-879F-CD1A582B7C6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3D75788-F56C-41AA-AEDF-53A6F55B365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12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04941AEF-B804-4BD0-B062-D31F5AB42604}"/>
              </a:ext>
            </a:extLst>
          </p:cNvPr>
          <p:cNvGraphicFramePr>
            <a:graphicFrameLocks noGrp="1"/>
          </p:cNvGraphicFramePr>
          <p:nvPr/>
        </p:nvGraphicFramePr>
        <p:xfrm>
          <a:off x="7572022" y="1893576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3BC0AF12-AB85-484B-BF85-7E849F9069A6}"/>
              </a:ext>
            </a:extLst>
          </p:cNvPr>
          <p:cNvGraphicFramePr>
            <a:graphicFrameLocks noGrp="1"/>
          </p:cNvGraphicFramePr>
          <p:nvPr/>
        </p:nvGraphicFramePr>
        <p:xfrm>
          <a:off x="8668006" y="1893576"/>
          <a:ext cx="11172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517F6DE-A3F9-4C6D-BA03-6011F423261A}"/>
              </a:ext>
            </a:extLst>
          </p:cNvPr>
          <p:cNvSpPr txBox="1"/>
          <p:nvPr/>
        </p:nvSpPr>
        <p:spPr>
          <a:xfrm>
            <a:off x="199124" y="2461736"/>
            <a:ext cx="1284326" cy="2616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6D8B6D51-1FF2-4D24-A495-04860EB6E3F9}"/>
              </a:ext>
            </a:extLst>
          </p:cNvPr>
          <p:cNvSpPr/>
          <p:nvPr/>
        </p:nvSpPr>
        <p:spPr>
          <a:xfrm>
            <a:off x="6041972" y="540327"/>
            <a:ext cx="1464817" cy="47576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787602F6-78DD-4F59-AA23-5BA750C88D84}"/>
              </a:ext>
            </a:extLst>
          </p:cNvPr>
          <p:cNvSpPr/>
          <p:nvPr/>
        </p:nvSpPr>
        <p:spPr>
          <a:xfrm>
            <a:off x="8404167" y="3691885"/>
            <a:ext cx="2236123" cy="197779"/>
          </a:xfrm>
          <a:prstGeom prst="wedgeRoundRectCallout">
            <a:avLst>
              <a:gd name="adj1" fmla="val -51316"/>
              <a:gd name="adj2" fmla="val -431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/>
              <a:t>これでよいのか要確認</a:t>
            </a:r>
            <a:endParaRPr kumimoji="1" lang="ja-JP" altLang="en-US" sz="8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35BCBB-2A6D-45B5-B554-B3964262603A}"/>
              </a:ext>
            </a:extLst>
          </p:cNvPr>
          <p:cNvSpPr/>
          <p:nvPr/>
        </p:nvSpPr>
        <p:spPr>
          <a:xfrm>
            <a:off x="6041972" y="4160151"/>
            <a:ext cx="1464817" cy="1225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CF485B1-B3B7-4DE0-8FF6-CB2DA4265D7F}"/>
              </a:ext>
            </a:extLst>
          </p:cNvPr>
          <p:cNvSpPr txBox="1"/>
          <p:nvPr/>
        </p:nvSpPr>
        <p:spPr>
          <a:xfrm>
            <a:off x="6125392" y="4538329"/>
            <a:ext cx="1284326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8A3F472-9DC5-4558-851B-449634E1298D}"/>
              </a:ext>
            </a:extLst>
          </p:cNvPr>
          <p:cNvSpPr txBox="1"/>
          <p:nvPr/>
        </p:nvSpPr>
        <p:spPr>
          <a:xfrm>
            <a:off x="5932421" y="3844104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D9A57D84-63E7-4DDA-83F4-B4635A48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27148"/>
              </p:ext>
            </p:extLst>
          </p:nvPr>
        </p:nvGraphicFramePr>
        <p:xfrm>
          <a:off x="7634703" y="409802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69C859E1-CCEC-48C6-8EF9-4732D46B2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79789"/>
              </p:ext>
            </p:extLst>
          </p:nvPr>
        </p:nvGraphicFramePr>
        <p:xfrm>
          <a:off x="8730687" y="4098020"/>
          <a:ext cx="11172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1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12252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12252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270CFF04-E06E-469F-B773-67E357BD887E}"/>
              </a:ext>
            </a:extLst>
          </p:cNvPr>
          <p:cNvGrpSpPr/>
          <p:nvPr/>
        </p:nvGrpSpPr>
        <p:grpSpPr>
          <a:xfrm>
            <a:off x="5814320" y="54814"/>
            <a:ext cx="1720146" cy="3254531"/>
            <a:chOff x="3552166" y="54814"/>
            <a:chExt cx="1720146" cy="3254531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685018" y="54814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4538F1E7-E4D2-4B4E-984D-8AFBBF71B39A}"/>
                </a:ext>
              </a:extLst>
            </p:cNvPr>
            <p:cNvGrpSpPr/>
            <p:nvPr/>
          </p:nvGrpSpPr>
          <p:grpSpPr>
            <a:xfrm>
              <a:off x="3775022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416BF41-563C-42CE-BF6B-4DBC12EF1EB5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EE0870BB-CD0D-46B6-A8B1-EE1E3728843B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  <a:grpFill/>
            </p:grpSpPr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F4141F8F-4B94-467E-B1A8-FEF77198B43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0" name="テキスト ボックス 249">
                  <a:extLst>
                    <a:ext uri="{FF2B5EF4-FFF2-40B4-BE49-F238E27FC236}">
                      <a16:creationId xmlns:a16="http://schemas.microsoft.com/office/drawing/2014/main" id="{3CDBF947-A8B6-4213-A9D3-3644EF1E0667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16F49C00-62F6-421F-BCD4-1C551BA01229}"/>
                </a:ext>
              </a:extLst>
            </p:cNvPr>
            <p:cNvSpPr txBox="1"/>
            <p:nvPr/>
          </p:nvSpPr>
          <p:spPr>
            <a:xfrm>
              <a:off x="3552166" y="1844703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/>
                <a:t>（新着設定</a:t>
              </a:r>
              <a:r>
                <a:rPr lang="en-US" altLang="ja-JP" sz="1050" dirty="0"/>
                <a:t>ID</a:t>
              </a:r>
              <a:r>
                <a:rPr lang="ja-JP" altLang="en-US" sz="1050" dirty="0"/>
                <a:t>）</a:t>
              </a:r>
              <a:r>
                <a:rPr lang="en-US" altLang="ja-JP" sz="1050" dirty="0"/>
                <a:t>_ 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6A9A06-7F61-4BD4-9B60-B3E3BDAABD99}"/>
              </a:ext>
            </a:extLst>
          </p:cNvPr>
          <p:cNvSpPr txBox="1"/>
          <p:nvPr/>
        </p:nvSpPr>
        <p:spPr>
          <a:xfrm>
            <a:off x="0" y="612294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①現在（過去）公開の</a:t>
            </a:r>
            <a:endParaRPr kumimoji="1" lang="en-US" altLang="ja-JP" dirty="0"/>
          </a:p>
          <a:p>
            <a:r>
              <a:rPr kumimoji="1" lang="ja-JP" altLang="en-US" dirty="0"/>
              <a:t>記事の追加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8EB15F1-9A03-43F6-A9F2-459561CE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58894"/>
              </p:ext>
            </p:extLst>
          </p:nvPr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71" name="表 70">
            <a:extLst>
              <a:ext uri="{FF2B5EF4-FFF2-40B4-BE49-F238E27FC236}">
                <a16:creationId xmlns:a16="http://schemas.microsoft.com/office/drawing/2014/main" id="{20B315BC-2D3C-463A-9224-A7E46905F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81081"/>
              </p:ext>
            </p:extLst>
          </p:nvPr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634677D4-5D18-404C-A527-0A1B53267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3331"/>
              </p:ext>
            </p:extLst>
          </p:nvPr>
        </p:nvGraphicFramePr>
        <p:xfrm>
          <a:off x="7627703" y="1884724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EC662A20-4C94-41D0-98CF-EF0A34E18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40264"/>
              </p:ext>
            </p:extLst>
          </p:nvPr>
        </p:nvGraphicFramePr>
        <p:xfrm>
          <a:off x="8674997" y="1884724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80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12252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12252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270CFF04-E06E-469F-B773-67E357BD887E}"/>
              </a:ext>
            </a:extLst>
          </p:cNvPr>
          <p:cNvGrpSpPr/>
          <p:nvPr/>
        </p:nvGrpSpPr>
        <p:grpSpPr>
          <a:xfrm>
            <a:off x="5814320" y="54814"/>
            <a:ext cx="1720146" cy="3254531"/>
            <a:chOff x="3552166" y="54814"/>
            <a:chExt cx="1720146" cy="3254531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685018" y="54814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0635F99D-A0AE-44B7-B27E-3865844C3638}"/>
                  </a:ext>
                </a:extLst>
              </p:cNvPr>
              <p:cNvSpPr txBox="1"/>
              <p:nvPr/>
            </p:nvSpPr>
            <p:spPr>
              <a:xfrm>
                <a:off x="8241019" y="397141"/>
                <a:ext cx="13163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‘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4538F1E7-E4D2-4B4E-984D-8AFBBF71B39A}"/>
                </a:ext>
              </a:extLst>
            </p:cNvPr>
            <p:cNvGrpSpPr/>
            <p:nvPr/>
          </p:nvGrpSpPr>
          <p:grpSpPr>
            <a:xfrm>
              <a:off x="3775022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416BF41-563C-42CE-BF6B-4DBC12EF1EB5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F4141F8F-4B94-467E-B1A8-FEF77198B432}"/>
                  </a:ext>
                </a:extLst>
              </p:cNvPr>
              <p:cNvSpPr txBox="1"/>
              <p:nvPr/>
            </p:nvSpPr>
            <p:spPr>
              <a:xfrm>
                <a:off x="8241019" y="397141"/>
                <a:ext cx="1316386" cy="2616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‘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16F49C00-62F6-421F-BCD4-1C551BA01229}"/>
                </a:ext>
              </a:extLst>
            </p:cNvPr>
            <p:cNvSpPr txBox="1"/>
            <p:nvPr/>
          </p:nvSpPr>
          <p:spPr>
            <a:xfrm>
              <a:off x="3552166" y="1844703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/>
                <a:t>（新着設定</a:t>
              </a:r>
              <a:r>
                <a:rPr lang="en-US" altLang="ja-JP" sz="1050" dirty="0"/>
                <a:t>ID</a:t>
              </a:r>
              <a:r>
                <a:rPr lang="ja-JP" altLang="en-US" sz="1050" dirty="0"/>
                <a:t>）</a:t>
              </a:r>
              <a:r>
                <a:rPr lang="en-US" altLang="ja-JP" sz="1050" dirty="0"/>
                <a:t>_ 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6A9A06-7F61-4BD4-9B60-B3E3BDAABD99}"/>
              </a:ext>
            </a:extLst>
          </p:cNvPr>
          <p:cNvSpPr txBox="1"/>
          <p:nvPr/>
        </p:nvSpPr>
        <p:spPr>
          <a:xfrm>
            <a:off x="0" y="612294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現在（過去）公開の</a:t>
            </a:r>
            <a:endParaRPr kumimoji="1" lang="en-US" altLang="ja-JP" dirty="0"/>
          </a:p>
          <a:p>
            <a:r>
              <a:rPr kumimoji="1" lang="ja-JP" altLang="en-US" dirty="0"/>
              <a:t>記事の更新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8EB15F1-9A03-43F6-A9F2-459561CE990E}"/>
              </a:ext>
            </a:extLst>
          </p:cNvPr>
          <p:cNvGraphicFramePr>
            <a:graphicFrameLocks noGrp="1"/>
          </p:cNvGraphicFramePr>
          <p:nvPr/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71" name="表 70">
            <a:extLst>
              <a:ext uri="{FF2B5EF4-FFF2-40B4-BE49-F238E27FC236}">
                <a16:creationId xmlns:a16="http://schemas.microsoft.com/office/drawing/2014/main" id="{20B315BC-2D3C-463A-9224-A7E46905F02E}"/>
              </a:ext>
            </a:extLst>
          </p:cNvPr>
          <p:cNvGraphicFramePr>
            <a:graphicFrameLocks noGrp="1"/>
          </p:cNvGraphicFramePr>
          <p:nvPr/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634677D4-5D18-404C-A527-0A1B53267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54254"/>
              </p:ext>
            </p:extLst>
          </p:nvPr>
        </p:nvGraphicFramePr>
        <p:xfrm>
          <a:off x="7627703" y="1884724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EC662A20-4C94-41D0-98CF-EF0A34E18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99334"/>
              </p:ext>
            </p:extLst>
          </p:nvPr>
        </p:nvGraphicFramePr>
        <p:xfrm>
          <a:off x="8674997" y="1884724"/>
          <a:ext cx="11172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6048963" y="40773"/>
            <a:ext cx="1592731" cy="5040222"/>
            <a:chOff x="3769585" y="40773"/>
            <a:chExt cx="1592731" cy="504022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426B7B-417C-4A41-A6E1-4B0FCDDEF700}"/>
              </a:ext>
            </a:extLst>
          </p:cNvPr>
          <p:cNvSpPr txBox="1"/>
          <p:nvPr/>
        </p:nvSpPr>
        <p:spPr>
          <a:xfrm>
            <a:off x="0" y="612294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kumimoji="1" lang="ja-JP" altLang="en-US" dirty="0"/>
              <a:t>未来配信の</a:t>
            </a:r>
            <a:endParaRPr kumimoji="1" lang="en-US" altLang="ja-JP" dirty="0"/>
          </a:p>
          <a:p>
            <a:r>
              <a:rPr lang="ja-JP" altLang="en-US" dirty="0"/>
              <a:t>記事</a:t>
            </a:r>
            <a:r>
              <a:rPr kumimoji="1" lang="ja-JP" altLang="en-US" dirty="0"/>
              <a:t>追加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5761437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0E63141-52D6-4C56-BD4E-FF83372CADBD}"/>
              </a:ext>
            </a:extLst>
          </p:cNvPr>
          <p:cNvSpPr txBox="1"/>
          <p:nvPr/>
        </p:nvSpPr>
        <p:spPr>
          <a:xfrm>
            <a:off x="12252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39190A53-E0D7-4249-ADF0-DE8952FB85E8}"/>
              </a:ext>
            </a:extLst>
          </p:cNvPr>
          <p:cNvGrpSpPr/>
          <p:nvPr/>
        </p:nvGrpSpPr>
        <p:grpSpPr>
          <a:xfrm>
            <a:off x="122529" y="302383"/>
            <a:ext cx="1464817" cy="1225787"/>
            <a:chOff x="8148850" y="302383"/>
            <a:chExt cx="1464817" cy="122578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D559CB8-3280-4089-A73E-1D01D864547D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50CF84B3-FFCF-4DAA-ACDD-4C09B2D9BE99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A5549034-6CBC-4D44-93A7-2540D806EDAC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60E55C3-9DFE-4764-816C-1884FA34983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69FD8E24-21EE-495B-9788-1B2210CF8BEA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6317E30-7993-42E1-A70C-5718291FF7AA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40632"/>
              </p:ext>
            </p:extLst>
          </p:nvPr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DCBCA342-EAA1-405B-9656-540C497C4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60680"/>
              </p:ext>
            </p:extLst>
          </p:nvPr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C89C0D2C-0F40-40FC-AF22-612B9112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24038"/>
              </p:ext>
            </p:extLst>
          </p:nvPr>
        </p:nvGraphicFramePr>
        <p:xfrm>
          <a:off x="7627703" y="370027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4527"/>
              </p:ext>
            </p:extLst>
          </p:nvPr>
        </p:nvGraphicFramePr>
        <p:xfrm>
          <a:off x="8674997" y="3700270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21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109551" y="40773"/>
            <a:ext cx="1592731" cy="5040222"/>
            <a:chOff x="3769585" y="40773"/>
            <a:chExt cx="1592731" cy="504022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lang="en-US" altLang="ja-JP" sz="1100" dirty="0"/>
                <a:t>0</a:t>
              </a:r>
              <a:r>
                <a:rPr kumimoji="1" lang="en-US" altLang="ja-JP" sz="1100" dirty="0"/>
                <a:t>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0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/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DCBCA342-EAA1-405B-9656-540C497C4022}"/>
              </a:ext>
            </a:extLst>
          </p:cNvPr>
          <p:cNvGraphicFramePr>
            <a:graphicFrameLocks noGrp="1"/>
          </p:cNvGraphicFramePr>
          <p:nvPr/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C89C0D2C-0F40-40FC-AF22-612B9112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08468"/>
              </p:ext>
            </p:extLst>
          </p:nvPr>
        </p:nvGraphicFramePr>
        <p:xfrm>
          <a:off x="1688291" y="370027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5829"/>
              </p:ext>
            </p:extLst>
          </p:nvPr>
        </p:nvGraphicFramePr>
        <p:xfrm>
          <a:off x="2735585" y="3700270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r>
              <a:rPr kumimoji="1" lang="ja-JP" altLang="en-US" dirty="0"/>
              <a:t>未来配信が存在する場合の</a:t>
            </a:r>
            <a:endParaRPr kumimoji="1" lang="en-US" altLang="ja-JP" dirty="0"/>
          </a:p>
          <a:p>
            <a:r>
              <a:rPr kumimoji="1" lang="ja-JP" altLang="en-US" dirty="0"/>
              <a:t>現在配信のレコード追加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C96D8CA-1D58-49DA-B921-767625316A61}"/>
              </a:ext>
            </a:extLst>
          </p:cNvPr>
          <p:cNvGrpSpPr/>
          <p:nvPr/>
        </p:nvGrpSpPr>
        <p:grpSpPr>
          <a:xfrm>
            <a:off x="6041972" y="42171"/>
            <a:ext cx="1592731" cy="5040222"/>
            <a:chOff x="3769585" y="40773"/>
            <a:chExt cx="1592731" cy="5040222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DBD6EB49-C849-467E-A631-BD2F7CDA53B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B6054D0-46F1-4544-9B4B-F97087F2769B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3819688-D842-403C-9C7A-27F064CD223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73FAFA8F-8BF9-4C08-955D-C20EB6850A9C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</p:grpSpPr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4E667CA-CE74-4C19-879F-CD1A582B7C6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3D75788-F56C-41AA-AEDF-53A6F55B365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B9C0C43-2949-42A9-BCE4-942FFC645E49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C8C18E1D-0991-43B2-A5FF-E40D2E3C1723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CD2DE59-255F-4FE9-91EB-C8990770066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B125FF79-91F0-4238-9EC9-C0A02DA30C44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9E5810E-D1D1-4531-AC4B-E5BB3D9C5255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AC95EC80-2237-4F70-BB43-3465B2C466FB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04941AEF-B804-4BD0-B062-D31F5AB42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90662"/>
              </p:ext>
            </p:extLst>
          </p:nvPr>
        </p:nvGraphicFramePr>
        <p:xfrm>
          <a:off x="7572022" y="1893576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A4AE6B77-D628-4241-8078-DD5D535C3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4215"/>
              </p:ext>
            </p:extLst>
          </p:nvPr>
        </p:nvGraphicFramePr>
        <p:xfrm>
          <a:off x="7620712" y="370166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0D2A11BF-3D6D-4B12-8993-99664C060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29682"/>
              </p:ext>
            </p:extLst>
          </p:nvPr>
        </p:nvGraphicFramePr>
        <p:xfrm>
          <a:off x="8668006" y="3701668"/>
          <a:ext cx="20027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4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1475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14758">
                  <a:extLst>
                    <a:ext uri="{9D8B030D-6E8A-4147-A177-3AD203B41FA5}">
                      <a16:colId xmlns:a16="http://schemas.microsoft.com/office/drawing/2014/main" val="3718755069"/>
                    </a:ext>
                  </a:extLst>
                </a:gridCol>
                <a:gridCol w="456230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6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7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8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0003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16D125-F8B3-475B-A58B-51C04BCD2E41}"/>
              </a:ext>
            </a:extLst>
          </p:cNvPr>
          <p:cNvSpPr txBox="1"/>
          <p:nvPr/>
        </p:nvSpPr>
        <p:spPr>
          <a:xfrm>
            <a:off x="6129332" y="2666464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10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3BC0AF12-AB85-484B-BF85-7E849F906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86238"/>
              </p:ext>
            </p:extLst>
          </p:nvPr>
        </p:nvGraphicFramePr>
        <p:xfrm>
          <a:off x="8668006" y="1893576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5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6823533-3794-4E96-AEFC-B4CEC0E92BAC}"/>
              </a:ext>
            </a:extLst>
          </p:cNvPr>
          <p:cNvSpPr txBox="1"/>
          <p:nvPr/>
        </p:nvSpPr>
        <p:spPr>
          <a:xfrm>
            <a:off x="6130730" y="448827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10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63B870A-84C8-4DBC-84EF-F9F3005B3E04}"/>
              </a:ext>
            </a:extLst>
          </p:cNvPr>
          <p:cNvSpPr txBox="1"/>
          <p:nvPr/>
        </p:nvSpPr>
        <p:spPr>
          <a:xfrm>
            <a:off x="5943504" y="3546233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0004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17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表 62">
            <a:extLst>
              <a:ext uri="{FF2B5EF4-FFF2-40B4-BE49-F238E27FC236}">
                <a16:creationId xmlns:a16="http://schemas.microsoft.com/office/drawing/2014/main" id="{4D926DF9-DF84-4910-ADDC-124BBF019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27873"/>
              </p:ext>
            </p:extLst>
          </p:nvPr>
        </p:nvGraphicFramePr>
        <p:xfrm>
          <a:off x="7569336" y="189495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109551" y="40773"/>
            <a:ext cx="1592731" cy="5040222"/>
            <a:chOff x="3769585" y="40773"/>
            <a:chExt cx="1592731" cy="504022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lang="en-US" altLang="ja-JP" sz="1100" dirty="0"/>
                <a:t>0</a:t>
              </a:r>
              <a:r>
                <a:rPr kumimoji="1" lang="en-US" altLang="ja-JP" sz="1100" dirty="0"/>
                <a:t>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0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/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DCBCA342-EAA1-405B-9656-540C497C4022}"/>
              </a:ext>
            </a:extLst>
          </p:cNvPr>
          <p:cNvGraphicFramePr>
            <a:graphicFrameLocks noGrp="1"/>
          </p:cNvGraphicFramePr>
          <p:nvPr/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C89C0D2C-0F40-40FC-AF22-612B9112556B}"/>
              </a:ext>
            </a:extLst>
          </p:cNvPr>
          <p:cNvGraphicFramePr>
            <a:graphicFrameLocks noGrp="1"/>
          </p:cNvGraphicFramePr>
          <p:nvPr/>
        </p:nvGraphicFramePr>
        <p:xfrm>
          <a:off x="1688291" y="370027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/>
        </p:nvGraphicFramePr>
        <p:xfrm>
          <a:off x="2735585" y="3700270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⑤</a:t>
            </a:r>
            <a:r>
              <a:rPr kumimoji="1" lang="ja-JP" altLang="en-US" dirty="0"/>
              <a:t>未来配信の</a:t>
            </a:r>
            <a:endParaRPr kumimoji="1" lang="en-US" altLang="ja-JP" dirty="0"/>
          </a:p>
          <a:p>
            <a:r>
              <a:rPr lang="ja-JP" altLang="en-US" dirty="0"/>
              <a:t>記事公開前の削除</a:t>
            </a:r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D6EB49-C849-467E-A631-BD2F7CDA53BE}"/>
              </a:ext>
            </a:extLst>
          </p:cNvPr>
          <p:cNvSpPr txBox="1"/>
          <p:nvPr/>
        </p:nvSpPr>
        <p:spPr>
          <a:xfrm>
            <a:off x="6047409" y="42171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  <a:r>
              <a:rPr kumimoji="1" lang="en-US" altLang="ja-JP" sz="1100" dirty="0"/>
              <a:t>20</a:t>
            </a:r>
            <a:r>
              <a:rPr kumimoji="1" lang="ja-JP" altLang="en-US" sz="1100" dirty="0"/>
              <a:t>分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B6054D0-46F1-4544-9B4B-F97087F2769B}"/>
              </a:ext>
            </a:extLst>
          </p:cNvPr>
          <p:cNvGrpSpPr/>
          <p:nvPr/>
        </p:nvGrpSpPr>
        <p:grpSpPr>
          <a:xfrm>
            <a:off x="6047409" y="303781"/>
            <a:ext cx="1464817" cy="1225787"/>
            <a:chOff x="8148850" y="302383"/>
            <a:chExt cx="1464817" cy="1225787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93819688-D842-403C-9C7A-27F064CD223F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73FAFA8F-8BF9-4C08-955D-C20EB6850A9C}"/>
                </a:ext>
              </a:extLst>
            </p:cNvPr>
            <p:cNvGrpSpPr/>
            <p:nvPr/>
          </p:nvGrpSpPr>
          <p:grpSpPr>
            <a:xfrm>
              <a:off x="8238614" y="397141"/>
              <a:ext cx="1284326" cy="525261"/>
              <a:chOff x="1145124" y="781235"/>
              <a:chExt cx="2140541" cy="857630"/>
            </a:xfrm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4E667CA-CE74-4C19-879F-CD1A582B7C6E}"/>
                  </a:ext>
                </a:extLst>
              </p:cNvPr>
              <p:cNvSpPr txBox="1"/>
              <p:nvPr/>
            </p:nvSpPr>
            <p:spPr>
              <a:xfrm>
                <a:off x="1149133" y="781235"/>
                <a:ext cx="2132526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D75788-F56C-41AA-AEDF-53A6F55B3658}"/>
                  </a:ext>
                </a:extLst>
              </p:cNvPr>
              <p:cNvSpPr txBox="1"/>
              <p:nvPr/>
            </p:nvSpPr>
            <p:spPr>
              <a:xfrm>
                <a:off x="1145124" y="1202849"/>
                <a:ext cx="2140541" cy="436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lang="en-US" altLang="ja-JP" sz="1100" dirty="0">
                    <a:solidFill>
                      <a:schemeClr val="bg1"/>
                    </a:solidFill>
                  </a:rPr>
                  <a:t>B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13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9CCFFCB2-72F5-4B44-A8CE-5B51DAD49CC4}"/>
              </a:ext>
            </a:extLst>
          </p:cNvPr>
          <p:cNvSpPr/>
          <p:nvPr/>
        </p:nvSpPr>
        <p:spPr>
          <a:xfrm>
            <a:off x="6041972" y="540327"/>
            <a:ext cx="1464817" cy="47576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9CBFE5B-330F-49E7-8E61-F73D5DF9EC64}"/>
              </a:ext>
            </a:extLst>
          </p:cNvPr>
          <p:cNvSpPr/>
          <p:nvPr/>
        </p:nvSpPr>
        <p:spPr>
          <a:xfrm rot="16200000">
            <a:off x="4646815" y="2360815"/>
            <a:ext cx="798021" cy="3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7" name="表 66">
            <a:extLst>
              <a:ext uri="{FF2B5EF4-FFF2-40B4-BE49-F238E27FC236}">
                <a16:creationId xmlns:a16="http://schemas.microsoft.com/office/drawing/2014/main" id="{0B8F3F9D-C443-45A6-9FC3-71AA0E03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26955"/>
              </p:ext>
            </p:extLst>
          </p:nvPr>
        </p:nvGraphicFramePr>
        <p:xfrm>
          <a:off x="8616631" y="1894950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14DBB44-BCDC-4E8E-97C7-A87C483A8F0C}"/>
              </a:ext>
            </a:extLst>
          </p:cNvPr>
          <p:cNvSpPr txBox="1"/>
          <p:nvPr/>
        </p:nvSpPr>
        <p:spPr>
          <a:xfrm>
            <a:off x="5937007" y="355559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6C011803-39A9-4C50-A088-B14E9B2B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03276"/>
              </p:ext>
            </p:extLst>
          </p:nvPr>
        </p:nvGraphicFramePr>
        <p:xfrm>
          <a:off x="7625298" y="370713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i="1" u="sng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kumimoji="1" lang="ja-JP" altLang="en-US" sz="600" b="1" i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>
                          <a:solidFill>
                            <a:srgbClr val="FF0000"/>
                          </a:solidFill>
                        </a:rPr>
                        <a:t>12:20</a:t>
                      </a:r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0625AC18-1B61-48B2-882D-DAE8317F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8990"/>
              </p:ext>
            </p:extLst>
          </p:nvPr>
        </p:nvGraphicFramePr>
        <p:xfrm>
          <a:off x="8672592" y="3707130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C04723-53C8-409F-A1E1-811C7CA4CF63}"/>
              </a:ext>
            </a:extLst>
          </p:cNvPr>
          <p:cNvSpPr/>
          <p:nvPr/>
        </p:nvSpPr>
        <p:spPr>
          <a:xfrm>
            <a:off x="6047409" y="3855208"/>
            <a:ext cx="1464817" cy="1225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EF6B485-4351-4BDB-808F-F8C2CC75D8E9}"/>
              </a:ext>
            </a:extLst>
          </p:cNvPr>
          <p:cNvSpPr txBox="1"/>
          <p:nvPr/>
        </p:nvSpPr>
        <p:spPr>
          <a:xfrm>
            <a:off x="6139578" y="3949966"/>
            <a:ext cx="1279517" cy="2670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kumimoji="1" lang="en-US" altLang="ja-JP" sz="1100" dirty="0">
                <a:solidFill>
                  <a:schemeClr val="bg1"/>
                </a:solidFill>
              </a:rPr>
              <a:t>A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11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55598D0-2389-4E7C-8B68-D3BECD5CE463}"/>
              </a:ext>
            </a:extLst>
          </p:cNvPr>
          <p:cNvSpPr txBox="1"/>
          <p:nvPr/>
        </p:nvSpPr>
        <p:spPr>
          <a:xfrm>
            <a:off x="6137173" y="4208186"/>
            <a:ext cx="1284326" cy="2670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75" name="矢印: 下 74">
            <a:extLst>
              <a:ext uri="{FF2B5EF4-FFF2-40B4-BE49-F238E27FC236}">
                <a16:creationId xmlns:a16="http://schemas.microsoft.com/office/drawing/2014/main" id="{E9DCFE02-ADB3-456D-9E35-F569896917DC}"/>
              </a:ext>
            </a:extLst>
          </p:cNvPr>
          <p:cNvSpPr/>
          <p:nvPr/>
        </p:nvSpPr>
        <p:spPr>
          <a:xfrm rot="16200000">
            <a:off x="4646815" y="4165785"/>
            <a:ext cx="798021" cy="3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乗算記号 75">
            <a:extLst>
              <a:ext uri="{FF2B5EF4-FFF2-40B4-BE49-F238E27FC236}">
                <a16:creationId xmlns:a16="http://schemas.microsoft.com/office/drawing/2014/main" id="{DC0C3109-4CE9-4CA2-A4CB-B588D663E930}"/>
              </a:ext>
            </a:extLst>
          </p:cNvPr>
          <p:cNvSpPr/>
          <p:nvPr/>
        </p:nvSpPr>
        <p:spPr>
          <a:xfrm>
            <a:off x="8007748" y="3635804"/>
            <a:ext cx="863797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3A2B20A3-CD3E-4B9A-9278-DF3734E6346E}"/>
              </a:ext>
            </a:extLst>
          </p:cNvPr>
          <p:cNvSpPr/>
          <p:nvPr/>
        </p:nvSpPr>
        <p:spPr>
          <a:xfrm>
            <a:off x="9639912" y="3428237"/>
            <a:ext cx="863797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E428AC-D011-441A-BB6B-368A9D168FA6}"/>
              </a:ext>
            </a:extLst>
          </p:cNvPr>
          <p:cNvSpPr txBox="1"/>
          <p:nvPr/>
        </p:nvSpPr>
        <p:spPr>
          <a:xfrm>
            <a:off x="7892066" y="52631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論理削除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ADECAD5-A1A3-4998-ACB6-3BDAB3EA3353}"/>
              </a:ext>
            </a:extLst>
          </p:cNvPr>
          <p:cNvSpPr txBox="1"/>
          <p:nvPr/>
        </p:nvSpPr>
        <p:spPr>
          <a:xfrm>
            <a:off x="9774292" y="52562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物理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1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表 62">
            <a:extLst>
              <a:ext uri="{FF2B5EF4-FFF2-40B4-BE49-F238E27FC236}">
                <a16:creationId xmlns:a16="http://schemas.microsoft.com/office/drawing/2014/main" id="{4D926DF9-DF84-4910-ADDC-124BBF0196F7}"/>
              </a:ext>
            </a:extLst>
          </p:cNvPr>
          <p:cNvGraphicFramePr>
            <a:graphicFrameLocks noGrp="1"/>
          </p:cNvGraphicFramePr>
          <p:nvPr/>
        </p:nvGraphicFramePr>
        <p:xfrm>
          <a:off x="7569336" y="189495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109551" y="40773"/>
            <a:ext cx="1592731" cy="5040222"/>
            <a:chOff x="3769585" y="40773"/>
            <a:chExt cx="1592731" cy="504022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lang="en-US" altLang="ja-JP" sz="1100" dirty="0"/>
                <a:t>0</a:t>
              </a:r>
              <a:r>
                <a:rPr kumimoji="1" lang="en-US" altLang="ja-JP" sz="1100" dirty="0"/>
                <a:t>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0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/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DCBCA342-EAA1-405B-9656-540C497C4022}"/>
              </a:ext>
            </a:extLst>
          </p:cNvPr>
          <p:cNvGraphicFramePr>
            <a:graphicFrameLocks noGrp="1"/>
          </p:cNvGraphicFramePr>
          <p:nvPr/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C89C0D2C-0F40-40FC-AF22-612B9112556B}"/>
              </a:ext>
            </a:extLst>
          </p:cNvPr>
          <p:cNvGraphicFramePr>
            <a:graphicFrameLocks noGrp="1"/>
          </p:cNvGraphicFramePr>
          <p:nvPr/>
        </p:nvGraphicFramePr>
        <p:xfrm>
          <a:off x="1688291" y="370027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/>
        </p:nvGraphicFramePr>
        <p:xfrm>
          <a:off x="2735585" y="3700270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</a:t>
            </a:r>
            <a:r>
              <a:rPr kumimoji="1" lang="ja-JP" altLang="en-US" dirty="0"/>
              <a:t>未来配信の</a:t>
            </a:r>
            <a:endParaRPr kumimoji="1" lang="en-US" altLang="ja-JP" dirty="0"/>
          </a:p>
          <a:p>
            <a:r>
              <a:rPr lang="ja-JP" altLang="en-US" dirty="0"/>
              <a:t>記事公開前の更新</a:t>
            </a:r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D6EB49-C849-467E-A631-BD2F7CDA53BE}"/>
              </a:ext>
            </a:extLst>
          </p:cNvPr>
          <p:cNvSpPr txBox="1"/>
          <p:nvPr/>
        </p:nvSpPr>
        <p:spPr>
          <a:xfrm>
            <a:off x="6047409" y="42171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  <a:r>
              <a:rPr kumimoji="1" lang="en-US" altLang="ja-JP" sz="1100" dirty="0"/>
              <a:t>20</a:t>
            </a:r>
            <a:r>
              <a:rPr kumimoji="1" lang="ja-JP" altLang="en-US" sz="1100" dirty="0"/>
              <a:t>分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B6054D0-46F1-4544-9B4B-F97087F2769B}"/>
              </a:ext>
            </a:extLst>
          </p:cNvPr>
          <p:cNvGrpSpPr/>
          <p:nvPr/>
        </p:nvGrpSpPr>
        <p:grpSpPr>
          <a:xfrm>
            <a:off x="6047409" y="303781"/>
            <a:ext cx="1464817" cy="1225787"/>
            <a:chOff x="8148850" y="302383"/>
            <a:chExt cx="1464817" cy="1225787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93819688-D842-403C-9C7A-27F064CD223F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73FAFA8F-8BF9-4C08-955D-C20EB6850A9C}"/>
                </a:ext>
              </a:extLst>
            </p:cNvPr>
            <p:cNvGrpSpPr/>
            <p:nvPr/>
          </p:nvGrpSpPr>
          <p:grpSpPr>
            <a:xfrm>
              <a:off x="8238614" y="397141"/>
              <a:ext cx="1284326" cy="519830"/>
              <a:chOff x="1145124" y="781235"/>
              <a:chExt cx="2140542" cy="848763"/>
            </a:xfrm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4E667CA-CE74-4C19-879F-CD1A582B7C6E}"/>
                  </a:ext>
                </a:extLst>
              </p:cNvPr>
              <p:cNvSpPr txBox="1"/>
              <p:nvPr/>
            </p:nvSpPr>
            <p:spPr>
              <a:xfrm>
                <a:off x="1149133" y="781235"/>
                <a:ext cx="2132526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D75788-F56C-41AA-AEDF-53A6F55B3658}"/>
                  </a:ext>
                </a:extLst>
              </p:cNvPr>
              <p:cNvSpPr txBox="1"/>
              <p:nvPr/>
            </p:nvSpPr>
            <p:spPr>
              <a:xfrm>
                <a:off x="1145124" y="1202849"/>
                <a:ext cx="2140542" cy="4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lang="en-US" altLang="ja-JP" sz="1100" dirty="0">
                    <a:solidFill>
                      <a:schemeClr val="bg1"/>
                    </a:solidFill>
                  </a:rPr>
                  <a:t>B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14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9CBFE5B-330F-49E7-8E61-F73D5DF9EC64}"/>
              </a:ext>
            </a:extLst>
          </p:cNvPr>
          <p:cNvSpPr/>
          <p:nvPr/>
        </p:nvSpPr>
        <p:spPr>
          <a:xfrm rot="16200000">
            <a:off x="4646815" y="2360815"/>
            <a:ext cx="798021" cy="3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7" name="表 66">
            <a:extLst>
              <a:ext uri="{FF2B5EF4-FFF2-40B4-BE49-F238E27FC236}">
                <a16:creationId xmlns:a16="http://schemas.microsoft.com/office/drawing/2014/main" id="{0B8F3F9D-C443-45A6-9FC3-71AA0E0345E4}"/>
              </a:ext>
            </a:extLst>
          </p:cNvPr>
          <p:cNvGraphicFramePr>
            <a:graphicFrameLocks noGrp="1"/>
          </p:cNvGraphicFramePr>
          <p:nvPr/>
        </p:nvGraphicFramePr>
        <p:xfrm>
          <a:off x="8616631" y="1894950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14DBB44-BCDC-4E8E-97C7-A87C483A8F0C}"/>
              </a:ext>
            </a:extLst>
          </p:cNvPr>
          <p:cNvSpPr txBox="1"/>
          <p:nvPr/>
        </p:nvSpPr>
        <p:spPr>
          <a:xfrm>
            <a:off x="5937007" y="355559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0003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6C011803-39A9-4C50-A088-B14E9B2B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24536"/>
              </p:ext>
            </p:extLst>
          </p:nvPr>
        </p:nvGraphicFramePr>
        <p:xfrm>
          <a:off x="7625297" y="3707130"/>
          <a:ext cx="15023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8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98229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90705">
                  <a:extLst>
                    <a:ext uri="{9D8B030D-6E8A-4147-A177-3AD203B41FA5}">
                      <a16:colId xmlns:a16="http://schemas.microsoft.com/office/drawing/2014/main" val="463882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14:00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i="1" u="sng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kumimoji="1" lang="ja-JP" altLang="en-US" sz="600" b="1" i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0" i="0" u="none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6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>
                          <a:solidFill>
                            <a:srgbClr val="FF0000"/>
                          </a:solidFill>
                        </a:rPr>
                        <a:t>12:20</a:t>
                      </a:r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</a:rPr>
                        <a:t>12:20</a:t>
                      </a:r>
                      <a:endParaRPr kumimoji="1" lang="ja-JP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kumimoji="1" lang="ja-JP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C04723-53C8-409F-A1E1-811C7CA4CF63}"/>
              </a:ext>
            </a:extLst>
          </p:cNvPr>
          <p:cNvSpPr/>
          <p:nvPr/>
        </p:nvSpPr>
        <p:spPr>
          <a:xfrm>
            <a:off x="6047409" y="3855208"/>
            <a:ext cx="1464817" cy="1225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EF6B485-4351-4BDB-808F-F8C2CC75D8E9}"/>
              </a:ext>
            </a:extLst>
          </p:cNvPr>
          <p:cNvSpPr txBox="1"/>
          <p:nvPr/>
        </p:nvSpPr>
        <p:spPr>
          <a:xfrm>
            <a:off x="6139578" y="3949966"/>
            <a:ext cx="1279517" cy="2670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kumimoji="1" lang="en-US" altLang="ja-JP" sz="1100" dirty="0">
                <a:solidFill>
                  <a:schemeClr val="bg1"/>
                </a:solidFill>
              </a:rPr>
              <a:t>A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11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55598D0-2389-4E7C-8B68-D3BECD5CE463}"/>
              </a:ext>
            </a:extLst>
          </p:cNvPr>
          <p:cNvSpPr txBox="1"/>
          <p:nvPr/>
        </p:nvSpPr>
        <p:spPr>
          <a:xfrm>
            <a:off x="6137173" y="4208186"/>
            <a:ext cx="1284326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14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75" name="矢印: 下 74">
            <a:extLst>
              <a:ext uri="{FF2B5EF4-FFF2-40B4-BE49-F238E27FC236}">
                <a16:creationId xmlns:a16="http://schemas.microsoft.com/office/drawing/2014/main" id="{E9DCFE02-ADB3-456D-9E35-F569896917DC}"/>
              </a:ext>
            </a:extLst>
          </p:cNvPr>
          <p:cNvSpPr/>
          <p:nvPr/>
        </p:nvSpPr>
        <p:spPr>
          <a:xfrm rot="16200000">
            <a:off x="4646815" y="4165785"/>
            <a:ext cx="798021" cy="3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E428AC-D011-441A-BB6B-368A9D168FA6}"/>
              </a:ext>
            </a:extLst>
          </p:cNvPr>
          <p:cNvSpPr txBox="1"/>
          <p:nvPr/>
        </p:nvSpPr>
        <p:spPr>
          <a:xfrm>
            <a:off x="7892066" y="52631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論理削除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ADECAD5-A1A3-4998-ACB6-3BDAB3EA3353}"/>
              </a:ext>
            </a:extLst>
          </p:cNvPr>
          <p:cNvSpPr txBox="1"/>
          <p:nvPr/>
        </p:nvSpPr>
        <p:spPr>
          <a:xfrm>
            <a:off x="9774292" y="52562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物理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64" name="乗算記号 63">
            <a:extLst>
              <a:ext uri="{FF2B5EF4-FFF2-40B4-BE49-F238E27FC236}">
                <a16:creationId xmlns:a16="http://schemas.microsoft.com/office/drawing/2014/main" id="{A51A3605-A067-40F1-B00C-BEAD13BD90EC}"/>
              </a:ext>
            </a:extLst>
          </p:cNvPr>
          <p:cNvSpPr/>
          <p:nvPr/>
        </p:nvSpPr>
        <p:spPr>
          <a:xfrm>
            <a:off x="8145510" y="3614145"/>
            <a:ext cx="531582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B7944443-C607-449B-92EB-99DBA353D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07751"/>
              </p:ext>
            </p:extLst>
          </p:nvPr>
        </p:nvGraphicFramePr>
        <p:xfrm>
          <a:off x="9190463" y="3704321"/>
          <a:ext cx="219267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802790178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1454713267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683628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5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6" name="乗算記号 65">
            <a:extLst>
              <a:ext uri="{FF2B5EF4-FFF2-40B4-BE49-F238E27FC236}">
                <a16:creationId xmlns:a16="http://schemas.microsoft.com/office/drawing/2014/main" id="{4347D53D-4C9D-4DEE-A15D-FBCEE7D9711A}"/>
              </a:ext>
            </a:extLst>
          </p:cNvPr>
          <p:cNvSpPr/>
          <p:nvPr/>
        </p:nvSpPr>
        <p:spPr>
          <a:xfrm>
            <a:off x="10143784" y="3455292"/>
            <a:ext cx="531582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表 62">
            <a:extLst>
              <a:ext uri="{FF2B5EF4-FFF2-40B4-BE49-F238E27FC236}">
                <a16:creationId xmlns:a16="http://schemas.microsoft.com/office/drawing/2014/main" id="{4D926DF9-DF84-4910-ADDC-124BBF019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13504"/>
              </p:ext>
            </p:extLst>
          </p:nvPr>
        </p:nvGraphicFramePr>
        <p:xfrm>
          <a:off x="7569336" y="189495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109551" y="40773"/>
            <a:ext cx="1592731" cy="5040222"/>
            <a:chOff x="3769585" y="40773"/>
            <a:chExt cx="1592731" cy="504022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lang="en-US" altLang="ja-JP" sz="1100" dirty="0"/>
                <a:t>0</a:t>
              </a:r>
              <a:r>
                <a:rPr kumimoji="1" lang="en-US" altLang="ja-JP" sz="1100" dirty="0"/>
                <a:t>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0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/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DCBCA342-EAA1-405B-9656-540C497C4022}"/>
              </a:ext>
            </a:extLst>
          </p:cNvPr>
          <p:cNvGraphicFramePr>
            <a:graphicFrameLocks noGrp="1"/>
          </p:cNvGraphicFramePr>
          <p:nvPr/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C89C0D2C-0F40-40FC-AF22-612B9112556B}"/>
              </a:ext>
            </a:extLst>
          </p:cNvPr>
          <p:cNvGraphicFramePr>
            <a:graphicFrameLocks noGrp="1"/>
          </p:cNvGraphicFramePr>
          <p:nvPr/>
        </p:nvGraphicFramePr>
        <p:xfrm>
          <a:off x="1688291" y="370027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/>
        </p:nvGraphicFramePr>
        <p:xfrm>
          <a:off x="2735585" y="3700270"/>
          <a:ext cx="15676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943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50374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</a:t>
            </a:r>
            <a:r>
              <a:rPr kumimoji="1" lang="ja-JP" altLang="en-US" dirty="0"/>
              <a:t>未来配信の</a:t>
            </a:r>
            <a:endParaRPr kumimoji="1" lang="en-US" altLang="ja-JP" dirty="0"/>
          </a:p>
          <a:p>
            <a:r>
              <a:rPr lang="ja-JP" altLang="en-US" dirty="0"/>
              <a:t>記事公開前⇒公開の更新</a:t>
            </a:r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D6EB49-C849-467E-A631-BD2F7CDA53BE}"/>
              </a:ext>
            </a:extLst>
          </p:cNvPr>
          <p:cNvSpPr txBox="1"/>
          <p:nvPr/>
        </p:nvSpPr>
        <p:spPr>
          <a:xfrm>
            <a:off x="6047409" y="42171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  <a:r>
              <a:rPr kumimoji="1" lang="en-US" altLang="ja-JP" sz="1100" dirty="0"/>
              <a:t>20</a:t>
            </a:r>
            <a:r>
              <a:rPr kumimoji="1" lang="ja-JP" altLang="en-US" sz="1100" dirty="0"/>
              <a:t>分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B6054D0-46F1-4544-9B4B-F97087F2769B}"/>
              </a:ext>
            </a:extLst>
          </p:cNvPr>
          <p:cNvGrpSpPr/>
          <p:nvPr/>
        </p:nvGrpSpPr>
        <p:grpSpPr>
          <a:xfrm>
            <a:off x="6047409" y="303781"/>
            <a:ext cx="1464817" cy="1225787"/>
            <a:chOff x="8148850" y="302383"/>
            <a:chExt cx="1464817" cy="1225787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93819688-D842-403C-9C7A-27F064CD223F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73FAFA8F-8BF9-4C08-955D-C20EB6850A9C}"/>
                </a:ext>
              </a:extLst>
            </p:cNvPr>
            <p:cNvGrpSpPr/>
            <p:nvPr/>
          </p:nvGrpSpPr>
          <p:grpSpPr>
            <a:xfrm>
              <a:off x="8238614" y="397141"/>
              <a:ext cx="1284326" cy="519830"/>
              <a:chOff x="1145124" y="781235"/>
              <a:chExt cx="2140542" cy="848763"/>
            </a:xfrm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4E667CA-CE74-4C19-879F-CD1A582B7C6E}"/>
                  </a:ext>
                </a:extLst>
              </p:cNvPr>
              <p:cNvSpPr txBox="1"/>
              <p:nvPr/>
            </p:nvSpPr>
            <p:spPr>
              <a:xfrm>
                <a:off x="1149133" y="781235"/>
                <a:ext cx="2132526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D75788-F56C-41AA-AEDF-53A6F55B3658}"/>
                  </a:ext>
                </a:extLst>
              </p:cNvPr>
              <p:cNvSpPr txBox="1"/>
              <p:nvPr/>
            </p:nvSpPr>
            <p:spPr>
              <a:xfrm>
                <a:off x="1145124" y="1202849"/>
                <a:ext cx="2140542" cy="4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lang="en-US" altLang="ja-JP" sz="1100" dirty="0">
                    <a:solidFill>
                      <a:schemeClr val="bg1"/>
                    </a:solidFill>
                  </a:rPr>
                  <a:t>B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12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67" name="表 66">
            <a:extLst>
              <a:ext uri="{FF2B5EF4-FFF2-40B4-BE49-F238E27FC236}">
                <a16:creationId xmlns:a16="http://schemas.microsoft.com/office/drawing/2014/main" id="{0B8F3F9D-C443-45A6-9FC3-71AA0E03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41919"/>
              </p:ext>
            </p:extLst>
          </p:nvPr>
        </p:nvGraphicFramePr>
        <p:xfrm>
          <a:off x="8616630" y="1894950"/>
          <a:ext cx="14869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839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00073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400073">
                  <a:extLst>
                    <a:ext uri="{9D8B030D-6E8A-4147-A177-3AD203B41FA5}">
                      <a16:colId xmlns:a16="http://schemas.microsoft.com/office/drawing/2014/main" val="164099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5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12:20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6C011803-39A9-4C50-A088-B14E9B2B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46820"/>
              </p:ext>
            </p:extLst>
          </p:nvPr>
        </p:nvGraphicFramePr>
        <p:xfrm>
          <a:off x="7625297" y="3707130"/>
          <a:ext cx="101162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8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98229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i="1" u="sng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kumimoji="1" lang="ja-JP" altLang="en-US" sz="600" b="1" i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>
                          <a:solidFill>
                            <a:srgbClr val="FF0000"/>
                          </a:solidFill>
                        </a:rPr>
                        <a:t>12:20</a:t>
                      </a:r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sp>
        <p:nvSpPr>
          <p:cNvPr id="75" name="矢印: 下 74">
            <a:extLst>
              <a:ext uri="{FF2B5EF4-FFF2-40B4-BE49-F238E27FC236}">
                <a16:creationId xmlns:a16="http://schemas.microsoft.com/office/drawing/2014/main" id="{E9DCFE02-ADB3-456D-9E35-F569896917DC}"/>
              </a:ext>
            </a:extLst>
          </p:cNvPr>
          <p:cNvSpPr/>
          <p:nvPr/>
        </p:nvSpPr>
        <p:spPr>
          <a:xfrm rot="16200000">
            <a:off x="4646815" y="4165785"/>
            <a:ext cx="798021" cy="3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E428AC-D011-441A-BB6B-368A9D168FA6}"/>
              </a:ext>
            </a:extLst>
          </p:cNvPr>
          <p:cNvSpPr txBox="1"/>
          <p:nvPr/>
        </p:nvSpPr>
        <p:spPr>
          <a:xfrm>
            <a:off x="7892066" y="52631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論理削除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ADECAD5-A1A3-4998-ACB6-3BDAB3EA3353}"/>
              </a:ext>
            </a:extLst>
          </p:cNvPr>
          <p:cNvSpPr txBox="1"/>
          <p:nvPr/>
        </p:nvSpPr>
        <p:spPr>
          <a:xfrm>
            <a:off x="9774292" y="52562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物理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64" name="乗算記号 63">
            <a:extLst>
              <a:ext uri="{FF2B5EF4-FFF2-40B4-BE49-F238E27FC236}">
                <a16:creationId xmlns:a16="http://schemas.microsoft.com/office/drawing/2014/main" id="{A51A3605-A067-40F1-B00C-BEAD13BD90EC}"/>
              </a:ext>
            </a:extLst>
          </p:cNvPr>
          <p:cNvSpPr/>
          <p:nvPr/>
        </p:nvSpPr>
        <p:spPr>
          <a:xfrm>
            <a:off x="8145510" y="3614145"/>
            <a:ext cx="531582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B7944443-C607-449B-92EB-99DBA353D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79755"/>
              </p:ext>
            </p:extLst>
          </p:nvPr>
        </p:nvGraphicFramePr>
        <p:xfrm>
          <a:off x="9190463" y="3704321"/>
          <a:ext cx="14271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802790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6" name="乗算記号 65">
            <a:extLst>
              <a:ext uri="{FF2B5EF4-FFF2-40B4-BE49-F238E27FC236}">
                <a16:creationId xmlns:a16="http://schemas.microsoft.com/office/drawing/2014/main" id="{4347D53D-4C9D-4DEE-A15D-FBCEE7D9711A}"/>
              </a:ext>
            </a:extLst>
          </p:cNvPr>
          <p:cNvSpPr/>
          <p:nvPr/>
        </p:nvSpPr>
        <p:spPr>
          <a:xfrm>
            <a:off x="10143784" y="3455292"/>
            <a:ext cx="531582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D19CF5E-0CEC-4157-8A88-5E4571AD0AAB}"/>
              </a:ext>
            </a:extLst>
          </p:cNvPr>
          <p:cNvSpPr txBox="1"/>
          <p:nvPr/>
        </p:nvSpPr>
        <p:spPr>
          <a:xfrm>
            <a:off x="6137173" y="244234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</p:spTree>
    <p:extLst>
      <p:ext uri="{BB962C8B-B14F-4D97-AF65-F5344CB8AC3E}">
        <p14:creationId xmlns:p14="http://schemas.microsoft.com/office/powerpoint/2010/main" val="33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53276E8F-9A71-437D-9A44-B2025569C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09214"/>
              </p:ext>
            </p:extLst>
          </p:nvPr>
        </p:nvGraphicFramePr>
        <p:xfrm>
          <a:off x="7615053" y="3677266"/>
          <a:ext cx="13791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3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78060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676096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i="1" u="sng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kumimoji="1" lang="ja-JP" altLang="en-US" sz="600" b="1" i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kumimoji="1" lang="ja-JP" altLang="en-US" sz="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sp>
        <p:nvSpPr>
          <p:cNvPr id="76" name="乗算記号 75">
            <a:extLst>
              <a:ext uri="{FF2B5EF4-FFF2-40B4-BE49-F238E27FC236}">
                <a16:creationId xmlns:a16="http://schemas.microsoft.com/office/drawing/2014/main" id="{DC0C3109-4CE9-4CA2-A4CB-B588D663E930}"/>
              </a:ext>
            </a:extLst>
          </p:cNvPr>
          <p:cNvSpPr/>
          <p:nvPr/>
        </p:nvSpPr>
        <p:spPr>
          <a:xfrm>
            <a:off x="8145510" y="3614145"/>
            <a:ext cx="531582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62D36116-43B0-4783-8939-4B7EA765C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14955"/>
              </p:ext>
            </p:extLst>
          </p:nvPr>
        </p:nvGraphicFramePr>
        <p:xfrm>
          <a:off x="8994161" y="3677266"/>
          <a:ext cx="26136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802790178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1454713267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683628937"/>
                    </a:ext>
                  </a:extLst>
                </a:gridCol>
                <a:gridCol w="421011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5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6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63" name="表 62">
            <a:extLst>
              <a:ext uri="{FF2B5EF4-FFF2-40B4-BE49-F238E27FC236}">
                <a16:creationId xmlns:a16="http://schemas.microsoft.com/office/drawing/2014/main" id="{4D926DF9-DF84-4910-ADDC-124BBF0196F7}"/>
              </a:ext>
            </a:extLst>
          </p:cNvPr>
          <p:cNvGraphicFramePr>
            <a:graphicFrameLocks noGrp="1"/>
          </p:cNvGraphicFramePr>
          <p:nvPr/>
        </p:nvGraphicFramePr>
        <p:xfrm>
          <a:off x="7569336" y="1894950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F2CEA005-1617-46C6-8A25-E41D959A532E}"/>
              </a:ext>
            </a:extLst>
          </p:cNvPr>
          <p:cNvSpPr txBox="1"/>
          <p:nvPr/>
        </p:nvSpPr>
        <p:spPr>
          <a:xfrm>
            <a:off x="114988" y="40773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  <a:r>
              <a:rPr lang="en-US" altLang="ja-JP" sz="1100" dirty="0"/>
              <a:t>0</a:t>
            </a:r>
            <a:r>
              <a:rPr kumimoji="1" lang="en-US" altLang="ja-JP" sz="1100" dirty="0"/>
              <a:t>0</a:t>
            </a:r>
            <a:r>
              <a:rPr kumimoji="1" lang="ja-JP" altLang="en-US" sz="1100" dirty="0"/>
              <a:t>分</a:t>
            </a: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F217523F-5C30-44E0-97C4-8726383E5E76}"/>
              </a:ext>
            </a:extLst>
          </p:cNvPr>
          <p:cNvSpPr/>
          <p:nvPr/>
        </p:nvSpPr>
        <p:spPr>
          <a:xfrm>
            <a:off x="114988" y="302383"/>
            <a:ext cx="1464817" cy="122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0635F99D-A0AE-44B7-B27E-3865844C3638}"/>
              </a:ext>
            </a:extLst>
          </p:cNvPr>
          <p:cNvSpPr txBox="1"/>
          <p:nvPr/>
        </p:nvSpPr>
        <p:spPr>
          <a:xfrm>
            <a:off x="207157" y="397141"/>
            <a:ext cx="1279517" cy="26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kumimoji="1" lang="en-US" altLang="ja-JP" sz="1100" dirty="0">
                <a:solidFill>
                  <a:schemeClr val="bg1"/>
                </a:solidFill>
              </a:rPr>
              <a:t>A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11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B6F8E79F-ED72-4092-ABC4-C80966E96946}"/>
              </a:ext>
            </a:extLst>
          </p:cNvPr>
          <p:cNvSpPr txBox="1"/>
          <p:nvPr/>
        </p:nvSpPr>
        <p:spPr>
          <a:xfrm>
            <a:off x="204752" y="655361"/>
            <a:ext cx="1284326" cy="26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B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C6E6A82D-71E1-4661-84C9-4D8E75FABBE9}"/>
              </a:ext>
            </a:extLst>
          </p:cNvPr>
          <p:cNvGrpSpPr/>
          <p:nvPr/>
        </p:nvGrpSpPr>
        <p:grpSpPr>
          <a:xfrm>
            <a:off x="109551" y="3855208"/>
            <a:ext cx="1464817" cy="1225787"/>
            <a:chOff x="8148850" y="302383"/>
            <a:chExt cx="1464817" cy="1225787"/>
          </a:xfrm>
          <a:solidFill>
            <a:schemeClr val="tx1"/>
          </a:solidFill>
        </p:grpSpPr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57A035A6-45B3-4DE6-886D-945EE97C746D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971898EA-C226-406B-AD5C-F2ABFC9AE3AE}"/>
                </a:ext>
              </a:extLst>
            </p:cNvPr>
            <p:cNvGrpSpPr/>
            <p:nvPr/>
          </p:nvGrpSpPr>
          <p:grpSpPr>
            <a:xfrm>
              <a:off x="8238614" y="397141"/>
              <a:ext cx="1284326" cy="525261"/>
              <a:chOff x="1145124" y="781235"/>
              <a:chExt cx="2140541" cy="857630"/>
            </a:xfrm>
            <a:grpFill/>
          </p:grpSpPr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7D59808C-2556-4003-8320-0B247589EEDE}"/>
                  </a:ext>
                </a:extLst>
              </p:cNvPr>
              <p:cNvSpPr txBox="1"/>
              <p:nvPr/>
            </p:nvSpPr>
            <p:spPr>
              <a:xfrm>
                <a:off x="1149133" y="781235"/>
                <a:ext cx="2132526" cy="43601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405E6842-5F76-498D-8260-336D7F65BE8A}"/>
                  </a:ext>
                </a:extLst>
              </p:cNvPr>
              <p:cNvSpPr txBox="1"/>
              <p:nvPr/>
            </p:nvSpPr>
            <p:spPr>
              <a:xfrm>
                <a:off x="1145124" y="1202849"/>
                <a:ext cx="2140541" cy="43601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lang="en-US" altLang="ja-JP" sz="1100" dirty="0">
                    <a:solidFill>
                      <a:schemeClr val="bg1"/>
                    </a:solidFill>
                  </a:rPr>
                  <a:t>B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13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0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33172519-0DF7-4E19-B62C-827F11A37C1B}"/>
              </a:ext>
            </a:extLst>
          </p:cNvPr>
          <p:cNvGraphicFramePr>
            <a:graphicFrameLocks noGrp="1"/>
          </p:cNvGraphicFramePr>
          <p:nvPr/>
        </p:nvGraphicFramePr>
        <p:xfrm>
          <a:off x="1639601" y="1892178"/>
          <a:ext cx="10294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27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432532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DCBCA342-EAA1-405B-9656-540C497C4022}"/>
              </a:ext>
            </a:extLst>
          </p:cNvPr>
          <p:cNvGraphicFramePr>
            <a:graphicFrameLocks noGrp="1"/>
          </p:cNvGraphicFramePr>
          <p:nvPr/>
        </p:nvGraphicFramePr>
        <p:xfrm>
          <a:off x="2686896" y="1892178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graphicFrame>
        <p:nvGraphicFramePr>
          <p:cNvPr id="91" name="表 90">
            <a:extLst>
              <a:ext uri="{FF2B5EF4-FFF2-40B4-BE49-F238E27FC236}">
                <a16:creationId xmlns:a16="http://schemas.microsoft.com/office/drawing/2014/main" id="{C89C0D2C-0F40-40FC-AF22-612B9112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8218"/>
              </p:ext>
            </p:extLst>
          </p:nvPr>
        </p:nvGraphicFramePr>
        <p:xfrm>
          <a:off x="1630099" y="3700270"/>
          <a:ext cx="13791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3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78060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676096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00FF"/>
                          </a:highlight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新着設定</a:t>
                      </a:r>
                      <a:r>
                        <a:rPr kumimoji="1" lang="en-US" altLang="ja-JP" sz="6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公開日時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13:00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作成契機素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更新日時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削除フラグ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61926"/>
                  </a:ext>
                </a:extLst>
              </a:tr>
            </a:tbl>
          </a:graphicData>
        </a:graphic>
      </p:graphicFrame>
      <p:graphicFrame>
        <p:nvGraphicFramePr>
          <p:cNvPr id="92" name="表 91">
            <a:extLst>
              <a:ext uri="{FF2B5EF4-FFF2-40B4-BE49-F238E27FC236}">
                <a16:creationId xmlns:a16="http://schemas.microsoft.com/office/drawing/2014/main" id="{BAA1A747-0133-405C-BDCF-561840B6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17545"/>
              </p:ext>
            </p:extLst>
          </p:nvPr>
        </p:nvGraphicFramePr>
        <p:xfrm>
          <a:off x="3009207" y="3700270"/>
          <a:ext cx="26136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802790178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1454713267"/>
                    </a:ext>
                  </a:extLst>
                </a:gridCol>
                <a:gridCol w="382744">
                  <a:extLst>
                    <a:ext uri="{9D8B030D-6E8A-4147-A177-3AD203B41FA5}">
                      <a16:colId xmlns:a16="http://schemas.microsoft.com/office/drawing/2014/main" val="683628937"/>
                    </a:ext>
                  </a:extLst>
                </a:gridCol>
                <a:gridCol w="421011">
                  <a:extLst>
                    <a:ext uri="{9D8B030D-6E8A-4147-A177-3AD203B41FA5}">
                      <a16:colId xmlns:a16="http://schemas.microsoft.com/office/drawing/2014/main" val="4088582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4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5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6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B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C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2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3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4C0F34-6A0E-4FC4-9B73-E5817F6D77DC}"/>
              </a:ext>
            </a:extLst>
          </p:cNvPr>
          <p:cNvSpPr txBox="1"/>
          <p:nvPr/>
        </p:nvSpPr>
        <p:spPr>
          <a:xfrm>
            <a:off x="0" y="6122941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⑦未来配信が存在した場合の</a:t>
            </a:r>
            <a:endParaRPr kumimoji="1" lang="en-US" altLang="ja-JP" dirty="0"/>
          </a:p>
          <a:p>
            <a:r>
              <a:rPr lang="ja-JP" altLang="en-US" dirty="0"/>
              <a:t>記事公開前の削除（ほかに未来記事がある場合）</a:t>
            </a:r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FB3FDC-0E9A-4982-ABB7-A858C582FC61}"/>
              </a:ext>
            </a:extLst>
          </p:cNvPr>
          <p:cNvGrpSpPr/>
          <p:nvPr/>
        </p:nvGrpSpPr>
        <p:grpSpPr>
          <a:xfrm>
            <a:off x="115704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26414FD-0E3D-41CE-8C3F-56992C45EB10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80F8109-1C6D-4254-90A5-D433F3AF73C6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095B6D-4545-4E70-97C5-118DF6A0D58E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D6EB49-C849-467E-A631-BD2F7CDA53BE}"/>
              </a:ext>
            </a:extLst>
          </p:cNvPr>
          <p:cNvSpPr txBox="1"/>
          <p:nvPr/>
        </p:nvSpPr>
        <p:spPr>
          <a:xfrm>
            <a:off x="6047409" y="42171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  <a:r>
              <a:rPr kumimoji="1" lang="en-US" altLang="ja-JP" sz="1100" dirty="0"/>
              <a:t>20</a:t>
            </a:r>
            <a:r>
              <a:rPr kumimoji="1" lang="ja-JP" altLang="en-US" sz="1100" dirty="0"/>
              <a:t>分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B6054D0-46F1-4544-9B4B-F97087F2769B}"/>
              </a:ext>
            </a:extLst>
          </p:cNvPr>
          <p:cNvGrpSpPr/>
          <p:nvPr/>
        </p:nvGrpSpPr>
        <p:grpSpPr>
          <a:xfrm>
            <a:off x="6047409" y="303781"/>
            <a:ext cx="1464817" cy="1225787"/>
            <a:chOff x="8148850" y="302383"/>
            <a:chExt cx="1464817" cy="1225787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93819688-D842-403C-9C7A-27F064CD223F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73FAFA8F-8BF9-4C08-955D-C20EB6850A9C}"/>
                </a:ext>
              </a:extLst>
            </p:cNvPr>
            <p:cNvGrpSpPr/>
            <p:nvPr/>
          </p:nvGrpSpPr>
          <p:grpSpPr>
            <a:xfrm>
              <a:off x="8238614" y="397141"/>
              <a:ext cx="1284326" cy="525261"/>
              <a:chOff x="1145124" y="781235"/>
              <a:chExt cx="2140541" cy="857630"/>
            </a:xfrm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4E667CA-CE74-4C19-879F-CD1A582B7C6E}"/>
                  </a:ext>
                </a:extLst>
              </p:cNvPr>
              <p:cNvSpPr txBox="1"/>
              <p:nvPr/>
            </p:nvSpPr>
            <p:spPr>
              <a:xfrm>
                <a:off x="1149133" y="781235"/>
                <a:ext cx="2132526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A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11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D75788-F56C-41AA-AEDF-53A6F55B3658}"/>
                  </a:ext>
                </a:extLst>
              </p:cNvPr>
              <p:cNvSpPr txBox="1"/>
              <p:nvPr/>
            </p:nvSpPr>
            <p:spPr>
              <a:xfrm>
                <a:off x="1145124" y="1202849"/>
                <a:ext cx="2140541" cy="436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記事</a:t>
                </a:r>
                <a:r>
                  <a:rPr lang="en-US" altLang="ja-JP" sz="1100" dirty="0">
                    <a:solidFill>
                      <a:schemeClr val="bg1"/>
                    </a:solidFill>
                  </a:rPr>
                  <a:t>B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　</a:t>
                </a:r>
                <a:r>
                  <a:rPr kumimoji="1" lang="en-US" altLang="ja-JP" sz="1100" dirty="0">
                    <a:solidFill>
                      <a:schemeClr val="bg1"/>
                    </a:solidFill>
                  </a:rPr>
                  <a:t>13</a:t>
                </a:r>
                <a:r>
                  <a:rPr kumimoji="1" lang="ja-JP" altLang="en-US" sz="1100" dirty="0">
                    <a:solidFill>
                      <a:schemeClr val="bg1"/>
                    </a:solidFill>
                  </a:rPr>
                  <a:t>時公開</a:t>
                </a:r>
              </a:p>
            </p:txBody>
          </p: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BA7761F-D1C6-4B52-B0AC-E236E98D8784}"/>
              </a:ext>
            </a:extLst>
          </p:cNvPr>
          <p:cNvGrpSpPr/>
          <p:nvPr/>
        </p:nvGrpSpPr>
        <p:grpSpPr>
          <a:xfrm>
            <a:off x="6048125" y="2084956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71E22E5-0FF1-40DD-AE58-B71B52AB86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A4EC840-D29C-493F-9436-9CD8B09B461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A576E0-4D01-47E2-B7DA-274592A00F92}"/>
              </a:ext>
            </a:extLst>
          </p:cNvPr>
          <p:cNvSpPr txBox="1"/>
          <p:nvPr/>
        </p:nvSpPr>
        <p:spPr>
          <a:xfrm>
            <a:off x="5932421" y="183104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3" name="乗算記号 2">
            <a:extLst>
              <a:ext uri="{FF2B5EF4-FFF2-40B4-BE49-F238E27FC236}">
                <a16:creationId xmlns:a16="http://schemas.microsoft.com/office/drawing/2014/main" id="{9CCFFCB2-72F5-4B44-A8CE-5B51DAD49CC4}"/>
              </a:ext>
            </a:extLst>
          </p:cNvPr>
          <p:cNvSpPr/>
          <p:nvPr/>
        </p:nvSpPr>
        <p:spPr>
          <a:xfrm>
            <a:off x="6041972" y="540327"/>
            <a:ext cx="1464817" cy="47576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9CBFE5B-330F-49E7-8E61-F73D5DF9EC64}"/>
              </a:ext>
            </a:extLst>
          </p:cNvPr>
          <p:cNvSpPr/>
          <p:nvPr/>
        </p:nvSpPr>
        <p:spPr>
          <a:xfrm rot="16200000">
            <a:off x="4646815" y="2360815"/>
            <a:ext cx="798021" cy="3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7" name="表 66">
            <a:extLst>
              <a:ext uri="{FF2B5EF4-FFF2-40B4-BE49-F238E27FC236}">
                <a16:creationId xmlns:a16="http://schemas.microsoft.com/office/drawing/2014/main" id="{0B8F3F9D-C443-45A6-9FC3-71AA0E0345E4}"/>
              </a:ext>
            </a:extLst>
          </p:cNvPr>
          <p:cNvGraphicFramePr>
            <a:graphicFrameLocks noGrp="1"/>
          </p:cNvGraphicFramePr>
          <p:nvPr/>
        </p:nvGraphicFramePr>
        <p:xfrm>
          <a:off x="8616631" y="1894950"/>
          <a:ext cx="10393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05">
                  <a:extLst>
                    <a:ext uri="{9D8B030D-6E8A-4147-A177-3AD203B41FA5}">
                      <a16:colId xmlns:a16="http://schemas.microsoft.com/office/drawing/2014/main" val="3789797592"/>
                    </a:ext>
                  </a:extLst>
                </a:gridCol>
                <a:gridCol w="382578">
                  <a:extLst>
                    <a:ext uri="{9D8B030D-6E8A-4147-A177-3AD203B41FA5}">
                      <a16:colId xmlns:a16="http://schemas.microsoft.com/office/drawing/2014/main" val="3775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600" b="1" dirty="0"/>
                        <a:t>新着記関連</a:t>
                      </a:r>
                      <a:r>
                        <a:rPr lang="en-US" altLang="ja-JP" sz="600" b="1" dirty="0"/>
                        <a:t>ID</a:t>
                      </a:r>
                      <a:endParaRPr kumimoji="1" lang="ja-JP" alt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b="1" dirty="0">
                          <a:highlight>
                            <a:srgbClr val="FFFF00"/>
                          </a:highlight>
                        </a:rPr>
                        <a:t>新着情報</a:t>
                      </a:r>
                      <a:r>
                        <a:rPr kumimoji="1" lang="en-US" altLang="ja-JP" sz="600" b="1" dirty="0">
                          <a:highlight>
                            <a:srgbClr val="FFFF00"/>
                          </a:highlight>
                        </a:rPr>
                        <a:t>ID</a:t>
                      </a:r>
                      <a:endParaRPr kumimoji="1" lang="ja-JP" alt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4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リビジョン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12:00</a:t>
                      </a:r>
                      <a:endParaRPr kumimoji="1" lang="ja-JP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作成者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高畠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8557"/>
                  </a:ext>
                </a:extLst>
              </a:tr>
            </a:tbl>
          </a:graphicData>
        </a:graphic>
      </p:graphicFrame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14DBB44-BCDC-4E8E-97C7-A87C483A8F0C}"/>
              </a:ext>
            </a:extLst>
          </p:cNvPr>
          <p:cNvSpPr txBox="1"/>
          <p:nvPr/>
        </p:nvSpPr>
        <p:spPr>
          <a:xfrm>
            <a:off x="5937007" y="355559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C04723-53C8-409F-A1E1-811C7CA4CF63}"/>
              </a:ext>
            </a:extLst>
          </p:cNvPr>
          <p:cNvSpPr/>
          <p:nvPr/>
        </p:nvSpPr>
        <p:spPr>
          <a:xfrm>
            <a:off x="6047409" y="3855208"/>
            <a:ext cx="1464817" cy="1225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EF6B485-4351-4BDB-808F-F8C2CC75D8E9}"/>
              </a:ext>
            </a:extLst>
          </p:cNvPr>
          <p:cNvSpPr txBox="1"/>
          <p:nvPr/>
        </p:nvSpPr>
        <p:spPr>
          <a:xfrm>
            <a:off x="6139578" y="3949966"/>
            <a:ext cx="1279517" cy="26704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kumimoji="1" lang="en-US" altLang="ja-JP" sz="1100" dirty="0">
                <a:solidFill>
                  <a:schemeClr val="bg1"/>
                </a:solidFill>
              </a:rPr>
              <a:t>A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11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75" name="矢印: 下 74">
            <a:extLst>
              <a:ext uri="{FF2B5EF4-FFF2-40B4-BE49-F238E27FC236}">
                <a16:creationId xmlns:a16="http://schemas.microsoft.com/office/drawing/2014/main" id="{E9DCFE02-ADB3-456D-9E35-F569896917DC}"/>
              </a:ext>
            </a:extLst>
          </p:cNvPr>
          <p:cNvSpPr/>
          <p:nvPr/>
        </p:nvSpPr>
        <p:spPr>
          <a:xfrm rot="16200000">
            <a:off x="5436525" y="4165785"/>
            <a:ext cx="798021" cy="3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3A2B20A3-CD3E-4B9A-9278-DF3734E6346E}"/>
              </a:ext>
            </a:extLst>
          </p:cNvPr>
          <p:cNvSpPr/>
          <p:nvPr/>
        </p:nvSpPr>
        <p:spPr>
          <a:xfrm>
            <a:off x="9947482" y="3428237"/>
            <a:ext cx="531582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E428AC-D011-441A-BB6B-368A9D168FA6}"/>
              </a:ext>
            </a:extLst>
          </p:cNvPr>
          <p:cNvSpPr txBox="1"/>
          <p:nvPr/>
        </p:nvSpPr>
        <p:spPr>
          <a:xfrm>
            <a:off x="7892066" y="52631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solidFill>
                  <a:srgbClr val="FF0000"/>
                </a:solidFill>
              </a:rPr>
              <a:t>論理削除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ADECAD5-A1A3-4998-ACB6-3BDAB3EA3353}"/>
              </a:ext>
            </a:extLst>
          </p:cNvPr>
          <p:cNvSpPr txBox="1"/>
          <p:nvPr/>
        </p:nvSpPr>
        <p:spPr>
          <a:xfrm>
            <a:off x="9774292" y="52562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物理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削除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B6C428B-707B-4F55-A9F8-24CC0891D0EC}"/>
              </a:ext>
            </a:extLst>
          </p:cNvPr>
          <p:cNvSpPr txBox="1"/>
          <p:nvPr/>
        </p:nvSpPr>
        <p:spPr>
          <a:xfrm>
            <a:off x="6137173" y="914979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90DABF-9499-447D-A465-7C64E1B987E3}"/>
              </a:ext>
            </a:extLst>
          </p:cNvPr>
          <p:cNvSpPr txBox="1"/>
          <p:nvPr/>
        </p:nvSpPr>
        <p:spPr>
          <a:xfrm>
            <a:off x="204752" y="914979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85B557-7AD3-4B28-8CDB-7B0300335C67}"/>
              </a:ext>
            </a:extLst>
          </p:cNvPr>
          <p:cNvSpPr txBox="1"/>
          <p:nvPr/>
        </p:nvSpPr>
        <p:spPr>
          <a:xfrm>
            <a:off x="199210" y="4467276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D22D4EB-F0FD-4EA2-9032-906043A2630C}"/>
              </a:ext>
            </a:extLst>
          </p:cNvPr>
          <p:cNvSpPr txBox="1"/>
          <p:nvPr/>
        </p:nvSpPr>
        <p:spPr>
          <a:xfrm>
            <a:off x="6137173" y="4477750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記事</a:t>
            </a:r>
            <a:r>
              <a:rPr lang="en-US" altLang="ja-JP" sz="1100" dirty="0">
                <a:solidFill>
                  <a:schemeClr val="bg1"/>
                </a:solidFill>
              </a:rPr>
              <a:t>C</a:t>
            </a:r>
            <a:r>
              <a:rPr kumimoji="1"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>
                <a:solidFill>
                  <a:schemeClr val="bg1"/>
                </a:solidFill>
              </a:rPr>
              <a:t>13</a:t>
            </a:r>
            <a:r>
              <a:rPr kumimoji="1" lang="ja-JP" altLang="en-US" sz="1100" dirty="0">
                <a:solidFill>
                  <a:schemeClr val="bg1"/>
                </a:solidFill>
              </a:rPr>
              <a:t>時公開</a:t>
            </a:r>
          </a:p>
        </p:txBody>
      </p:sp>
      <p:sp>
        <p:nvSpPr>
          <p:cNvPr id="66" name="乗算記号 65">
            <a:extLst>
              <a:ext uri="{FF2B5EF4-FFF2-40B4-BE49-F238E27FC236}">
                <a16:creationId xmlns:a16="http://schemas.microsoft.com/office/drawing/2014/main" id="{1ECE1607-1FDE-4D96-B4F2-054B860B073D}"/>
              </a:ext>
            </a:extLst>
          </p:cNvPr>
          <p:cNvSpPr/>
          <p:nvPr/>
        </p:nvSpPr>
        <p:spPr>
          <a:xfrm>
            <a:off x="10671855" y="3449809"/>
            <a:ext cx="531582" cy="1735073"/>
          </a:xfrm>
          <a:prstGeom prst="mathMultiply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2772</Words>
  <Application>Microsoft Office PowerPoint</Application>
  <PresentationFormat>ワイド画面</PresentationFormat>
  <Paragraphs>1592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削除別出しの場合 削除別出しはすでに公開済みの記事を 削除用新着に刺すだけでよい？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啓太 高畠</dc:creator>
  <cp:lastModifiedBy>高畠　啓太</cp:lastModifiedBy>
  <cp:revision>48</cp:revision>
  <dcterms:created xsi:type="dcterms:W3CDTF">2020-11-13T05:31:52Z</dcterms:created>
  <dcterms:modified xsi:type="dcterms:W3CDTF">2020-11-16T12:11:52Z</dcterms:modified>
</cp:coreProperties>
</file>