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4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84" d="100"/>
          <a:sy n="184" d="100"/>
        </p:scale>
        <p:origin x="-647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895F2A-1E3D-412D-B2D8-49A8FBB5A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539DE59-CEA1-401E-B925-013EAB8DC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979636-D6D6-438A-9D5C-589F44F4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6E38E0-07FB-47A2-A2B5-C52DDD9E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67377B-B776-4A37-9DC6-3E3C890F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5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AB06F1-DC20-43CA-A9CC-87118054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A98E71-49AA-448E-8AE1-D5074A4B5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A2D908-3C12-4B0D-A822-994E69523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C09217-1AB6-4148-A3ED-E00AC8CD7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A76C52-EDB5-4989-A8B5-F63CB93F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26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88F972B-3A42-4D2D-9D06-180D5E741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139FF7-7E20-4167-896E-716B6525E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F9F475-ED5C-444E-A942-37D94CBD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EE9D58-845B-4B3E-A522-725305D5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3A3442-094B-4A8C-84F5-0D428108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2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9DB6CA-4036-45B2-9C31-A3F7B58B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DAE967-3B9C-41C6-A6F0-BAA51BD24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2C78F0-2070-4433-A0A7-A695CA23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FCCA58-FBEF-45BF-9A6F-D9770CFE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2E3340-18C8-4A4D-A34C-DE90C6C4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43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094A30-8272-428F-91F0-C10152BD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77C578-36A9-4375-92C5-8A288171B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90625D-B672-4C17-AAC6-E51E2D69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FC55A7-B6B3-4651-8A7E-CB59EE5A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757DEC-A8EC-401B-A282-950A90C2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94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F43AEA-9525-40A2-94D0-E0F00D50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215475-B249-4D73-951E-7DE62BEFC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9B322F-5374-427C-8694-87794B0E7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493216-CE3B-4823-94D5-5EFFAB57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E79530-E22D-4641-BFED-DABAB33E8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593C8F-2EED-4C68-AC97-3EC6B4CC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75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C9810D-41F8-416B-BFB2-F27E0F572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088528-258C-4036-8CDA-CBA60911E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C365AB-C9D4-4BBB-B3DD-12C4DFA21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972F268-3B6D-4076-86AD-52AE80347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2D498D-9244-4A34-B799-D9E0EFB9E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76BFD1B-F0FB-4C2D-B9C4-437F10D5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61746CB-E532-4A14-9CB3-2D55C1EC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0B842C3-4F3D-477F-8D35-7FB608EE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89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6E1029-C618-4AFA-B5D8-43320C9E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4BE01F3-D7A0-4A78-B28E-54624910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F2783D-0E03-486A-B012-A9D33372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FB1288-9332-4E61-A6C2-ED0CC2A2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42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91D2831-4C30-4F8E-A662-55273AB2F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0FEE3A4-F963-414E-B664-F7DAE61F3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9EB450-A2FD-4A1B-8BCD-1C4CB738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71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139403-1BC2-4A36-BEB3-8C35ECC2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30F8CF-4226-4B94-B04F-4EA9F934D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84A880-BC69-4658-BDA6-15E181DA0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678628-476F-48AC-89A3-81C2948B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D0A6FE-C529-4A4C-BE13-DED2DC9A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C1DF04-BB76-4179-AFBA-3E86FBF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21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7A8C4-D6E7-4C7A-AAE3-04D34718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B8557E4-ABB7-46BD-B2E3-52119D01B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008931-AD6B-4C07-A899-3161EB3FB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495F94-98BE-43D9-8ABE-33F54E5F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9B35F7-F655-4BBE-B75A-C86584DE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513E15-A75B-463A-B972-8AAD0C52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80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8C0F4E8-DD2B-42C8-8F6E-39F91997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DCABD6-0B4A-48F5-9DBA-3DCCEE1CD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20DF95-6514-407A-B96E-357758DAA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203EA-0451-4ADD-92CF-21C5917DBBB5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EF7F83-00BD-47E5-A57B-0DCF73A0D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1F9847-085F-4999-91BE-CE7324D98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39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24ED18-55C2-4B69-ADC6-9414ADDCBA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つくるくん画面</a:t>
            </a:r>
          </a:p>
        </p:txBody>
      </p:sp>
    </p:spTree>
    <p:extLst>
      <p:ext uri="{BB962C8B-B14F-4D97-AF65-F5344CB8AC3E}">
        <p14:creationId xmlns:p14="http://schemas.microsoft.com/office/powerpoint/2010/main" val="100978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37B9B9EC-7FB7-41CE-AD43-F512EBC0D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837678"/>
              </p:ext>
            </p:extLst>
          </p:nvPr>
        </p:nvGraphicFramePr>
        <p:xfrm>
          <a:off x="214683" y="641478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r>
                        <a:rPr kumimoji="1" lang="ja-JP" altLang="en-US" sz="600" dirty="0"/>
                        <a:t>ポラリスからの素材取得中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24367E9-547C-476C-A4BC-1A5A59FA3F1D}"/>
              </a:ext>
            </a:extLst>
          </p:cNvPr>
          <p:cNvSpPr txBox="1"/>
          <p:nvPr/>
        </p:nvSpPr>
        <p:spPr>
          <a:xfrm>
            <a:off x="119270" y="111319"/>
            <a:ext cx="56525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パターン１　</a:t>
            </a:r>
            <a:r>
              <a:rPr kumimoji="1" lang="en-US" altLang="ja-JP" sz="1050" dirty="0"/>
              <a:t>F</a:t>
            </a:r>
            <a:r>
              <a:rPr kumimoji="1" lang="ja-JP" altLang="en-US" sz="1050" dirty="0"/>
              <a:t>ポラリスからの連携が正常のパターン（例として記事のみ素材を新規登録）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16BB71F-7DD7-4409-B5BA-B20DDF381335}"/>
              </a:ext>
            </a:extLst>
          </p:cNvPr>
          <p:cNvSpPr txBox="1"/>
          <p:nvPr/>
        </p:nvSpPr>
        <p:spPr>
          <a:xfrm>
            <a:off x="216012" y="37639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①素材取得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73194D7-3843-4474-BF63-FFD57ABDF99D}"/>
              </a:ext>
            </a:extLst>
          </p:cNvPr>
          <p:cNvSpPr txBox="1"/>
          <p:nvPr/>
        </p:nvSpPr>
        <p:spPr>
          <a:xfrm>
            <a:off x="216012" y="1152218"/>
            <a:ext cx="12827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②配信元</a:t>
            </a:r>
            <a:r>
              <a:rPr lang="en-US" altLang="ja-JP" sz="1050" dirty="0"/>
              <a:t>XML</a:t>
            </a:r>
            <a:r>
              <a:rPr lang="ja-JP" altLang="en-US" sz="1050" dirty="0"/>
              <a:t>作成</a:t>
            </a:r>
            <a:endParaRPr kumimoji="1" lang="ja-JP" altLang="en-US" sz="1050" dirty="0"/>
          </a:p>
        </p:txBody>
      </p:sp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BFD88F68-3159-47A1-9C16-FA88A106B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106029"/>
              </p:ext>
            </p:extLst>
          </p:nvPr>
        </p:nvGraphicFramePr>
        <p:xfrm>
          <a:off x="563941" y="1771894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00186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6656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3338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FFE3A7-72C8-43E8-99B9-B068AB94F697}"/>
              </a:ext>
            </a:extLst>
          </p:cNvPr>
          <p:cNvSpPr txBox="1"/>
          <p:nvPr/>
        </p:nvSpPr>
        <p:spPr>
          <a:xfrm>
            <a:off x="214685" y="2992204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③配信ファイル編集中</a:t>
            </a:r>
            <a:r>
              <a:rPr lang="en-US" altLang="ja-JP" sz="1050" dirty="0"/>
              <a:t>-1</a:t>
            </a:r>
            <a:endParaRPr kumimoji="1" lang="ja-JP" altLang="en-US" sz="1050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5ECFAC4B-BB7F-4EFC-B8B7-7D121F9BA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180663"/>
              </p:ext>
            </p:extLst>
          </p:nvPr>
        </p:nvGraphicFramePr>
        <p:xfrm>
          <a:off x="562614" y="3611880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00186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6656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3338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3C215F6-6264-4B22-BB25-DBDB2E417CB2}"/>
              </a:ext>
            </a:extLst>
          </p:cNvPr>
          <p:cNvSpPr txBox="1"/>
          <p:nvPr/>
        </p:nvSpPr>
        <p:spPr>
          <a:xfrm>
            <a:off x="214685" y="4988334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④配信ファイル編集中</a:t>
            </a:r>
            <a:r>
              <a:rPr lang="en-US" altLang="ja-JP" sz="1050" dirty="0"/>
              <a:t>-2</a:t>
            </a:r>
            <a:endParaRPr kumimoji="1" lang="ja-JP" altLang="en-US" sz="1050" dirty="0"/>
          </a:p>
        </p:txBody>
      </p:sp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91B5BDB6-7EE1-4FC0-82A0-DBA24EA74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07825"/>
              </p:ext>
            </p:extLst>
          </p:nvPr>
        </p:nvGraphicFramePr>
        <p:xfrm>
          <a:off x="562614" y="5608010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00186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6656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3338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6C66CA81-EDFB-4E00-945F-9C3726C62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067888"/>
              </p:ext>
            </p:extLst>
          </p:nvPr>
        </p:nvGraphicFramePr>
        <p:xfrm>
          <a:off x="214683" y="1404645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6DB9A7C1-605F-4765-A552-EBF61AB7A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192810"/>
              </p:ext>
            </p:extLst>
          </p:nvPr>
        </p:nvGraphicFramePr>
        <p:xfrm>
          <a:off x="214683" y="3234934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5291FD32-2449-4C02-8262-91E292E8A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950843"/>
              </p:ext>
            </p:extLst>
          </p:nvPr>
        </p:nvGraphicFramePr>
        <p:xfrm>
          <a:off x="214683" y="5246614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C874236C-ED7E-4AA2-8F2B-3BA84EA49292}"/>
              </a:ext>
            </a:extLst>
          </p:cNvPr>
          <p:cNvSpPr/>
          <p:nvPr/>
        </p:nvSpPr>
        <p:spPr>
          <a:xfrm rot="10800000">
            <a:off x="390227" y="1614911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>
            <a:extLst>
              <a:ext uri="{FF2B5EF4-FFF2-40B4-BE49-F238E27FC236}">
                <a16:creationId xmlns:a16="http://schemas.microsoft.com/office/drawing/2014/main" id="{FB9DA030-B052-44B5-A474-215E9881DE3B}"/>
              </a:ext>
            </a:extLst>
          </p:cNvPr>
          <p:cNvSpPr/>
          <p:nvPr/>
        </p:nvSpPr>
        <p:spPr>
          <a:xfrm rot="10800000">
            <a:off x="390227" y="3449215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>
            <a:extLst>
              <a:ext uri="{FF2B5EF4-FFF2-40B4-BE49-F238E27FC236}">
                <a16:creationId xmlns:a16="http://schemas.microsoft.com/office/drawing/2014/main" id="{56BB18F1-86BF-4400-B6F3-EF160D5DFBF5}"/>
              </a:ext>
            </a:extLst>
          </p:cNvPr>
          <p:cNvSpPr/>
          <p:nvPr/>
        </p:nvSpPr>
        <p:spPr>
          <a:xfrm rot="10800000">
            <a:off x="390226" y="5443039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左中かっこ 25">
            <a:extLst>
              <a:ext uri="{FF2B5EF4-FFF2-40B4-BE49-F238E27FC236}">
                <a16:creationId xmlns:a16="http://schemas.microsoft.com/office/drawing/2014/main" id="{BCB7EFED-9C30-4C36-B5CD-931D9D2C3E7F}"/>
              </a:ext>
            </a:extLst>
          </p:cNvPr>
          <p:cNvSpPr/>
          <p:nvPr/>
        </p:nvSpPr>
        <p:spPr>
          <a:xfrm>
            <a:off x="445192" y="1858530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EADD6FB-6782-47F5-8C31-ADE90CBC2BA8}"/>
              </a:ext>
            </a:extLst>
          </p:cNvPr>
          <p:cNvSpPr txBox="1"/>
          <p:nvPr/>
        </p:nvSpPr>
        <p:spPr>
          <a:xfrm>
            <a:off x="-5074" y="22654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28" name="左中かっこ 27">
            <a:extLst>
              <a:ext uri="{FF2B5EF4-FFF2-40B4-BE49-F238E27FC236}">
                <a16:creationId xmlns:a16="http://schemas.microsoft.com/office/drawing/2014/main" id="{85867FFD-0767-45E0-8A9C-01970495DA94}"/>
              </a:ext>
            </a:extLst>
          </p:cNvPr>
          <p:cNvSpPr/>
          <p:nvPr/>
        </p:nvSpPr>
        <p:spPr>
          <a:xfrm>
            <a:off x="445192" y="3674839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60B1232-250B-453E-893B-09DC31124658}"/>
              </a:ext>
            </a:extLst>
          </p:cNvPr>
          <p:cNvSpPr txBox="1"/>
          <p:nvPr/>
        </p:nvSpPr>
        <p:spPr>
          <a:xfrm>
            <a:off x="-5074" y="419415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30" name="左中かっこ 29">
            <a:extLst>
              <a:ext uri="{FF2B5EF4-FFF2-40B4-BE49-F238E27FC236}">
                <a16:creationId xmlns:a16="http://schemas.microsoft.com/office/drawing/2014/main" id="{8C696830-7289-4A3C-B958-5B5B9BDFE2DD}"/>
              </a:ext>
            </a:extLst>
          </p:cNvPr>
          <p:cNvSpPr/>
          <p:nvPr/>
        </p:nvSpPr>
        <p:spPr>
          <a:xfrm>
            <a:off x="445192" y="5693513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A9C0E7A-8D05-4EB4-9DC6-EF6B2F5EB6E4}"/>
              </a:ext>
            </a:extLst>
          </p:cNvPr>
          <p:cNvSpPr txBox="1"/>
          <p:nvPr/>
        </p:nvSpPr>
        <p:spPr>
          <a:xfrm>
            <a:off x="-5074" y="621282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25" name="二等辺三角形 24">
            <a:extLst>
              <a:ext uri="{FF2B5EF4-FFF2-40B4-BE49-F238E27FC236}">
                <a16:creationId xmlns:a16="http://schemas.microsoft.com/office/drawing/2014/main" id="{C2B70328-FAB5-4F3C-9371-13C69C79CDA4}"/>
              </a:ext>
            </a:extLst>
          </p:cNvPr>
          <p:cNvSpPr/>
          <p:nvPr/>
        </p:nvSpPr>
        <p:spPr>
          <a:xfrm rot="10800000">
            <a:off x="644975" y="3831791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38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FFE3A7-72C8-43E8-99B9-B068AB94F697}"/>
              </a:ext>
            </a:extLst>
          </p:cNvPr>
          <p:cNvSpPr txBox="1"/>
          <p:nvPr/>
        </p:nvSpPr>
        <p:spPr>
          <a:xfrm>
            <a:off x="214685" y="35552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⑤配信中</a:t>
            </a:r>
            <a:r>
              <a:rPr lang="en-US" altLang="ja-JP" sz="1050" dirty="0"/>
              <a:t>-1</a:t>
            </a:r>
            <a:endParaRPr kumimoji="1" lang="ja-JP" altLang="en-US" sz="1050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5ECFAC4B-BB7F-4EFC-B8B7-7D121F9BA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452587"/>
              </p:ext>
            </p:extLst>
          </p:nvPr>
        </p:nvGraphicFramePr>
        <p:xfrm>
          <a:off x="562614" y="975204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00186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6656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3338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3C215F6-6264-4B22-BB25-DBDB2E417CB2}"/>
              </a:ext>
            </a:extLst>
          </p:cNvPr>
          <p:cNvSpPr txBox="1"/>
          <p:nvPr/>
        </p:nvSpPr>
        <p:spPr>
          <a:xfrm>
            <a:off x="214685" y="235165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⑥配信中</a:t>
            </a:r>
            <a:r>
              <a:rPr lang="en-US" altLang="ja-JP" sz="1050" dirty="0"/>
              <a:t>-2</a:t>
            </a:r>
            <a:endParaRPr kumimoji="1" lang="ja-JP" altLang="en-US" sz="1050" dirty="0"/>
          </a:p>
        </p:txBody>
      </p:sp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91B5BDB6-7EE1-4FC0-82A0-DBA24EA74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45498"/>
              </p:ext>
            </p:extLst>
          </p:nvPr>
        </p:nvGraphicFramePr>
        <p:xfrm>
          <a:off x="562614" y="2971334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00186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850001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051848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235934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572643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配信なし</a:t>
                      </a:r>
                      <a:r>
                        <a:rPr kumimoji="1" lang="en-US" altLang="ja-JP" sz="600" dirty="0"/>
                        <a:t>(</a:t>
                      </a:r>
                      <a:r>
                        <a:rPr kumimoji="1" lang="ja-JP" altLang="en-US" sz="600" dirty="0"/>
                        <a:t>カスタムロジック）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10596C7-A935-482A-9225-5A112CF60420}"/>
              </a:ext>
            </a:extLst>
          </p:cNvPr>
          <p:cNvSpPr txBox="1"/>
          <p:nvPr/>
        </p:nvSpPr>
        <p:spPr>
          <a:xfrm>
            <a:off x="214685" y="443531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⑦配信済</a:t>
            </a:r>
            <a:endParaRPr kumimoji="1" lang="ja-JP" altLang="en-US" sz="1050" dirty="0"/>
          </a:p>
        </p:txBody>
      </p:sp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0A6B8632-5D35-47C8-952B-514CEC6FA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180925"/>
              </p:ext>
            </p:extLst>
          </p:nvPr>
        </p:nvGraphicFramePr>
        <p:xfrm>
          <a:off x="562614" y="5054988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35787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847898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18350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235934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572643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フォーマット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宛先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企業</a:t>
                      </a:r>
                      <a:r>
                        <a:rPr kumimoji="1" lang="en-US" altLang="ja-JP" sz="60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企業名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処理開始日時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処理終了日時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公開予定時刻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配信状況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ステータス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エラーメッセージ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蓄積＋枠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 </a:t>
                      </a: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蓄積＋枠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外販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 </a:t>
                      </a: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パック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外販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パック企業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 </a:t>
                      </a: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新着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外販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新着企業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 </a:t>
                      </a: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蓄積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外販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蓄積企業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 </a:t>
                      </a: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配信なし</a:t>
                      </a:r>
                      <a:r>
                        <a:rPr kumimoji="1" lang="en-US" altLang="ja-JP" sz="600"/>
                        <a:t>(</a:t>
                      </a:r>
                      <a:r>
                        <a:rPr kumimoji="1" lang="ja-JP" altLang="en-US" sz="600"/>
                        <a:t>カスタムロジック）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FA8F61F2-D583-49C0-B663-1F06E42FF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153126"/>
              </p:ext>
            </p:extLst>
          </p:nvPr>
        </p:nvGraphicFramePr>
        <p:xfrm>
          <a:off x="214685" y="641478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4997F283-50C6-414B-BE17-4801FDCC3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982561"/>
              </p:ext>
            </p:extLst>
          </p:nvPr>
        </p:nvGraphicFramePr>
        <p:xfrm>
          <a:off x="214685" y="2604636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08C3B78A-9AD0-4176-8B1C-4982079AD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290481"/>
              </p:ext>
            </p:extLst>
          </p:nvPr>
        </p:nvGraphicFramePr>
        <p:xfrm>
          <a:off x="214685" y="4689228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26" name="二等辺三角形 25">
            <a:extLst>
              <a:ext uri="{FF2B5EF4-FFF2-40B4-BE49-F238E27FC236}">
                <a16:creationId xmlns:a16="http://schemas.microsoft.com/office/drawing/2014/main" id="{C1EBD497-94AF-4D28-9BF1-411B3E3191C9}"/>
              </a:ext>
            </a:extLst>
          </p:cNvPr>
          <p:cNvSpPr/>
          <p:nvPr/>
        </p:nvSpPr>
        <p:spPr>
          <a:xfrm rot="10800000">
            <a:off x="390227" y="854586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二等辺三角形 26">
            <a:extLst>
              <a:ext uri="{FF2B5EF4-FFF2-40B4-BE49-F238E27FC236}">
                <a16:creationId xmlns:a16="http://schemas.microsoft.com/office/drawing/2014/main" id="{2EA63F5F-1851-4BD2-A79F-A2301080BF51}"/>
              </a:ext>
            </a:extLst>
          </p:cNvPr>
          <p:cNvSpPr/>
          <p:nvPr/>
        </p:nvSpPr>
        <p:spPr>
          <a:xfrm rot="10800000">
            <a:off x="403935" y="2819116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二等辺三角形 27">
            <a:extLst>
              <a:ext uri="{FF2B5EF4-FFF2-40B4-BE49-F238E27FC236}">
                <a16:creationId xmlns:a16="http://schemas.microsoft.com/office/drawing/2014/main" id="{943C9201-D81B-4A0C-8524-3A3AF45898F9}"/>
              </a:ext>
            </a:extLst>
          </p:cNvPr>
          <p:cNvSpPr/>
          <p:nvPr/>
        </p:nvSpPr>
        <p:spPr>
          <a:xfrm rot="10800000">
            <a:off x="393175" y="4910181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左中かっこ 28">
            <a:extLst>
              <a:ext uri="{FF2B5EF4-FFF2-40B4-BE49-F238E27FC236}">
                <a16:creationId xmlns:a16="http://schemas.microsoft.com/office/drawing/2014/main" id="{07920B37-E2FF-4BEE-BC14-DF6CE802AACE}"/>
              </a:ext>
            </a:extLst>
          </p:cNvPr>
          <p:cNvSpPr/>
          <p:nvPr/>
        </p:nvSpPr>
        <p:spPr>
          <a:xfrm>
            <a:off x="390227" y="1046562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BE8FE72-FFD9-4A16-BB35-4D815DDEB677}"/>
              </a:ext>
            </a:extLst>
          </p:cNvPr>
          <p:cNvSpPr txBox="1"/>
          <p:nvPr/>
        </p:nvSpPr>
        <p:spPr>
          <a:xfrm>
            <a:off x="-60039" y="14534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31" name="左中かっこ 30">
            <a:extLst>
              <a:ext uri="{FF2B5EF4-FFF2-40B4-BE49-F238E27FC236}">
                <a16:creationId xmlns:a16="http://schemas.microsoft.com/office/drawing/2014/main" id="{922137AE-63BC-43D8-AAA2-36D3D891D73F}"/>
              </a:ext>
            </a:extLst>
          </p:cNvPr>
          <p:cNvSpPr/>
          <p:nvPr/>
        </p:nvSpPr>
        <p:spPr>
          <a:xfrm>
            <a:off x="445192" y="3072730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995E3F2-7100-45E4-B1BD-1099A1F18CB5}"/>
              </a:ext>
            </a:extLst>
          </p:cNvPr>
          <p:cNvSpPr txBox="1"/>
          <p:nvPr/>
        </p:nvSpPr>
        <p:spPr>
          <a:xfrm>
            <a:off x="-5074" y="34796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33" name="左中かっこ 32">
            <a:extLst>
              <a:ext uri="{FF2B5EF4-FFF2-40B4-BE49-F238E27FC236}">
                <a16:creationId xmlns:a16="http://schemas.microsoft.com/office/drawing/2014/main" id="{54379763-C3F0-46B9-90DB-C417358544F0}"/>
              </a:ext>
            </a:extLst>
          </p:cNvPr>
          <p:cNvSpPr/>
          <p:nvPr/>
        </p:nvSpPr>
        <p:spPr>
          <a:xfrm>
            <a:off x="485167" y="5181344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308FF0A-8000-47A8-AA19-41196E28B207}"/>
              </a:ext>
            </a:extLst>
          </p:cNvPr>
          <p:cNvSpPr txBox="1"/>
          <p:nvPr/>
        </p:nvSpPr>
        <p:spPr>
          <a:xfrm>
            <a:off x="34901" y="558823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</p:spTree>
    <p:extLst>
      <p:ext uri="{BB962C8B-B14F-4D97-AF65-F5344CB8AC3E}">
        <p14:creationId xmlns:p14="http://schemas.microsoft.com/office/powerpoint/2010/main" val="41739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24367E9-547C-476C-A4BC-1A5A59FA3F1D}"/>
              </a:ext>
            </a:extLst>
          </p:cNvPr>
          <p:cNvSpPr txBox="1"/>
          <p:nvPr/>
        </p:nvSpPr>
        <p:spPr>
          <a:xfrm>
            <a:off x="119270" y="111319"/>
            <a:ext cx="5868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パターン</a:t>
            </a:r>
            <a:r>
              <a:rPr lang="ja-JP" altLang="en-US" sz="1050" dirty="0"/>
              <a:t>２</a:t>
            </a:r>
            <a:r>
              <a:rPr kumimoji="1" lang="ja-JP" altLang="en-US" sz="1050" dirty="0"/>
              <a:t>　</a:t>
            </a:r>
            <a:r>
              <a:rPr kumimoji="1" lang="en-US" altLang="ja-JP" sz="1050" dirty="0"/>
              <a:t>F</a:t>
            </a:r>
            <a:r>
              <a:rPr kumimoji="1" lang="ja-JP" altLang="en-US" sz="1050" dirty="0"/>
              <a:t>ポラリスからの画像なし記事の新規登録（</a:t>
            </a:r>
            <a:r>
              <a:rPr lang="en-US" altLang="ja-JP" sz="1050" dirty="0"/>
              <a:t>F</a:t>
            </a:r>
            <a:r>
              <a:rPr lang="ja-JP" altLang="en-US" sz="1050" dirty="0"/>
              <a:t>ポラリスからの素材取得でエラー）</a:t>
            </a:r>
            <a:endParaRPr kumimoji="1" lang="ja-JP" altLang="en-US" sz="1050" dirty="0"/>
          </a:p>
        </p:txBody>
      </p:sp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56F4E675-370F-46EF-AD6E-E5A303F5A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91092"/>
              </p:ext>
            </p:extLst>
          </p:nvPr>
        </p:nvGraphicFramePr>
        <p:xfrm>
          <a:off x="214683" y="641478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r>
                        <a:rPr kumimoji="1" lang="ja-JP" altLang="en-US" sz="600" dirty="0"/>
                        <a:t>ポラリスからの素材取得中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1533944-3B70-4A0B-B1F3-6431FE2B26A8}"/>
              </a:ext>
            </a:extLst>
          </p:cNvPr>
          <p:cNvSpPr txBox="1"/>
          <p:nvPr/>
        </p:nvSpPr>
        <p:spPr>
          <a:xfrm>
            <a:off x="216012" y="37639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①素材取得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EBAC7E5-F507-43C4-907B-4E2D0D0B8078}"/>
              </a:ext>
            </a:extLst>
          </p:cNvPr>
          <p:cNvSpPr txBox="1"/>
          <p:nvPr/>
        </p:nvSpPr>
        <p:spPr>
          <a:xfrm>
            <a:off x="216012" y="1152218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②取得エラー</a:t>
            </a:r>
            <a:endParaRPr kumimoji="1" lang="ja-JP" altLang="en-US" sz="1050" dirty="0"/>
          </a:p>
        </p:txBody>
      </p:sp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8BE41B2C-6A9E-4EE7-9393-DCD42A1E8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91604"/>
              </p:ext>
            </p:extLst>
          </p:nvPr>
        </p:nvGraphicFramePr>
        <p:xfrm>
          <a:off x="214683" y="1404645"/>
          <a:ext cx="11222812" cy="421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113584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239100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</a:t>
                      </a:r>
                      <a:r>
                        <a:rPr kumimoji="1" lang="ja-JP" altLang="en-US" sz="600" dirty="0"/>
                        <a:t>ポラリスからの素材取得中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NG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034B58D-6446-482C-AC2E-44848A57571B}"/>
              </a:ext>
            </a:extLst>
          </p:cNvPr>
          <p:cNvSpPr txBox="1"/>
          <p:nvPr/>
        </p:nvSpPr>
        <p:spPr>
          <a:xfrm>
            <a:off x="11529517" y="1587525"/>
            <a:ext cx="492593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" dirty="0"/>
              <a:t>リトライ</a:t>
            </a:r>
          </a:p>
        </p:txBody>
      </p:sp>
    </p:spTree>
    <p:extLst>
      <p:ext uri="{BB962C8B-B14F-4D97-AF65-F5344CB8AC3E}">
        <p14:creationId xmlns:p14="http://schemas.microsoft.com/office/powerpoint/2010/main" val="403675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37B9B9EC-7FB7-41CE-AD43-F512EBC0D52E}"/>
              </a:ext>
            </a:extLst>
          </p:cNvPr>
          <p:cNvGraphicFramePr>
            <a:graphicFrameLocks noGrp="1"/>
          </p:cNvGraphicFramePr>
          <p:nvPr/>
        </p:nvGraphicFramePr>
        <p:xfrm>
          <a:off x="214683" y="641478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r>
                        <a:rPr kumimoji="1" lang="ja-JP" altLang="en-US" sz="600" dirty="0"/>
                        <a:t>ポラリスからの素材取得中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16BB71F-7DD7-4409-B5BA-B20DDF381335}"/>
              </a:ext>
            </a:extLst>
          </p:cNvPr>
          <p:cNvSpPr txBox="1"/>
          <p:nvPr/>
        </p:nvSpPr>
        <p:spPr>
          <a:xfrm>
            <a:off x="216012" y="37639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①素材取得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73194D7-3843-4474-BF63-FFD57ABDF99D}"/>
              </a:ext>
            </a:extLst>
          </p:cNvPr>
          <p:cNvSpPr txBox="1"/>
          <p:nvPr/>
        </p:nvSpPr>
        <p:spPr>
          <a:xfrm>
            <a:off x="216012" y="1152218"/>
            <a:ext cx="12827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②配信元</a:t>
            </a:r>
            <a:r>
              <a:rPr lang="en-US" altLang="ja-JP" sz="1050" dirty="0"/>
              <a:t>XML</a:t>
            </a:r>
            <a:r>
              <a:rPr lang="ja-JP" altLang="en-US" sz="1050" dirty="0"/>
              <a:t>作成</a:t>
            </a:r>
            <a:endParaRPr kumimoji="1" lang="ja-JP" altLang="en-US" sz="1050" dirty="0"/>
          </a:p>
        </p:txBody>
      </p:sp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BFD88F68-3159-47A1-9C16-FA88A106B183}"/>
              </a:ext>
            </a:extLst>
          </p:cNvPr>
          <p:cNvGraphicFramePr>
            <a:graphicFrameLocks noGrp="1"/>
          </p:cNvGraphicFramePr>
          <p:nvPr/>
        </p:nvGraphicFramePr>
        <p:xfrm>
          <a:off x="563941" y="1771894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00186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6656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3338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FFE3A7-72C8-43E8-99B9-B068AB94F697}"/>
              </a:ext>
            </a:extLst>
          </p:cNvPr>
          <p:cNvSpPr txBox="1"/>
          <p:nvPr/>
        </p:nvSpPr>
        <p:spPr>
          <a:xfrm>
            <a:off x="214685" y="2992204"/>
            <a:ext cx="16866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③配信元</a:t>
            </a:r>
            <a:r>
              <a:rPr lang="en-US" altLang="ja-JP" sz="1050" dirty="0"/>
              <a:t>XML</a:t>
            </a:r>
            <a:r>
              <a:rPr lang="ja-JP" altLang="en-US" sz="1050" dirty="0"/>
              <a:t>作成エラー</a:t>
            </a:r>
            <a:endParaRPr kumimoji="1" lang="ja-JP" altLang="en-US" sz="1050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5ECFAC4B-BB7F-4EFC-B8B7-7D121F9BA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360706"/>
              </p:ext>
            </p:extLst>
          </p:nvPr>
        </p:nvGraphicFramePr>
        <p:xfrm>
          <a:off x="562614" y="3611880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00186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6656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3338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NG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6C66CA81-EDFB-4E00-945F-9C3726C62860}"/>
              </a:ext>
            </a:extLst>
          </p:cNvPr>
          <p:cNvGraphicFramePr>
            <a:graphicFrameLocks noGrp="1"/>
          </p:cNvGraphicFramePr>
          <p:nvPr/>
        </p:nvGraphicFramePr>
        <p:xfrm>
          <a:off x="214683" y="1404645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6DB9A7C1-605F-4765-A552-EBF61AB7A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479204"/>
              </p:ext>
            </p:extLst>
          </p:nvPr>
        </p:nvGraphicFramePr>
        <p:xfrm>
          <a:off x="214683" y="3234934"/>
          <a:ext cx="1098296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812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63039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392652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47911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4713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39214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41110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58998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22159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2837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991568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NG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C874236C-ED7E-4AA2-8F2B-3BA84EA49292}"/>
              </a:ext>
            </a:extLst>
          </p:cNvPr>
          <p:cNvSpPr/>
          <p:nvPr/>
        </p:nvSpPr>
        <p:spPr>
          <a:xfrm rot="10800000">
            <a:off x="390227" y="1614911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>
            <a:extLst>
              <a:ext uri="{FF2B5EF4-FFF2-40B4-BE49-F238E27FC236}">
                <a16:creationId xmlns:a16="http://schemas.microsoft.com/office/drawing/2014/main" id="{FB9DA030-B052-44B5-A474-215E9881DE3B}"/>
              </a:ext>
            </a:extLst>
          </p:cNvPr>
          <p:cNvSpPr/>
          <p:nvPr/>
        </p:nvSpPr>
        <p:spPr>
          <a:xfrm rot="10800000">
            <a:off x="390227" y="3449215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148C27E-B693-4375-B214-2603A7A353E1}"/>
              </a:ext>
            </a:extLst>
          </p:cNvPr>
          <p:cNvSpPr txBox="1"/>
          <p:nvPr/>
        </p:nvSpPr>
        <p:spPr>
          <a:xfrm>
            <a:off x="11309180" y="3397598"/>
            <a:ext cx="492593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" dirty="0"/>
              <a:t>リトライ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8D6BC2F-C4A9-4893-9CDC-904378A293F7}"/>
              </a:ext>
            </a:extLst>
          </p:cNvPr>
          <p:cNvSpPr txBox="1"/>
          <p:nvPr/>
        </p:nvSpPr>
        <p:spPr>
          <a:xfrm>
            <a:off x="119270" y="111319"/>
            <a:ext cx="23599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パターン３　配信元</a:t>
            </a:r>
            <a:r>
              <a:rPr kumimoji="1" lang="en-US" altLang="ja-JP" sz="1050" dirty="0"/>
              <a:t>XML</a:t>
            </a:r>
            <a:r>
              <a:rPr kumimoji="1" lang="ja-JP" altLang="en-US" sz="1050" dirty="0"/>
              <a:t>作成エラー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54BA880-F9DE-4B9B-845F-6BA687FD6345}"/>
              </a:ext>
            </a:extLst>
          </p:cNvPr>
          <p:cNvSpPr txBox="1"/>
          <p:nvPr/>
        </p:nvSpPr>
        <p:spPr>
          <a:xfrm>
            <a:off x="-20064" y="406425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30" name="左中かっこ 29">
            <a:extLst>
              <a:ext uri="{FF2B5EF4-FFF2-40B4-BE49-F238E27FC236}">
                <a16:creationId xmlns:a16="http://schemas.microsoft.com/office/drawing/2014/main" id="{990B7715-5E11-4DBF-9794-CF928600C1FD}"/>
              </a:ext>
            </a:extLst>
          </p:cNvPr>
          <p:cNvSpPr/>
          <p:nvPr/>
        </p:nvSpPr>
        <p:spPr>
          <a:xfrm>
            <a:off x="449247" y="4064253"/>
            <a:ext cx="100075" cy="6038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左中かっこ 30">
            <a:extLst>
              <a:ext uri="{FF2B5EF4-FFF2-40B4-BE49-F238E27FC236}">
                <a16:creationId xmlns:a16="http://schemas.microsoft.com/office/drawing/2014/main" id="{CABB503C-74BE-406C-B507-96EEE1D831BE}"/>
              </a:ext>
            </a:extLst>
          </p:cNvPr>
          <p:cNvSpPr/>
          <p:nvPr/>
        </p:nvSpPr>
        <p:spPr>
          <a:xfrm>
            <a:off x="390227" y="1811055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5A228D8-30D8-40FB-85B6-C388F3967DD8}"/>
              </a:ext>
            </a:extLst>
          </p:cNvPr>
          <p:cNvSpPr txBox="1"/>
          <p:nvPr/>
        </p:nvSpPr>
        <p:spPr>
          <a:xfrm>
            <a:off x="-60039" y="221794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</p:spTree>
    <p:extLst>
      <p:ext uri="{BB962C8B-B14F-4D97-AF65-F5344CB8AC3E}">
        <p14:creationId xmlns:p14="http://schemas.microsoft.com/office/powerpoint/2010/main" val="3022977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37B9B9EC-7FB7-41CE-AD43-F512EBC0D52E}"/>
              </a:ext>
            </a:extLst>
          </p:cNvPr>
          <p:cNvGraphicFramePr>
            <a:graphicFrameLocks noGrp="1"/>
          </p:cNvGraphicFramePr>
          <p:nvPr/>
        </p:nvGraphicFramePr>
        <p:xfrm>
          <a:off x="214683" y="641478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r>
                        <a:rPr kumimoji="1" lang="ja-JP" altLang="en-US" sz="600" dirty="0"/>
                        <a:t>ポラリスからの素材取得中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24367E9-547C-476C-A4BC-1A5A59FA3F1D}"/>
              </a:ext>
            </a:extLst>
          </p:cNvPr>
          <p:cNvSpPr txBox="1"/>
          <p:nvPr/>
        </p:nvSpPr>
        <p:spPr>
          <a:xfrm>
            <a:off x="119270" y="111319"/>
            <a:ext cx="26901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パターン４　</a:t>
            </a:r>
            <a:r>
              <a:rPr kumimoji="1" lang="en-US" altLang="ja-JP" sz="1050" dirty="0"/>
              <a:t>F</a:t>
            </a:r>
            <a:r>
              <a:rPr lang="ja-JP" altLang="en-US" sz="1050" dirty="0"/>
              <a:t>配信ファイル編集中エラー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16BB71F-7DD7-4409-B5BA-B20DDF381335}"/>
              </a:ext>
            </a:extLst>
          </p:cNvPr>
          <p:cNvSpPr txBox="1"/>
          <p:nvPr/>
        </p:nvSpPr>
        <p:spPr>
          <a:xfrm>
            <a:off x="216012" y="37639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①素材取得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73194D7-3843-4474-BF63-FFD57ABDF99D}"/>
              </a:ext>
            </a:extLst>
          </p:cNvPr>
          <p:cNvSpPr txBox="1"/>
          <p:nvPr/>
        </p:nvSpPr>
        <p:spPr>
          <a:xfrm>
            <a:off x="216012" y="1152218"/>
            <a:ext cx="12827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②配信元</a:t>
            </a:r>
            <a:r>
              <a:rPr lang="en-US" altLang="ja-JP" sz="1050" dirty="0"/>
              <a:t>XML</a:t>
            </a:r>
            <a:r>
              <a:rPr lang="ja-JP" altLang="en-US" sz="1050" dirty="0"/>
              <a:t>作成</a:t>
            </a:r>
            <a:endParaRPr kumimoji="1" lang="ja-JP" altLang="en-US" sz="1050" dirty="0"/>
          </a:p>
        </p:txBody>
      </p:sp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BFD88F68-3159-47A1-9C16-FA88A106B183}"/>
              </a:ext>
            </a:extLst>
          </p:cNvPr>
          <p:cNvGraphicFramePr>
            <a:graphicFrameLocks noGrp="1"/>
          </p:cNvGraphicFramePr>
          <p:nvPr/>
        </p:nvGraphicFramePr>
        <p:xfrm>
          <a:off x="563941" y="1771894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00186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6656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3338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FFE3A7-72C8-43E8-99B9-B068AB94F697}"/>
              </a:ext>
            </a:extLst>
          </p:cNvPr>
          <p:cNvSpPr txBox="1"/>
          <p:nvPr/>
        </p:nvSpPr>
        <p:spPr>
          <a:xfrm>
            <a:off x="214685" y="2992204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③配信ファイル編集中</a:t>
            </a:r>
            <a:r>
              <a:rPr lang="en-US" altLang="ja-JP" sz="1050" dirty="0"/>
              <a:t>-1</a:t>
            </a:r>
            <a:endParaRPr kumimoji="1" lang="ja-JP" altLang="en-US" sz="1050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5ECFAC4B-BB7F-4EFC-B8B7-7D121F9BA408}"/>
              </a:ext>
            </a:extLst>
          </p:cNvPr>
          <p:cNvGraphicFramePr>
            <a:graphicFrameLocks noGrp="1"/>
          </p:cNvGraphicFramePr>
          <p:nvPr/>
        </p:nvGraphicFramePr>
        <p:xfrm>
          <a:off x="562614" y="3611880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00186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6656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3338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3C215F6-6264-4B22-BB25-DBDB2E417CB2}"/>
              </a:ext>
            </a:extLst>
          </p:cNvPr>
          <p:cNvSpPr txBox="1"/>
          <p:nvPr/>
        </p:nvSpPr>
        <p:spPr>
          <a:xfrm>
            <a:off x="214685" y="4988334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④配信ファイル編集中</a:t>
            </a:r>
            <a:r>
              <a:rPr lang="en-US" altLang="ja-JP" sz="1050" dirty="0"/>
              <a:t>-2</a:t>
            </a:r>
            <a:endParaRPr kumimoji="1" lang="ja-JP" altLang="en-US" sz="1050" dirty="0"/>
          </a:p>
        </p:txBody>
      </p:sp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91B5BDB6-7EE1-4FC0-82A0-DBA24EA74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87833"/>
              </p:ext>
            </p:extLst>
          </p:nvPr>
        </p:nvGraphicFramePr>
        <p:xfrm>
          <a:off x="562614" y="5608010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00186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6656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3338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NG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6C66CA81-EDFB-4E00-945F-9C3726C62860}"/>
              </a:ext>
            </a:extLst>
          </p:cNvPr>
          <p:cNvGraphicFramePr>
            <a:graphicFrameLocks noGrp="1"/>
          </p:cNvGraphicFramePr>
          <p:nvPr/>
        </p:nvGraphicFramePr>
        <p:xfrm>
          <a:off x="214683" y="1404645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6DB9A7C1-605F-4765-A552-EBF61AB7A4DC}"/>
              </a:ext>
            </a:extLst>
          </p:cNvPr>
          <p:cNvGraphicFramePr>
            <a:graphicFrameLocks noGrp="1"/>
          </p:cNvGraphicFramePr>
          <p:nvPr/>
        </p:nvGraphicFramePr>
        <p:xfrm>
          <a:off x="214683" y="3234934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5291FD32-2449-4C02-8262-91E292E8A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189829"/>
              </p:ext>
            </p:extLst>
          </p:nvPr>
        </p:nvGraphicFramePr>
        <p:xfrm>
          <a:off x="214684" y="5246614"/>
          <a:ext cx="111253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693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67623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32408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1601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711965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91354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894774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11781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25706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692513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625900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NG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C874236C-ED7E-4AA2-8F2B-3BA84EA49292}"/>
              </a:ext>
            </a:extLst>
          </p:cNvPr>
          <p:cNvSpPr/>
          <p:nvPr/>
        </p:nvSpPr>
        <p:spPr>
          <a:xfrm rot="10800000">
            <a:off x="390227" y="1614911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>
            <a:extLst>
              <a:ext uri="{FF2B5EF4-FFF2-40B4-BE49-F238E27FC236}">
                <a16:creationId xmlns:a16="http://schemas.microsoft.com/office/drawing/2014/main" id="{FB9DA030-B052-44B5-A474-215E9881DE3B}"/>
              </a:ext>
            </a:extLst>
          </p:cNvPr>
          <p:cNvSpPr/>
          <p:nvPr/>
        </p:nvSpPr>
        <p:spPr>
          <a:xfrm rot="10800000">
            <a:off x="390227" y="3449215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>
            <a:extLst>
              <a:ext uri="{FF2B5EF4-FFF2-40B4-BE49-F238E27FC236}">
                <a16:creationId xmlns:a16="http://schemas.microsoft.com/office/drawing/2014/main" id="{56BB18F1-86BF-4400-B6F3-EF160D5DFBF5}"/>
              </a:ext>
            </a:extLst>
          </p:cNvPr>
          <p:cNvSpPr/>
          <p:nvPr/>
        </p:nvSpPr>
        <p:spPr>
          <a:xfrm rot="10800000">
            <a:off x="390226" y="5443039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F91E6D8-3221-43B1-A7A1-B22861FF26C0}"/>
              </a:ext>
            </a:extLst>
          </p:cNvPr>
          <p:cNvSpPr txBox="1"/>
          <p:nvPr/>
        </p:nvSpPr>
        <p:spPr>
          <a:xfrm>
            <a:off x="11484724" y="5422959"/>
            <a:ext cx="492593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" dirty="0"/>
              <a:t>リトライ</a:t>
            </a:r>
          </a:p>
        </p:txBody>
      </p:sp>
      <p:sp>
        <p:nvSpPr>
          <p:cNvPr id="26" name="左中かっこ 25">
            <a:extLst>
              <a:ext uri="{FF2B5EF4-FFF2-40B4-BE49-F238E27FC236}">
                <a16:creationId xmlns:a16="http://schemas.microsoft.com/office/drawing/2014/main" id="{C53D9514-D124-4DB0-8887-53CFFBAB5C21}"/>
              </a:ext>
            </a:extLst>
          </p:cNvPr>
          <p:cNvSpPr/>
          <p:nvPr/>
        </p:nvSpPr>
        <p:spPr>
          <a:xfrm>
            <a:off x="390227" y="1811055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2C316A9-3D60-4383-BBAF-4073182B80DD}"/>
              </a:ext>
            </a:extLst>
          </p:cNvPr>
          <p:cNvSpPr txBox="1"/>
          <p:nvPr/>
        </p:nvSpPr>
        <p:spPr>
          <a:xfrm>
            <a:off x="-60039" y="221794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28" name="左中かっこ 27">
            <a:extLst>
              <a:ext uri="{FF2B5EF4-FFF2-40B4-BE49-F238E27FC236}">
                <a16:creationId xmlns:a16="http://schemas.microsoft.com/office/drawing/2014/main" id="{BB98B7CD-F5F1-4A92-BDEA-54CCB822CEB1}"/>
              </a:ext>
            </a:extLst>
          </p:cNvPr>
          <p:cNvSpPr/>
          <p:nvPr/>
        </p:nvSpPr>
        <p:spPr>
          <a:xfrm>
            <a:off x="437697" y="3679824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0744EB3-ADDE-4D11-AAFA-78CB785BF5BE}"/>
              </a:ext>
            </a:extLst>
          </p:cNvPr>
          <p:cNvSpPr txBox="1"/>
          <p:nvPr/>
        </p:nvSpPr>
        <p:spPr>
          <a:xfrm>
            <a:off x="-12569" y="408671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30" name="左中かっこ 29">
            <a:extLst>
              <a:ext uri="{FF2B5EF4-FFF2-40B4-BE49-F238E27FC236}">
                <a16:creationId xmlns:a16="http://schemas.microsoft.com/office/drawing/2014/main" id="{EEC60475-97AC-4FA6-9B5D-D2E88659AE72}"/>
              </a:ext>
            </a:extLst>
          </p:cNvPr>
          <p:cNvSpPr/>
          <p:nvPr/>
        </p:nvSpPr>
        <p:spPr>
          <a:xfrm>
            <a:off x="430202" y="5636061"/>
            <a:ext cx="65263" cy="2076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124CC3F-7783-4653-BA34-F5AC7ABE796C}"/>
              </a:ext>
            </a:extLst>
          </p:cNvPr>
          <p:cNvSpPr txBox="1"/>
          <p:nvPr/>
        </p:nvSpPr>
        <p:spPr>
          <a:xfrm>
            <a:off x="-20064" y="604294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32" name="左中かっこ 31">
            <a:extLst>
              <a:ext uri="{FF2B5EF4-FFF2-40B4-BE49-F238E27FC236}">
                <a16:creationId xmlns:a16="http://schemas.microsoft.com/office/drawing/2014/main" id="{81A20866-4753-405B-B35D-F95E876B7405}"/>
              </a:ext>
            </a:extLst>
          </p:cNvPr>
          <p:cNvSpPr/>
          <p:nvPr/>
        </p:nvSpPr>
        <p:spPr>
          <a:xfrm>
            <a:off x="449248" y="6239912"/>
            <a:ext cx="46218" cy="4068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A870504-F8B5-4C6B-B4EC-0B1DE125FB5A}"/>
              </a:ext>
            </a:extLst>
          </p:cNvPr>
          <p:cNvSpPr txBox="1"/>
          <p:nvPr/>
        </p:nvSpPr>
        <p:spPr>
          <a:xfrm>
            <a:off x="10184235" y="4303552"/>
            <a:ext cx="2270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素材</a:t>
            </a:r>
            <a:r>
              <a:rPr kumimoji="1" lang="en-US" altLang="ja-JP" dirty="0"/>
              <a:t>ID</a:t>
            </a:r>
            <a:r>
              <a:rPr kumimoji="1" lang="ja-JP" altLang="en-US" dirty="0"/>
              <a:t>とリビジョン</a:t>
            </a:r>
            <a:endParaRPr kumimoji="1" lang="en-US" altLang="ja-JP" dirty="0"/>
          </a:p>
          <a:p>
            <a:r>
              <a:rPr lang="ja-JP" altLang="en-US" dirty="0"/>
              <a:t>画像実体と</a:t>
            </a:r>
            <a:r>
              <a:rPr lang="en-US" altLang="ja-JP" dirty="0"/>
              <a:t>XML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434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24ED18-55C2-4B69-ADC6-9414ADDCBA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おくる</a:t>
            </a:r>
            <a:r>
              <a:rPr kumimoji="1" lang="ja-JP" altLang="en-US" dirty="0" err="1"/>
              <a:t>くん</a:t>
            </a:r>
            <a:r>
              <a:rPr kumimoji="1" lang="ja-JP" altLang="en-US" dirty="0"/>
              <a:t>画面</a:t>
            </a:r>
          </a:p>
        </p:txBody>
      </p:sp>
    </p:spTree>
    <p:extLst>
      <p:ext uri="{BB962C8B-B14F-4D97-AF65-F5344CB8AC3E}">
        <p14:creationId xmlns:p14="http://schemas.microsoft.com/office/powerpoint/2010/main" val="2717247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表 28">
            <a:extLst>
              <a:ext uri="{FF2B5EF4-FFF2-40B4-BE49-F238E27FC236}">
                <a16:creationId xmlns:a16="http://schemas.microsoft.com/office/drawing/2014/main" id="{D87BFB26-9980-402F-8636-999CF57C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36799"/>
              </p:ext>
            </p:extLst>
          </p:nvPr>
        </p:nvGraphicFramePr>
        <p:xfrm>
          <a:off x="125838" y="546647"/>
          <a:ext cx="11275068" cy="1851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5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565169">
                  <a:extLst>
                    <a:ext uri="{9D8B030D-6E8A-4147-A177-3AD203B41FA5}">
                      <a16:colId xmlns:a16="http://schemas.microsoft.com/office/drawing/2014/main" val="3120472686"/>
                    </a:ext>
                  </a:extLst>
                </a:gridCol>
                <a:gridCol w="6637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831764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445287">
                  <a:extLst>
                    <a:ext uri="{9D8B030D-6E8A-4147-A177-3AD203B41FA5}">
                      <a16:colId xmlns:a16="http://schemas.microsoft.com/office/drawing/2014/main" val="3683195934"/>
                    </a:ext>
                  </a:extLst>
                </a:gridCol>
                <a:gridCol w="705738">
                  <a:extLst>
                    <a:ext uri="{9D8B030D-6E8A-4147-A177-3AD203B41FA5}">
                      <a16:colId xmlns:a16="http://schemas.microsoft.com/office/drawing/2014/main" val="233168760"/>
                    </a:ext>
                  </a:extLst>
                </a:gridCol>
                <a:gridCol w="517927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51510">
                  <a:extLst>
                    <a:ext uri="{9D8B030D-6E8A-4147-A177-3AD203B41FA5}">
                      <a16:colId xmlns:a16="http://schemas.microsoft.com/office/drawing/2014/main" val="1759676357"/>
                    </a:ext>
                  </a:extLst>
                </a:gridCol>
                <a:gridCol w="619295">
                  <a:extLst>
                    <a:ext uri="{9D8B030D-6E8A-4147-A177-3AD203B41FA5}">
                      <a16:colId xmlns:a16="http://schemas.microsoft.com/office/drawing/2014/main" val="1608160897"/>
                    </a:ext>
                  </a:extLst>
                </a:gridCol>
                <a:gridCol w="523229">
                  <a:extLst>
                    <a:ext uri="{9D8B030D-6E8A-4147-A177-3AD203B41FA5}">
                      <a16:colId xmlns:a16="http://schemas.microsoft.com/office/drawing/2014/main" val="3855862354"/>
                    </a:ext>
                  </a:extLst>
                </a:gridCol>
                <a:gridCol w="829683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854280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2826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646926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21721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999796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205596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アドレス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5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プロトコル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素材種別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画像配信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処理受信時刻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配信完了日時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公開予定時刻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配信状況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株式会社</a:t>
                      </a:r>
                      <a:r>
                        <a:rPr kumimoji="1" lang="en-US" altLang="ja-JP" sz="600" dirty="0"/>
                        <a:t>A1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XXX.yomiuri.co.jp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速：都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SMTP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007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よみうり</a:t>
                      </a:r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あり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 </a:t>
                      </a: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株式会社</a:t>
                      </a:r>
                      <a:r>
                        <a:rPr kumimoji="1" lang="en-US" altLang="ja-JP" sz="600" dirty="0"/>
                        <a:t>A2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YYY.yomiuri.co.jp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SMTP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007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よみうり</a:t>
                      </a:r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あり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株式会社</a:t>
                      </a:r>
                      <a:r>
                        <a:rPr kumimoji="1" lang="en-US" altLang="ja-JP" sz="600" dirty="0"/>
                        <a:t>A3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ZZZ.yomiuri.co.jp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FTP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007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よみうり</a:t>
                      </a:r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あり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NG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株式会社</a:t>
                      </a:r>
                      <a:r>
                        <a:rPr kumimoji="1" lang="en-US" altLang="ja-JP" sz="600" dirty="0"/>
                        <a:t>B1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XXX.yomiuri.co.jp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SMTP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008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よみうり</a:t>
                      </a:r>
                      <a:r>
                        <a:rPr kumimoji="1" lang="en-US" altLang="ja-JP" sz="600" dirty="0"/>
                        <a:t>B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なし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 </a:t>
                      </a: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620015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株式会社</a:t>
                      </a:r>
                      <a:r>
                        <a:rPr kumimoji="1" lang="en-US" altLang="ja-JP" sz="600" dirty="0"/>
                        <a:t>C2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YYY.yomiuri.co.jp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SMTP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008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よみうり</a:t>
                      </a:r>
                      <a:r>
                        <a:rPr kumimoji="1" lang="en-US" altLang="ja-JP" sz="600" dirty="0"/>
                        <a:t>C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なし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3732951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株式会社</a:t>
                      </a:r>
                      <a:r>
                        <a:rPr kumimoji="1" lang="en-US" altLang="ja-JP" sz="600" dirty="0"/>
                        <a:t>D3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ZZZ.yomiuri.co.jp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FTP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008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よみうり</a:t>
                      </a:r>
                      <a:r>
                        <a:rPr kumimoji="1" lang="en-US" altLang="ja-JP" sz="600" dirty="0"/>
                        <a:t>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なし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943787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株式会社</a:t>
                      </a:r>
                      <a:r>
                        <a:rPr kumimoji="1" lang="en-US" altLang="ja-JP" sz="600" dirty="0"/>
                        <a:t>E1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XXX.yomiuri.co.jp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コロナ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SMTP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009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よみうり</a:t>
                      </a:r>
                      <a:r>
                        <a:rPr kumimoji="1" lang="en-US" altLang="ja-JP" sz="600" dirty="0"/>
                        <a:t>E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なし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 </a:t>
                      </a: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985582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株式会社</a:t>
                      </a:r>
                      <a:r>
                        <a:rPr kumimoji="1" lang="en-US" altLang="ja-JP" sz="600" dirty="0"/>
                        <a:t>F2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YYY.yomiuri.co.jp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コロナ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SMTP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009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よみうり</a:t>
                      </a:r>
                      <a:r>
                        <a:rPr kumimoji="1" lang="en-US" altLang="ja-JP" sz="600" dirty="0"/>
                        <a:t>F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なし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417212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KT201118YT…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株式会社</a:t>
                      </a:r>
                      <a:r>
                        <a:rPr kumimoji="1" lang="en-US" altLang="ja-JP" sz="600" dirty="0"/>
                        <a:t>G3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ZZZ.yomiuri.co.jp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FTP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009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よみうり</a:t>
                      </a:r>
                      <a:r>
                        <a:rPr kumimoji="1" lang="en-US" altLang="ja-JP" sz="600" dirty="0"/>
                        <a:t>G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なし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578718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B841DB-3709-4435-A79C-77139132B1BA}"/>
              </a:ext>
            </a:extLst>
          </p:cNvPr>
          <p:cNvSpPr txBox="1"/>
          <p:nvPr/>
        </p:nvSpPr>
        <p:spPr>
          <a:xfrm>
            <a:off x="11478149" y="756079"/>
            <a:ext cx="290720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CBED9C-96A7-4837-8016-3574A651EAFD}"/>
              </a:ext>
            </a:extLst>
          </p:cNvPr>
          <p:cNvSpPr txBox="1"/>
          <p:nvPr/>
        </p:nvSpPr>
        <p:spPr>
          <a:xfrm>
            <a:off x="11478149" y="940323"/>
            <a:ext cx="290720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CAD51A8-C1CA-41A0-A86E-CD3BBA6B5A4D}"/>
              </a:ext>
            </a:extLst>
          </p:cNvPr>
          <p:cNvSpPr txBox="1"/>
          <p:nvPr/>
        </p:nvSpPr>
        <p:spPr>
          <a:xfrm>
            <a:off x="11478149" y="1124567"/>
            <a:ext cx="290720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3F1097B-423F-4BB8-96BD-6850779CBD03}"/>
              </a:ext>
            </a:extLst>
          </p:cNvPr>
          <p:cNvSpPr txBox="1"/>
          <p:nvPr/>
        </p:nvSpPr>
        <p:spPr>
          <a:xfrm>
            <a:off x="11478149" y="1308811"/>
            <a:ext cx="290720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77B904A-02BC-44A9-98CB-4EC8B7C2267A}"/>
              </a:ext>
            </a:extLst>
          </p:cNvPr>
          <p:cNvSpPr txBox="1"/>
          <p:nvPr/>
        </p:nvSpPr>
        <p:spPr>
          <a:xfrm>
            <a:off x="11478149" y="1493055"/>
            <a:ext cx="290720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188CE10-67D4-49D8-8EBD-048C48742028}"/>
              </a:ext>
            </a:extLst>
          </p:cNvPr>
          <p:cNvSpPr txBox="1"/>
          <p:nvPr/>
        </p:nvSpPr>
        <p:spPr>
          <a:xfrm>
            <a:off x="11478149" y="1677299"/>
            <a:ext cx="290720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4D79017-967C-4729-BBF6-C780ADAA4B85}"/>
              </a:ext>
            </a:extLst>
          </p:cNvPr>
          <p:cNvSpPr txBox="1"/>
          <p:nvPr/>
        </p:nvSpPr>
        <p:spPr>
          <a:xfrm>
            <a:off x="11478149" y="1861543"/>
            <a:ext cx="290720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A51439-5F06-4EC7-A8D5-5FC3F2AA24E0}"/>
              </a:ext>
            </a:extLst>
          </p:cNvPr>
          <p:cNvSpPr txBox="1"/>
          <p:nvPr/>
        </p:nvSpPr>
        <p:spPr>
          <a:xfrm>
            <a:off x="11478149" y="2045787"/>
            <a:ext cx="290720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404F97A-700E-4D54-9655-4901CFA74D17}"/>
              </a:ext>
            </a:extLst>
          </p:cNvPr>
          <p:cNvSpPr txBox="1"/>
          <p:nvPr/>
        </p:nvSpPr>
        <p:spPr>
          <a:xfrm>
            <a:off x="11478149" y="2230030"/>
            <a:ext cx="290720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/>
              <a:t>DL</a:t>
            </a:r>
            <a:endParaRPr kumimoji="1" lang="ja-JP" altLang="en-US" sz="5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0F20091-A2D2-4319-A19C-21F2C2099B43}"/>
              </a:ext>
            </a:extLst>
          </p:cNvPr>
          <p:cNvSpPr txBox="1"/>
          <p:nvPr/>
        </p:nvSpPr>
        <p:spPr>
          <a:xfrm>
            <a:off x="11800867" y="1124567"/>
            <a:ext cx="349569" cy="169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/>
              <a:t>Retry</a:t>
            </a:r>
            <a:endParaRPr kumimoji="1" lang="ja-JP" altLang="en-US" sz="500" dirty="0"/>
          </a:p>
        </p:txBody>
      </p:sp>
    </p:spTree>
    <p:extLst>
      <p:ext uri="{BB962C8B-B14F-4D97-AF65-F5344CB8AC3E}">
        <p14:creationId xmlns:p14="http://schemas.microsoft.com/office/powerpoint/2010/main" val="240964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2049</Words>
  <Application>Microsoft Office PowerPoint</Application>
  <PresentationFormat>ワイド画面</PresentationFormat>
  <Paragraphs>1082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つくるくん画面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おくるくん画面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高畠　啓太</dc:creator>
  <cp:lastModifiedBy>高畠　啓太</cp:lastModifiedBy>
  <cp:revision>37</cp:revision>
  <dcterms:created xsi:type="dcterms:W3CDTF">2020-11-17T01:32:53Z</dcterms:created>
  <dcterms:modified xsi:type="dcterms:W3CDTF">2020-11-18T10:58:39Z</dcterms:modified>
</cp:coreProperties>
</file>