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5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95F2A-1E3D-412D-B2D8-49A8FBB5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39DE59-CEA1-401E-B925-013EAB8D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79636-D6D6-438A-9D5C-589F44F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E38E0-07FB-47A2-A2B5-C52DDD9E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7377B-B776-4A37-9DC6-3E3C890F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B06F1-DC20-43CA-A9CC-87118054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A98E71-49AA-448E-8AE1-D5074A4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2D908-3C12-4B0D-A822-994E6952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09217-1AB6-4148-A3ED-E00AC8C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6C52-EDB5-4989-A8B5-F63CB93F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26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8F972B-3A42-4D2D-9D06-180D5E74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39FF7-7E20-4167-896E-716B6525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9F475-ED5C-444E-A942-37D94CBD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E9D58-845B-4B3E-A522-725305D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A3442-094B-4A8C-84F5-0D428108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DB6CA-4036-45B2-9C31-A3F7B58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DAE967-3B9C-41C6-A6F0-BAA51BD2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2C78F0-2070-4433-A0A7-A695CA23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CCA58-FBEF-45BF-9A6F-D9770CF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E3340-18C8-4A4D-A34C-DE90C6C4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4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94A30-8272-428F-91F0-C10152B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77C578-36A9-4375-92C5-8A288171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625D-B672-4C17-AAC6-E51E2D6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C55A7-B6B3-4651-8A7E-CB59EE5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57DEC-A8EC-401B-A282-950A90C2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43AEA-9525-40A2-94D0-E0F00D50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15475-B249-4D73-951E-7DE62BEF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9B322F-5374-427C-8694-87794B0E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93216-CE3B-4823-94D5-5EFFAB5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E79530-E22D-4641-BFED-DABAB33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593C8F-2EED-4C68-AC97-3EC6B4C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9810D-41F8-416B-BFB2-F27E0F57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8528-258C-4036-8CDA-CBA60911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365AB-C9D4-4BBB-B3DD-12C4DFA2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72F268-3B6D-4076-86AD-52AE8034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2D498D-9244-4A34-B799-D9E0EFB9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BFD1B-F0FB-4C2D-B9C4-437F10D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1746CB-E532-4A14-9CB3-2D55C1EC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B842C3-4F3D-477F-8D35-7FB608E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9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E1029-C618-4AFA-B5D8-43320C9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E01F3-D7A0-4A78-B28E-54624910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F2783D-0E03-486A-B012-A9D3337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FB1288-9332-4E61-A6C2-ED0CC2A2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1D2831-4C30-4F8E-A662-55273AB2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FEE3A4-F963-414E-B664-F7DAE61F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9EB450-A2FD-4A1B-8BCD-1C4CB738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71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39403-1BC2-4A36-BEB3-8C35ECC2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0F8CF-4226-4B94-B04F-4EA9F934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4A880-BC69-4658-BDA6-15E181DA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628-476F-48AC-89A3-81C2948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D0A6FE-C529-4A4C-BE13-DED2DC9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1DF04-BB76-4179-AFBA-3E86FBF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A8C4-D6E7-4C7A-AAE3-04D3471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8557E4-ABB7-46BD-B2E3-52119D01B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008931-AD6B-4C07-A899-3161EB3F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495F94-98BE-43D9-8ABE-33F54E5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B35F7-F655-4BBE-B75A-C86584D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13E15-A75B-463A-B972-8AAD0C5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C0F4E8-DD2B-42C8-8F6E-39F9199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CABD6-0B4A-48F5-9DBA-3DCCEE1C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0DF95-6514-407A-B96E-357758DAA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03EA-0451-4ADD-92CF-21C5917DBBB5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F7F83-00BD-47E5-A57B-0DCF73A0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F9847-085F-4999-91BE-CE7324D98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3651-5D7B-4DE3-A8F8-7FF078BAB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7678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652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パターン１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ポラリスからの連携が正常のパターン（例として記事のみ素材を新規登録）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06029"/>
              </p:ext>
            </p:extLst>
          </p:nvPr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80663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7825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67888"/>
              </p:ext>
            </p:extLst>
          </p:nvPr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92810"/>
              </p:ext>
            </p:extLst>
          </p:nvPr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50843"/>
              </p:ext>
            </p:extLst>
          </p:nvPr>
        </p:nvGraphicFramePr>
        <p:xfrm>
          <a:off x="214683" y="524661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CB7EFED-9C30-4C36-B5CD-931D9D2C3E7F}"/>
              </a:ext>
            </a:extLst>
          </p:cNvPr>
          <p:cNvSpPr/>
          <p:nvPr/>
        </p:nvSpPr>
        <p:spPr>
          <a:xfrm>
            <a:off x="445192" y="18585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ADD6FB-6782-47F5-8C31-ADE90CBC2BA8}"/>
              </a:ext>
            </a:extLst>
          </p:cNvPr>
          <p:cNvSpPr txBox="1"/>
          <p:nvPr/>
        </p:nvSpPr>
        <p:spPr>
          <a:xfrm>
            <a:off x="-5074" y="22654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867FFD-0767-45E0-8A9C-01970495DA94}"/>
              </a:ext>
            </a:extLst>
          </p:cNvPr>
          <p:cNvSpPr/>
          <p:nvPr/>
        </p:nvSpPr>
        <p:spPr>
          <a:xfrm>
            <a:off x="445192" y="367483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0B1232-250B-453E-893B-09DC31124658}"/>
              </a:ext>
            </a:extLst>
          </p:cNvPr>
          <p:cNvSpPr txBox="1"/>
          <p:nvPr/>
        </p:nvSpPr>
        <p:spPr>
          <a:xfrm>
            <a:off x="-5074" y="41941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8C696830-7289-4A3C-B958-5B5B9BDFE2DD}"/>
              </a:ext>
            </a:extLst>
          </p:cNvPr>
          <p:cNvSpPr/>
          <p:nvPr/>
        </p:nvSpPr>
        <p:spPr>
          <a:xfrm>
            <a:off x="445192" y="569351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9C0E7A-8D05-4EB4-9DC6-EF6B2F5EB6E4}"/>
              </a:ext>
            </a:extLst>
          </p:cNvPr>
          <p:cNvSpPr txBox="1"/>
          <p:nvPr/>
        </p:nvSpPr>
        <p:spPr>
          <a:xfrm>
            <a:off x="-5074" y="62128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22233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⑤配信中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2587"/>
              </p:ext>
            </p:extLst>
          </p:nvPr>
        </p:nvGraphicFramePr>
        <p:xfrm>
          <a:off x="562614" y="97520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498"/>
              </p:ext>
            </p:extLst>
          </p:nvPr>
        </p:nvGraphicFramePr>
        <p:xfrm>
          <a:off x="562614" y="297133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000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5184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0596C7-A935-482A-9225-5A112CF60420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A6B8632-5D35-47C8-952B-514CEC6F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80925"/>
              </p:ext>
            </p:extLst>
          </p:nvPr>
        </p:nvGraphicFramePr>
        <p:xfrm>
          <a:off x="562614" y="5054988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578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18350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フォーマット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宛先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</a:t>
                      </a:r>
                      <a:r>
                        <a:rPr kumimoji="1" lang="en-US" altLang="ja-JP" sz="60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処理開始日時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処理終了日時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パック企業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配信なし</a:t>
                      </a:r>
                      <a:r>
                        <a:rPr kumimoji="1" lang="en-US" altLang="ja-JP" sz="600"/>
                        <a:t>(</a:t>
                      </a:r>
                      <a:r>
                        <a:rPr kumimoji="1" lang="ja-JP" altLang="en-US" sz="600"/>
                        <a:t>カスタムロジック）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FA8F61F2-D583-49C0-B663-1F06E42FF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53126"/>
              </p:ext>
            </p:extLst>
          </p:nvPr>
        </p:nvGraphicFramePr>
        <p:xfrm>
          <a:off x="214685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997F283-50C6-414B-BE17-4801FDCC3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82561"/>
              </p:ext>
            </p:extLst>
          </p:nvPr>
        </p:nvGraphicFramePr>
        <p:xfrm>
          <a:off x="214685" y="2604636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08C3B78A-9AD0-4176-8B1C-4982079A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90481"/>
              </p:ext>
            </p:extLst>
          </p:nvPr>
        </p:nvGraphicFramePr>
        <p:xfrm>
          <a:off x="214685" y="468922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1EBD497-94AF-4D28-9BF1-411B3E3191C9}"/>
              </a:ext>
            </a:extLst>
          </p:cNvPr>
          <p:cNvSpPr/>
          <p:nvPr/>
        </p:nvSpPr>
        <p:spPr>
          <a:xfrm rot="10800000">
            <a:off x="390227" y="85458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EA63F5F-1851-4BD2-A79F-A2301080BF51}"/>
              </a:ext>
            </a:extLst>
          </p:cNvPr>
          <p:cNvSpPr/>
          <p:nvPr/>
        </p:nvSpPr>
        <p:spPr>
          <a:xfrm rot="10800000">
            <a:off x="403935" y="281911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943C9201-D81B-4A0C-8524-3A3AF45898F9}"/>
              </a:ext>
            </a:extLst>
          </p:cNvPr>
          <p:cNvSpPr/>
          <p:nvPr/>
        </p:nvSpPr>
        <p:spPr>
          <a:xfrm rot="10800000">
            <a:off x="393175" y="491018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07920B37-E2FF-4BEE-BC14-DF6CE802AACE}"/>
              </a:ext>
            </a:extLst>
          </p:cNvPr>
          <p:cNvSpPr/>
          <p:nvPr/>
        </p:nvSpPr>
        <p:spPr>
          <a:xfrm>
            <a:off x="390227" y="1046562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8FE72-FFD9-4A16-BB35-4D815DDEB677}"/>
              </a:ext>
            </a:extLst>
          </p:cNvPr>
          <p:cNvSpPr txBox="1"/>
          <p:nvPr/>
        </p:nvSpPr>
        <p:spPr>
          <a:xfrm>
            <a:off x="-60039" y="14534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22137AE-63BC-43D8-AAA2-36D3D891D73F}"/>
              </a:ext>
            </a:extLst>
          </p:cNvPr>
          <p:cNvSpPr/>
          <p:nvPr/>
        </p:nvSpPr>
        <p:spPr>
          <a:xfrm>
            <a:off x="445192" y="3072730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995E3F2-7100-45E4-B1BD-1099A1F18CB5}"/>
              </a:ext>
            </a:extLst>
          </p:cNvPr>
          <p:cNvSpPr txBox="1"/>
          <p:nvPr/>
        </p:nvSpPr>
        <p:spPr>
          <a:xfrm>
            <a:off x="-5074" y="34796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54379763-C3F0-46B9-90DB-C417358544F0}"/>
              </a:ext>
            </a:extLst>
          </p:cNvPr>
          <p:cNvSpPr/>
          <p:nvPr/>
        </p:nvSpPr>
        <p:spPr>
          <a:xfrm>
            <a:off x="485167" y="518134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308FF0A-8000-47A8-AA19-41196E28B207}"/>
              </a:ext>
            </a:extLst>
          </p:cNvPr>
          <p:cNvSpPr txBox="1"/>
          <p:nvPr/>
        </p:nvSpPr>
        <p:spPr>
          <a:xfrm>
            <a:off x="34901" y="55882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41739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5868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</a:t>
            </a:r>
            <a:r>
              <a:rPr lang="ja-JP" altLang="en-US" sz="1050" dirty="0"/>
              <a:t>２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F</a:t>
            </a:r>
            <a:r>
              <a:rPr kumimoji="1" lang="ja-JP" altLang="en-US" sz="1050" dirty="0"/>
              <a:t>ポラリスからの画像なし記事の新規登録（</a:t>
            </a:r>
            <a:r>
              <a:rPr lang="en-US" altLang="ja-JP" sz="1050" dirty="0"/>
              <a:t>F</a:t>
            </a:r>
            <a:r>
              <a:rPr lang="ja-JP" altLang="en-US" sz="1050" dirty="0"/>
              <a:t>ポラリスからの素材取得でエラー）</a:t>
            </a:r>
            <a:endParaRPr kumimoji="1" lang="ja-JP" altLang="en-US" sz="1050" dirty="0"/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56F4E675-370F-46EF-AD6E-E5A303F5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1092"/>
              </p:ext>
            </p:extLst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533944-3B70-4A0B-B1F3-6431FE2B26A8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BAC7E5-F507-43C4-907B-4E2D0D0B8078}"/>
              </a:ext>
            </a:extLst>
          </p:cNvPr>
          <p:cNvSpPr txBox="1"/>
          <p:nvPr/>
        </p:nvSpPr>
        <p:spPr>
          <a:xfrm>
            <a:off x="216012" y="115221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②取得エラー</a:t>
            </a:r>
            <a:endParaRPr kumimoji="1" lang="ja-JP" altLang="en-US" sz="1050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8BE41B2C-6A9E-4EE7-9393-DCD42A1E8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24435"/>
              </p:ext>
            </p:extLst>
          </p:nvPr>
        </p:nvGraphicFramePr>
        <p:xfrm>
          <a:off x="214683" y="1404645"/>
          <a:ext cx="112228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113584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34B58D-6446-482C-AC2E-44848A57571B}"/>
              </a:ext>
            </a:extLst>
          </p:cNvPr>
          <p:cNvSpPr txBox="1"/>
          <p:nvPr/>
        </p:nvSpPr>
        <p:spPr>
          <a:xfrm>
            <a:off x="11529517" y="1587525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</p:spTree>
    <p:extLst>
      <p:ext uri="{BB962C8B-B14F-4D97-AF65-F5344CB8AC3E}">
        <p14:creationId xmlns:p14="http://schemas.microsoft.com/office/powerpoint/2010/main" val="403675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86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作成エラー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0706"/>
              </p:ext>
            </p:extLst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79204"/>
              </p:ext>
            </p:extLst>
          </p:nvPr>
        </p:nvGraphicFramePr>
        <p:xfrm>
          <a:off x="214683" y="3234934"/>
          <a:ext cx="109829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12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63039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92652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47911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4713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921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41110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589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22159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2837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991568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48C27E-B693-4375-B214-2603A7A353E1}"/>
              </a:ext>
            </a:extLst>
          </p:cNvPr>
          <p:cNvSpPr txBox="1"/>
          <p:nvPr/>
        </p:nvSpPr>
        <p:spPr>
          <a:xfrm>
            <a:off x="11309180" y="3397598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8D6BC2F-C4A9-4893-9CDC-904378A293F7}"/>
              </a:ext>
            </a:extLst>
          </p:cNvPr>
          <p:cNvSpPr txBox="1"/>
          <p:nvPr/>
        </p:nvSpPr>
        <p:spPr>
          <a:xfrm>
            <a:off x="119270" y="111319"/>
            <a:ext cx="23599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パターン３　配信元</a:t>
            </a:r>
            <a:r>
              <a:rPr kumimoji="1" lang="en-US" altLang="ja-JP" sz="1050" dirty="0"/>
              <a:t>XML</a:t>
            </a:r>
            <a:r>
              <a:rPr kumimoji="1" lang="ja-JP" altLang="en-US" sz="1050" dirty="0"/>
              <a:t>作成エラー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4BA880-F9DE-4B9B-845F-6BA687FD6345}"/>
              </a:ext>
            </a:extLst>
          </p:cNvPr>
          <p:cNvSpPr txBox="1"/>
          <p:nvPr/>
        </p:nvSpPr>
        <p:spPr>
          <a:xfrm>
            <a:off x="-20064" y="40642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990B7715-5E11-4DBF-9794-CF928600C1FD}"/>
              </a:ext>
            </a:extLst>
          </p:cNvPr>
          <p:cNvSpPr/>
          <p:nvPr/>
        </p:nvSpPr>
        <p:spPr>
          <a:xfrm>
            <a:off x="449247" y="4064253"/>
            <a:ext cx="100075" cy="6038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CABB503C-74BE-406C-B507-96EEE1D831BE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228D8-30D8-40FB-85B6-C388F3967DD8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30229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6901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パターン４　</a:t>
            </a:r>
            <a:r>
              <a:rPr kumimoji="1" lang="en-US" altLang="ja-JP" sz="1050" dirty="0"/>
              <a:t>F</a:t>
            </a:r>
            <a:r>
              <a:rPr lang="ja-JP" altLang="en-US" sz="1050" dirty="0"/>
              <a:t>配信ファイル編集中エラー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7833"/>
              </p:ext>
            </p:extLst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89829"/>
              </p:ext>
            </p:extLst>
          </p:nvPr>
        </p:nvGraphicFramePr>
        <p:xfrm>
          <a:off x="214684" y="5246614"/>
          <a:ext cx="11125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93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67623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2408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1601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711965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9135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894774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1178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5706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69251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625900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91E6D8-3221-43B1-A7A1-B22861FF26C0}"/>
              </a:ext>
            </a:extLst>
          </p:cNvPr>
          <p:cNvSpPr txBox="1"/>
          <p:nvPr/>
        </p:nvSpPr>
        <p:spPr>
          <a:xfrm>
            <a:off x="11484724" y="5422959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C53D9514-D124-4DB0-8887-53CFFBAB5C21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C316A9-3D60-4383-BBAF-4073182B80D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BB98B7CD-F5F1-4A92-BDEA-54CCB822CEB1}"/>
              </a:ext>
            </a:extLst>
          </p:cNvPr>
          <p:cNvSpPr/>
          <p:nvPr/>
        </p:nvSpPr>
        <p:spPr>
          <a:xfrm>
            <a:off x="437697" y="3679824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744EB3-ADDE-4D11-AAFA-78CB785BF5BE}"/>
              </a:ext>
            </a:extLst>
          </p:cNvPr>
          <p:cNvSpPr txBox="1"/>
          <p:nvPr/>
        </p:nvSpPr>
        <p:spPr>
          <a:xfrm>
            <a:off x="-12569" y="40867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EEC60475-97AC-4FA6-9B5D-D2E88659AE72}"/>
              </a:ext>
            </a:extLst>
          </p:cNvPr>
          <p:cNvSpPr/>
          <p:nvPr/>
        </p:nvSpPr>
        <p:spPr>
          <a:xfrm>
            <a:off x="430202" y="5636061"/>
            <a:ext cx="65263" cy="207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24CC3F-7783-4653-BA34-F5AC7ABE796C}"/>
              </a:ext>
            </a:extLst>
          </p:cNvPr>
          <p:cNvSpPr txBox="1"/>
          <p:nvPr/>
        </p:nvSpPr>
        <p:spPr>
          <a:xfrm>
            <a:off x="-20064" y="60429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81A20866-4753-405B-B35D-F95E876B7405}"/>
              </a:ext>
            </a:extLst>
          </p:cNvPr>
          <p:cNvSpPr/>
          <p:nvPr/>
        </p:nvSpPr>
        <p:spPr>
          <a:xfrm>
            <a:off x="449248" y="6239912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3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9B9EC-7FB7-41CE-AD43-F512EBC0D5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F</a:t>
                      </a:r>
                      <a:r>
                        <a:rPr kumimoji="1" lang="ja-JP" altLang="en-US" sz="600" dirty="0"/>
                        <a:t>ポラリスからの素材取得中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367E9-547C-476C-A4BC-1A5A59FA3F1D}"/>
              </a:ext>
            </a:extLst>
          </p:cNvPr>
          <p:cNvSpPr txBox="1"/>
          <p:nvPr/>
        </p:nvSpPr>
        <p:spPr>
          <a:xfrm>
            <a:off x="119270" y="111319"/>
            <a:ext cx="2537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パターン５　</a:t>
            </a:r>
            <a:r>
              <a:rPr lang="ja-JP" altLang="en-US" sz="1050" dirty="0"/>
              <a:t>配信（おくるくん）が</a:t>
            </a:r>
            <a:r>
              <a:rPr lang="en-US" altLang="ja-JP" sz="1050" dirty="0"/>
              <a:t>NG</a:t>
            </a:r>
            <a:endParaRPr kumimoji="1" lang="ja-JP" altLang="en-US" sz="10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6BB71F-7DD7-4409-B5BA-B20DDF381335}"/>
              </a:ext>
            </a:extLst>
          </p:cNvPr>
          <p:cNvSpPr txBox="1"/>
          <p:nvPr/>
        </p:nvSpPr>
        <p:spPr>
          <a:xfrm>
            <a:off x="216012" y="3763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①素材取得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194D7-3843-4474-BF63-FFD57ABDF99D}"/>
              </a:ext>
            </a:extLst>
          </p:cNvPr>
          <p:cNvSpPr txBox="1"/>
          <p:nvPr/>
        </p:nvSpPr>
        <p:spPr>
          <a:xfrm>
            <a:off x="216012" y="1152218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②配信元</a:t>
            </a:r>
            <a:r>
              <a:rPr lang="en-US" altLang="ja-JP" sz="1050" dirty="0"/>
              <a:t>XML</a:t>
            </a:r>
            <a:r>
              <a:rPr lang="ja-JP" altLang="en-US" sz="1050" dirty="0"/>
              <a:t>作成</a:t>
            </a:r>
            <a:endParaRPr kumimoji="1" lang="ja-JP" altLang="en-US" sz="1050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D88F68-3159-47A1-9C16-FA88A106B1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941" y="177189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299220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③配信ファイル編集中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614" y="361188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498833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④配信ファイル編集中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614" y="5608010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6C66CA81-EDFB-4E00-945F-9C3726C628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1404645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DB9A7C1-605F-4765-A552-EBF61AB7A4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323493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配信元</a:t>
                      </a:r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作成中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291FD32-2449-4C02-8262-91E292E8AE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3" y="5246614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C874236C-ED7E-4AA2-8F2B-3BA84EA49292}"/>
              </a:ext>
            </a:extLst>
          </p:cNvPr>
          <p:cNvSpPr/>
          <p:nvPr/>
        </p:nvSpPr>
        <p:spPr>
          <a:xfrm rot="10800000">
            <a:off x="390227" y="161491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FB9DA030-B052-44B5-A474-215E9881DE3B}"/>
              </a:ext>
            </a:extLst>
          </p:cNvPr>
          <p:cNvSpPr/>
          <p:nvPr/>
        </p:nvSpPr>
        <p:spPr>
          <a:xfrm rot="10800000">
            <a:off x="390227" y="3449215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6BB18F1-86BF-4400-B6F3-EF160D5DFBF5}"/>
              </a:ext>
            </a:extLst>
          </p:cNvPr>
          <p:cNvSpPr/>
          <p:nvPr/>
        </p:nvSpPr>
        <p:spPr>
          <a:xfrm rot="10800000">
            <a:off x="390226" y="5443039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76A10E74-C699-4C08-B3A1-D7D3C584A009}"/>
              </a:ext>
            </a:extLst>
          </p:cNvPr>
          <p:cNvSpPr/>
          <p:nvPr/>
        </p:nvSpPr>
        <p:spPr>
          <a:xfrm>
            <a:off x="390227" y="1811055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C5A9780-ADB1-4D14-9138-95FE6B7E8A3D}"/>
              </a:ext>
            </a:extLst>
          </p:cNvPr>
          <p:cNvSpPr txBox="1"/>
          <p:nvPr/>
        </p:nvSpPr>
        <p:spPr>
          <a:xfrm>
            <a:off x="-60039" y="22179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466D6D51-D8FD-47FD-B030-6DD5C2630FFE}"/>
              </a:ext>
            </a:extLst>
          </p:cNvPr>
          <p:cNvSpPr/>
          <p:nvPr/>
        </p:nvSpPr>
        <p:spPr>
          <a:xfrm>
            <a:off x="400222" y="368732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4EC17-713F-405B-BF38-A7F0D2480751}"/>
              </a:ext>
            </a:extLst>
          </p:cNvPr>
          <p:cNvSpPr txBox="1"/>
          <p:nvPr/>
        </p:nvSpPr>
        <p:spPr>
          <a:xfrm>
            <a:off x="-50044" y="40942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A88E84EC-57DD-4755-9228-DD3C28BCF4E9}"/>
              </a:ext>
            </a:extLst>
          </p:cNvPr>
          <p:cNvSpPr/>
          <p:nvPr/>
        </p:nvSpPr>
        <p:spPr>
          <a:xfrm>
            <a:off x="402722" y="5691009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C42310E-3882-4ED6-B2D9-905823C56A59}"/>
              </a:ext>
            </a:extLst>
          </p:cNvPr>
          <p:cNvSpPr txBox="1"/>
          <p:nvPr/>
        </p:nvSpPr>
        <p:spPr>
          <a:xfrm>
            <a:off x="-47544" y="60978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118676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FFE3A7-72C8-43E8-99B9-B068AB94F697}"/>
              </a:ext>
            </a:extLst>
          </p:cNvPr>
          <p:cNvSpPr txBox="1"/>
          <p:nvPr/>
        </p:nvSpPr>
        <p:spPr>
          <a:xfrm>
            <a:off x="214685" y="35552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⑤配信中</a:t>
            </a:r>
            <a:r>
              <a:rPr lang="en-US" altLang="ja-JP" sz="1050" dirty="0"/>
              <a:t>-1</a:t>
            </a:r>
            <a:endParaRPr kumimoji="1" lang="ja-JP" altLang="en-US" sz="1050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CFAC4B-BB7F-4EFC-B8B7-7D121F9BA4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614" y="97520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726656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175193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63338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C215F6-6264-4B22-BB25-DBDB2E417CB2}"/>
              </a:ext>
            </a:extLst>
          </p:cNvPr>
          <p:cNvSpPr txBox="1"/>
          <p:nvPr/>
        </p:nvSpPr>
        <p:spPr>
          <a:xfrm>
            <a:off x="214685" y="235165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⑥配信中</a:t>
            </a:r>
            <a:r>
              <a:rPr lang="en-US" altLang="ja-JP" sz="1050" dirty="0"/>
              <a:t>-2</a:t>
            </a:r>
            <a:endParaRPr kumimoji="1" lang="ja-JP" altLang="en-US" sz="1050" dirty="0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B5BDB6-7EE1-4FC0-82A0-DBA24EA74D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614" y="2971334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00186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50001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051848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フォーマット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宛先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</a:t>
                      </a:r>
                      <a:r>
                        <a:rPr kumimoji="1" lang="en-US" altLang="ja-JP" sz="600" dirty="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企業名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公開予定時刻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新着企業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配信なし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 dirty="0"/>
                        <a:t>カスタムロジック）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0596C7-A935-482A-9225-5A112CF60420}"/>
              </a:ext>
            </a:extLst>
          </p:cNvPr>
          <p:cNvSpPr txBox="1"/>
          <p:nvPr/>
        </p:nvSpPr>
        <p:spPr>
          <a:xfrm>
            <a:off x="214685" y="44353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⑦配信済</a:t>
            </a:r>
            <a:endParaRPr kumimoji="1" lang="ja-JP" altLang="en-US" sz="1050" dirty="0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0A6B8632-5D35-47C8-952B-514CEC6F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96540"/>
              </p:ext>
            </p:extLst>
          </p:nvPr>
        </p:nvGraphicFramePr>
        <p:xfrm>
          <a:off x="562614" y="5054988"/>
          <a:ext cx="876005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0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564383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04594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566733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3578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118350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207638332"/>
                    </a:ext>
                  </a:extLst>
                </a:gridCol>
                <a:gridCol w="572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487075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フォーマット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宛先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</a:t>
                      </a:r>
                      <a:r>
                        <a:rPr kumimoji="1" lang="en-US" altLang="ja-JP" sz="600"/>
                        <a:t>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企業名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処理開始日時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処理終了日時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公開予定時刻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配信状況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ステータス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エラーメッセージ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蓄積＋枠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YOL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蓄積＋枠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Yahoo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76406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外販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003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パック企業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 </a:t>
                      </a: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4914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004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新着企業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566024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外販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/>
                        <a:t>005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蓄積企業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 </a:t>
                      </a:r>
                      <a:r>
                        <a:rPr kumimoji="1" lang="en-US" altLang="ja-JP" sz="600" i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配信なし</a:t>
                      </a:r>
                      <a:r>
                        <a:rPr kumimoji="1" lang="en-US" altLang="ja-JP" sz="600"/>
                        <a:t>(</a:t>
                      </a:r>
                      <a:r>
                        <a:rPr kumimoji="1" lang="ja-JP" altLang="en-US" sz="600"/>
                        <a:t>カスタムロジック）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8903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FA8F61F2-D583-49C0-B663-1F06E42FF7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5" y="641478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配信ファイル編集中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997F283-50C6-414B-BE17-4801FDCC32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685" y="2604636"/>
          <a:ext cx="118394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08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83830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55552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857122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849111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52208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70307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33775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36964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730263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OK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08C3B78A-9AD0-4176-8B1C-4982079AD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46397"/>
              </p:ext>
            </p:extLst>
          </p:nvPr>
        </p:nvGraphicFramePr>
        <p:xfrm>
          <a:off x="214686" y="4689228"/>
          <a:ext cx="113202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66">
                  <a:extLst>
                    <a:ext uri="{9D8B030D-6E8A-4147-A177-3AD203B41FA5}">
                      <a16:colId xmlns:a16="http://schemas.microsoft.com/office/drawing/2014/main" val="1287761203"/>
                    </a:ext>
                  </a:extLst>
                </a:gridCol>
                <a:gridCol w="1705597">
                  <a:extLst>
                    <a:ext uri="{9D8B030D-6E8A-4147-A177-3AD203B41FA5}">
                      <a16:colId xmlns:a16="http://schemas.microsoft.com/office/drawing/2014/main" val="2798161513"/>
                    </a:ext>
                  </a:extLst>
                </a:gridCol>
                <a:gridCol w="1347277">
                  <a:extLst>
                    <a:ext uri="{9D8B030D-6E8A-4147-A177-3AD203B41FA5}">
                      <a16:colId xmlns:a16="http://schemas.microsoft.com/office/drawing/2014/main" val="3770026941"/>
                    </a:ext>
                  </a:extLst>
                </a:gridCol>
                <a:gridCol w="626801">
                  <a:extLst>
                    <a:ext uri="{9D8B030D-6E8A-4147-A177-3AD203B41FA5}">
                      <a16:colId xmlns:a16="http://schemas.microsoft.com/office/drawing/2014/main" val="1662937544"/>
                    </a:ext>
                  </a:extLst>
                </a:gridCol>
                <a:gridCol w="654439">
                  <a:extLst>
                    <a:ext uri="{9D8B030D-6E8A-4147-A177-3AD203B41FA5}">
                      <a16:colId xmlns:a16="http://schemas.microsoft.com/office/drawing/2014/main" val="903617368"/>
                    </a:ext>
                  </a:extLst>
                </a:gridCol>
                <a:gridCol w="976964">
                  <a:extLst>
                    <a:ext uri="{9D8B030D-6E8A-4147-A177-3AD203B41FA5}">
                      <a16:colId xmlns:a16="http://schemas.microsoft.com/office/drawing/2014/main" val="2021658743"/>
                    </a:ext>
                  </a:extLst>
                </a:gridCol>
                <a:gridCol w="910447">
                  <a:extLst>
                    <a:ext uri="{9D8B030D-6E8A-4147-A177-3AD203B41FA5}">
                      <a16:colId xmlns:a16="http://schemas.microsoft.com/office/drawing/2014/main" val="1597762185"/>
                    </a:ext>
                  </a:extLst>
                </a:gridCol>
                <a:gridCol w="927752">
                  <a:extLst>
                    <a:ext uri="{9D8B030D-6E8A-4147-A177-3AD203B41FA5}">
                      <a16:colId xmlns:a16="http://schemas.microsoft.com/office/drawing/2014/main" val="967924138"/>
                    </a:ext>
                  </a:extLst>
                </a:gridCol>
                <a:gridCol w="1279081">
                  <a:extLst>
                    <a:ext uri="{9D8B030D-6E8A-4147-A177-3AD203B41FA5}">
                      <a16:colId xmlns:a16="http://schemas.microsoft.com/office/drawing/2014/main" val="58136385"/>
                    </a:ext>
                  </a:extLst>
                </a:gridCol>
                <a:gridCol w="704643">
                  <a:extLst>
                    <a:ext uri="{9D8B030D-6E8A-4147-A177-3AD203B41FA5}">
                      <a16:colId xmlns:a16="http://schemas.microsoft.com/office/drawing/2014/main" val="928136898"/>
                    </a:ext>
                  </a:extLst>
                </a:gridCol>
                <a:gridCol w="1654379">
                  <a:extLst>
                    <a:ext uri="{9D8B030D-6E8A-4147-A177-3AD203B41FA5}">
                      <a16:colId xmlns:a16="http://schemas.microsoft.com/office/drawing/2014/main" val="420479970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XML</a:t>
                      </a:r>
                      <a:r>
                        <a:rPr kumimoji="1" lang="ja-JP" altLang="en-US" sz="600" dirty="0"/>
                        <a:t>展開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 err="1"/>
                        <a:t>RequestID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仮見出し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素材区分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依頼者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i="0" dirty="0"/>
                        <a:t>依頼日時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処理開始日時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処理終了日時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配信状況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dirty="0"/>
                        <a:t>エラーメッセージ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10718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REQ9AE5A2F5D4E89B709202010060012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速：都内コロナ患者４１人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記事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1180031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15:00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i="0" dirty="0"/>
                        <a:t>2020/11/16 15:02</a:t>
                      </a:r>
                      <a:endParaRPr kumimoji="1" lang="ja-JP" altLang="en-US" sz="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600" dirty="0"/>
                        <a:t>配信中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600" dirty="0"/>
                        <a:t>NG</a:t>
                      </a:r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67658"/>
                  </a:ext>
                </a:extLst>
              </a:tr>
            </a:tbl>
          </a:graphicData>
        </a:graphic>
      </p:graphicFrame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1EBD497-94AF-4D28-9BF1-411B3E3191C9}"/>
              </a:ext>
            </a:extLst>
          </p:cNvPr>
          <p:cNvSpPr/>
          <p:nvPr/>
        </p:nvSpPr>
        <p:spPr>
          <a:xfrm rot="10800000">
            <a:off x="390227" y="85458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EA63F5F-1851-4BD2-A79F-A2301080BF51}"/>
              </a:ext>
            </a:extLst>
          </p:cNvPr>
          <p:cNvSpPr/>
          <p:nvPr/>
        </p:nvSpPr>
        <p:spPr>
          <a:xfrm rot="10800000">
            <a:off x="403935" y="2819116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943C9201-D81B-4A0C-8524-3A3AF45898F9}"/>
              </a:ext>
            </a:extLst>
          </p:cNvPr>
          <p:cNvSpPr/>
          <p:nvPr/>
        </p:nvSpPr>
        <p:spPr>
          <a:xfrm rot="10800000">
            <a:off x="393175" y="4910181"/>
            <a:ext cx="172387" cy="131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6BB4E5-C186-4AD7-95AB-E82B1806DDC7}"/>
              </a:ext>
            </a:extLst>
          </p:cNvPr>
          <p:cNvSpPr txBox="1"/>
          <p:nvPr/>
        </p:nvSpPr>
        <p:spPr>
          <a:xfrm>
            <a:off x="11634626" y="4858564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1C603A-A9B0-49BD-A680-179AEF5AD6E3}"/>
              </a:ext>
            </a:extLst>
          </p:cNvPr>
          <p:cNvSpPr txBox="1"/>
          <p:nvPr/>
        </p:nvSpPr>
        <p:spPr>
          <a:xfrm>
            <a:off x="9424298" y="5603628"/>
            <a:ext cx="492593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/>
              <a:t>リトライ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987A084B-7AD3-4971-902A-6FD331969DB4}"/>
              </a:ext>
            </a:extLst>
          </p:cNvPr>
          <p:cNvSpPr/>
          <p:nvPr/>
        </p:nvSpPr>
        <p:spPr>
          <a:xfrm>
            <a:off x="390227" y="1069046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500305-52C2-4BC7-A040-0507C54B6FBE}"/>
              </a:ext>
            </a:extLst>
          </p:cNvPr>
          <p:cNvSpPr txBox="1"/>
          <p:nvPr/>
        </p:nvSpPr>
        <p:spPr>
          <a:xfrm>
            <a:off x="-60039" y="14759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0" name="左中かっこ 29">
            <a:extLst>
              <a:ext uri="{FF2B5EF4-FFF2-40B4-BE49-F238E27FC236}">
                <a16:creationId xmlns:a16="http://schemas.microsoft.com/office/drawing/2014/main" id="{176056AF-4AFD-420E-A898-22645EC33778}"/>
              </a:ext>
            </a:extLst>
          </p:cNvPr>
          <p:cNvSpPr/>
          <p:nvPr/>
        </p:nvSpPr>
        <p:spPr>
          <a:xfrm>
            <a:off x="437697" y="3042753"/>
            <a:ext cx="86193" cy="10034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A9919A1-2D0F-4047-9FC9-545FEA9B0904}"/>
              </a:ext>
            </a:extLst>
          </p:cNvPr>
          <p:cNvSpPr txBox="1"/>
          <p:nvPr/>
        </p:nvSpPr>
        <p:spPr>
          <a:xfrm>
            <a:off x="-12569" y="34496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075520A9-BA2D-454C-B9A2-C23EB1EC661E}"/>
              </a:ext>
            </a:extLst>
          </p:cNvPr>
          <p:cNvSpPr/>
          <p:nvPr/>
        </p:nvSpPr>
        <p:spPr>
          <a:xfrm>
            <a:off x="430203" y="5171364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0D55C7-E1AB-4368-B128-F569AEAC46A1}"/>
              </a:ext>
            </a:extLst>
          </p:cNvPr>
          <p:cNvSpPr txBox="1"/>
          <p:nvPr/>
        </p:nvSpPr>
        <p:spPr>
          <a:xfrm>
            <a:off x="-20064" y="55782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/>
              <a:t>非表示</a:t>
            </a:r>
            <a:endParaRPr lang="en-US" altLang="ja-JP" sz="600" dirty="0"/>
          </a:p>
          <a:p>
            <a:r>
              <a:rPr kumimoji="1" lang="ja-JP" altLang="en-US" sz="600" dirty="0"/>
              <a:t>（展開して</a:t>
            </a:r>
            <a:endParaRPr kumimoji="1" lang="en-US" altLang="ja-JP" sz="600" dirty="0"/>
          </a:p>
          <a:p>
            <a:r>
              <a:rPr kumimoji="1" lang="ja-JP" altLang="en-US" sz="600" dirty="0"/>
              <a:t>表示）</a:t>
            </a:r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759CCFB6-6994-498F-9556-A739F689D81D}"/>
              </a:ext>
            </a:extLst>
          </p:cNvPr>
          <p:cNvSpPr/>
          <p:nvPr/>
        </p:nvSpPr>
        <p:spPr>
          <a:xfrm>
            <a:off x="449248" y="5775215"/>
            <a:ext cx="46218" cy="40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6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2582</Words>
  <Application>Microsoft Office PowerPoint</Application>
  <PresentationFormat>ワイド画面</PresentationFormat>
  <Paragraphs>1387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高畠　啓太</dc:creator>
  <cp:lastModifiedBy>高畠　啓太</cp:lastModifiedBy>
  <cp:revision>18</cp:revision>
  <dcterms:created xsi:type="dcterms:W3CDTF">2020-11-17T01:32:53Z</dcterms:created>
  <dcterms:modified xsi:type="dcterms:W3CDTF">2020-11-17T03:46:02Z</dcterms:modified>
</cp:coreProperties>
</file>