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74" r:id="rId7"/>
    <p:sldId id="275" r:id="rId8"/>
    <p:sldId id="273" r:id="rId9"/>
    <p:sldId id="276" r:id="rId10"/>
    <p:sldId id="277" r:id="rId11"/>
    <p:sldId id="278" r:id="rId12"/>
    <p:sldId id="268" r:id="rId13"/>
    <p:sldId id="270" r:id="rId14"/>
    <p:sldId id="271" r:id="rId15"/>
    <p:sldId id="261" r:id="rId16"/>
    <p:sldId id="272" r:id="rId17"/>
    <p:sldId id="262" r:id="rId18"/>
    <p:sldId id="263" r:id="rId19"/>
    <p:sldId id="264" r:id="rId20"/>
    <p:sldId id="265" r:id="rId21"/>
    <p:sldId id="26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17FD9-367B-4838-A05E-C63E35066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164702-39AE-4184-9E65-F5E59E94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EC9E8-A1BA-42A0-AB2D-AA4AA32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1060A1-672E-482E-8171-A6D0776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37C16-EE11-456C-90E1-D04932A3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7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EF999-741E-4349-B4D8-6ED81D92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B319D-C27A-4A7C-88D4-D9524427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1762F6-A7AE-4BE8-94B6-AE36C66E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483D8-0151-4A94-970A-9C5DFD0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4C405-72D6-4ECC-9753-A3DCC805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7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242E08-AAFE-4EDD-9468-934A742B4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637C77-0DF0-4BCB-A094-697BFCA2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6DC55-8049-49A9-974E-A40F1D4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5AE4B-4119-47A6-9248-6460F8DF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8FDF2-9894-4B1F-9223-DD0023F3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C94DA-5C03-4FA9-A684-037D6E12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7DFBB-4C39-4732-B31E-E2E4FE95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1DC274-9844-4B8B-8319-07AF3C86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858246-30C9-48EF-8473-9F9BD333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1F6660-F5B6-4CE1-B093-0787FD29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5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D5597C-2308-478C-8670-8BBCBCC9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6A946E-3090-4E71-99C3-9D407938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22067-4329-4859-8CB9-0F2A6990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A55064-9F0F-470A-8E04-316FCE29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CB0C9-B1DF-49BC-A216-6E89138D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62C48-5E40-48CA-AB48-1C45FDC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9E3A71-6EE7-4030-BE1F-EED428A6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5470"/>
            <a:ext cx="5181600" cy="506149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8AFBA-9A32-4482-9F7B-60549FDB7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15470"/>
            <a:ext cx="5181600" cy="506149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A31873-0033-48A0-B296-7C0CA8E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C053C-1A18-4ACE-93CA-498800F0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76514E-3277-42E2-A911-EB53A66F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7BC9E-85AF-4CCD-B101-D8D21706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93"/>
            <a:ext cx="10515600" cy="90537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5CC148-0679-44AB-A01D-B3898E85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1547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4A479-F926-4408-9B02-63FA8DA78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39382"/>
            <a:ext cx="5157787" cy="425028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ACAB33-5D2F-42C1-8091-0EFE41866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1547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652EBD-B902-4BFE-8536-AC520F494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39382"/>
            <a:ext cx="5183188" cy="425028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105E5A-C14E-429C-AA26-8D17CD5F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6EBBC7-A1B1-4889-BAF5-D20C3A51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932A7E-BC06-4D41-8898-34BB7FCA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7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39922-90F7-4C7D-9DED-8396C135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511A6A-C556-4A88-8C79-AB8D647F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1FB116-E942-495C-8C72-369D9A4C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FA5F0F-63F4-4ADF-8023-B99A738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40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7BB41F-E78F-4326-B4D9-EC6F1345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73D8A4-E0AA-4DC1-B70F-3551C456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2105E-24BD-499E-B35D-EE504776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39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AF247-7964-4AEB-A044-2482B269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39C5B-08F4-4DAD-9D8A-A83688EA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9CB94-D580-43B7-AEFB-E806CDB3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3AD773-B3AE-41B2-B5DD-5015EE4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917E40-D166-425B-909B-48A8F928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E8A0D-74EF-4C70-97E7-ADEB0BA3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7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A0A4A-32D1-46D7-9B5A-5F9B5F6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4505F2-2144-456F-A4C6-71778478F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9AF997-7012-4835-A6CC-2DB52AC4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9A6FF4-CBA7-4C31-97A9-6CDAD88F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AA5D67-38C3-41DC-880A-832B2212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154A72-45F4-4362-B795-1D90CF2A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73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68CE09-FF0F-4A31-92C8-4BB0B2C2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93"/>
            <a:ext cx="105156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582B38-3057-4EB1-AFAA-9488272F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15470"/>
            <a:ext cx="10515600" cy="5061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80362-3301-46E6-9AE0-B342797AA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7131-10E9-4DB9-B4FA-E04EA3620B92}" type="datetimeFigureOut">
              <a:rPr kumimoji="1" lang="ja-JP" altLang="en-US" smtClean="0"/>
              <a:t>2020/11/19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91C0C-15EC-439A-9230-716C22271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7C7E8E-33E5-4A27-BB54-7BF20BEFC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5DF2-8CC0-47FE-9B1C-BD443EAF5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59FF4D-B57E-4340-A053-2B3C74DC3FD2}"/>
              </a:ext>
            </a:extLst>
          </p:cNvPr>
          <p:cNvSpPr/>
          <p:nvPr userDrawn="1"/>
        </p:nvSpPr>
        <p:spPr>
          <a:xfrm>
            <a:off x="0" y="0"/>
            <a:ext cx="13854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A7BB91-81A6-47DA-9463-F2C8BF9FB0B7}"/>
              </a:ext>
            </a:extLst>
          </p:cNvPr>
          <p:cNvSpPr/>
          <p:nvPr userDrawn="1"/>
        </p:nvSpPr>
        <p:spPr>
          <a:xfrm>
            <a:off x="171512" y="0"/>
            <a:ext cx="58756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62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57C35-175D-4887-A0F5-953D8D3E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DPolaris</a:t>
            </a:r>
            <a:r>
              <a:rPr kumimoji="1" lang="ja-JP" altLang="en-US" dirty="0"/>
              <a:t>：</a:t>
            </a:r>
            <a:r>
              <a:rPr lang="ja-JP" altLang="en-US" dirty="0"/>
              <a:t>ユーティリティ機能（一部）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A7DFE-85E1-4983-A4C5-164FB180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配信履歴管理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配信履歴確認</a:t>
            </a:r>
            <a:endParaRPr kumimoji="1" lang="en-US" altLang="ja-JP" dirty="0"/>
          </a:p>
          <a:p>
            <a:pPr lvl="1"/>
            <a:r>
              <a:rPr lang="ja-JP" altLang="en-US" dirty="0"/>
              <a:t>配信時エラー確認・検知</a:t>
            </a:r>
            <a:endParaRPr lang="en-US" altLang="ja-JP" dirty="0"/>
          </a:p>
          <a:p>
            <a:pPr lvl="1"/>
            <a:r>
              <a:rPr lang="ja-JP" altLang="en-US" dirty="0"/>
              <a:t>再送処理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配信キュー管理</a:t>
            </a:r>
            <a:endParaRPr kumimoji="1" lang="en-US" altLang="ja-JP" dirty="0"/>
          </a:p>
          <a:p>
            <a:pPr lvl="1"/>
            <a:r>
              <a:rPr lang="ja-JP" altLang="en-US" dirty="0"/>
              <a:t>配信キュー状況確認</a:t>
            </a:r>
            <a:endParaRPr lang="en-US" altLang="ja-JP" dirty="0"/>
          </a:p>
          <a:p>
            <a:pPr lvl="1"/>
            <a:r>
              <a:rPr kumimoji="1" lang="ja-JP" altLang="en-US" dirty="0"/>
              <a:t>配信キューエラー確認・検知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配信キュー停止・削除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406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1" y="2056447"/>
            <a:ext cx="780290" cy="780290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59" y="1598465"/>
            <a:ext cx="780290" cy="78029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2056447"/>
            <a:ext cx="780290" cy="780290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62" y="1422578"/>
            <a:ext cx="621420" cy="62142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3675413" y="1790097"/>
            <a:ext cx="514077" cy="36229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441" y="2446592"/>
            <a:ext cx="563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759278" y="2423020"/>
            <a:ext cx="151177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1" y="2459044"/>
            <a:ext cx="780290" cy="78029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8821954" y="2093714"/>
            <a:ext cx="10425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1598465"/>
            <a:ext cx="780290" cy="780290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2459044"/>
            <a:ext cx="780290" cy="780290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1598465"/>
            <a:ext cx="780290" cy="780290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2459044"/>
            <a:ext cx="780290" cy="780290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1598465"/>
            <a:ext cx="780290" cy="780290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2459044"/>
            <a:ext cx="780290" cy="780290"/>
          </a:xfrm>
          <a:prstGeom prst="rect">
            <a:avLst/>
          </a:prstGeom>
        </p:spPr>
      </p:pic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0FD94A5-7BFE-4547-A962-5000E63B391A}"/>
              </a:ext>
            </a:extLst>
          </p:cNvPr>
          <p:cNvCxnSpPr>
            <a:cxnSpLocks/>
          </p:cNvCxnSpPr>
          <p:nvPr/>
        </p:nvCxnSpPr>
        <p:spPr>
          <a:xfrm>
            <a:off x="4039427" y="2688162"/>
            <a:ext cx="2408894" cy="2363795"/>
          </a:xfrm>
          <a:prstGeom prst="bentConnector3">
            <a:avLst>
              <a:gd name="adj1" fmla="val 255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95" y="1598601"/>
            <a:ext cx="780290" cy="780290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87" y="2459180"/>
            <a:ext cx="780290" cy="780290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6" y="1612351"/>
            <a:ext cx="780290" cy="780290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88" y="2472930"/>
            <a:ext cx="780290" cy="78029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023027" y="2451262"/>
            <a:ext cx="9559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23" y="4481937"/>
            <a:ext cx="780290" cy="780290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15" y="5342516"/>
            <a:ext cx="780290" cy="780290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59" y="4482073"/>
            <a:ext cx="780290" cy="780290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51" y="5342652"/>
            <a:ext cx="780290" cy="78029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1505084" y="1473851"/>
            <a:ext cx="10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データ保存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2912028" y="1014703"/>
            <a:ext cx="102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XML</a:t>
            </a:r>
            <a:r>
              <a:rPr lang="ja-JP" altLang="en-US" sz="1200" dirty="0"/>
              <a:t>・画像データ取得</a:t>
            </a:r>
            <a:endParaRPr kumimoji="1" lang="ja-JP" altLang="en-US" sz="1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E0DC6-D119-4DC2-AFC2-6E70FB5BA44E}"/>
              </a:ext>
            </a:extLst>
          </p:cNvPr>
          <p:cNvSpPr txBox="1"/>
          <p:nvPr/>
        </p:nvSpPr>
        <p:spPr>
          <a:xfrm>
            <a:off x="4423049" y="850407"/>
            <a:ext cx="189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カテゴリ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記事加工・一時保存</a:t>
            </a:r>
            <a:endParaRPr lang="en-US" altLang="ja-JP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6990727" y="718163"/>
            <a:ext cx="205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</a:t>
            </a:r>
            <a:endParaRPr lang="en-US" altLang="ja-JP" sz="1200" dirty="0"/>
          </a:p>
          <a:p>
            <a:pPr algn="ctr"/>
            <a:r>
              <a:rPr lang="ja-JP" altLang="en-US" sz="1200" dirty="0"/>
              <a:t>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蓄積枠フォーマットごとに編成作成・一時保存</a:t>
            </a:r>
            <a:endParaRPr lang="en-US" altLang="ja-JP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9884877" y="728144"/>
            <a:ext cx="203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パックフォーマットごとにパック作成・一時保存</a:t>
            </a:r>
            <a:endParaRPr lang="en-US" altLang="ja-JP" sz="12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6153575" y="3413311"/>
            <a:ext cx="198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コーナーに紐づく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新着設定に紐づく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新着作成・一時保存</a:t>
            </a:r>
            <a:endParaRPr lang="en-US" altLang="ja-JP" sz="12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533501E1-6E36-4B19-AE64-88D641D5E636}"/>
              </a:ext>
            </a:extLst>
          </p:cNvPr>
          <p:cNvSpPr txBox="1"/>
          <p:nvPr/>
        </p:nvSpPr>
        <p:spPr>
          <a:xfrm>
            <a:off x="547254" y="284018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通常の流れ：ファイル作成（記事契機）</a:t>
            </a:r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7B9938EE-73D1-435C-8635-9FC277A58D8A}"/>
              </a:ext>
            </a:extLst>
          </p:cNvPr>
          <p:cNvSpPr/>
          <p:nvPr/>
        </p:nvSpPr>
        <p:spPr>
          <a:xfrm>
            <a:off x="8834518" y="2633453"/>
            <a:ext cx="446859" cy="370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54B71A8-B833-40EC-A3BE-889391875883}"/>
              </a:ext>
            </a:extLst>
          </p:cNvPr>
          <p:cNvSpPr/>
          <p:nvPr/>
        </p:nvSpPr>
        <p:spPr>
          <a:xfrm>
            <a:off x="4876800" y="1518969"/>
            <a:ext cx="3945154" cy="1813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9568AC-EE93-4E53-9870-5C76256B756C}"/>
              </a:ext>
            </a:extLst>
          </p:cNvPr>
          <p:cNvSpPr txBox="1"/>
          <p:nvPr/>
        </p:nvSpPr>
        <p:spPr>
          <a:xfrm>
            <a:off x="8796777" y="2995163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B4750F5-9870-4B05-887E-8A4AFAFD6EE3}"/>
              </a:ext>
            </a:extLst>
          </p:cNvPr>
          <p:cNvSpPr/>
          <p:nvPr/>
        </p:nvSpPr>
        <p:spPr>
          <a:xfrm>
            <a:off x="9864507" y="1518967"/>
            <a:ext cx="2107167" cy="181305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矢印: 下 132">
            <a:extLst>
              <a:ext uri="{FF2B5EF4-FFF2-40B4-BE49-F238E27FC236}">
                <a16:creationId xmlns:a16="http://schemas.microsoft.com/office/drawing/2014/main" id="{63A5B536-2018-4F7F-95EA-F33093405E4A}"/>
              </a:ext>
            </a:extLst>
          </p:cNvPr>
          <p:cNvSpPr/>
          <p:nvPr/>
        </p:nvSpPr>
        <p:spPr>
          <a:xfrm>
            <a:off x="10703388" y="3332018"/>
            <a:ext cx="436419" cy="395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0145827-1815-4A90-9EA2-E4C1E9C4A598}"/>
              </a:ext>
            </a:extLst>
          </p:cNvPr>
          <p:cNvSpPr txBox="1"/>
          <p:nvPr/>
        </p:nvSpPr>
        <p:spPr>
          <a:xfrm>
            <a:off x="10091649" y="3512505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02EE321-0F00-4749-BAAD-ECC1E317351A}"/>
              </a:ext>
            </a:extLst>
          </p:cNvPr>
          <p:cNvSpPr/>
          <p:nvPr/>
        </p:nvSpPr>
        <p:spPr>
          <a:xfrm>
            <a:off x="6448321" y="4426527"/>
            <a:ext cx="1452020" cy="17803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矢印: 右 135">
            <a:extLst>
              <a:ext uri="{FF2B5EF4-FFF2-40B4-BE49-F238E27FC236}">
                <a16:creationId xmlns:a16="http://schemas.microsoft.com/office/drawing/2014/main" id="{5A5FF8D3-76E4-4BFB-AF01-E3FCE979AAD3}"/>
              </a:ext>
            </a:extLst>
          </p:cNvPr>
          <p:cNvSpPr/>
          <p:nvPr/>
        </p:nvSpPr>
        <p:spPr>
          <a:xfrm>
            <a:off x="7900341" y="5132110"/>
            <a:ext cx="467804" cy="3681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7B18109-D300-4581-9151-4BC272B48414}"/>
              </a:ext>
            </a:extLst>
          </p:cNvPr>
          <p:cNvSpPr txBox="1"/>
          <p:nvPr/>
        </p:nvSpPr>
        <p:spPr>
          <a:xfrm>
            <a:off x="7900341" y="5503821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410366EE-9F5B-47FE-A0E4-C673A660D86D}"/>
              </a:ext>
            </a:extLst>
          </p:cNvPr>
          <p:cNvSpPr/>
          <p:nvPr/>
        </p:nvSpPr>
        <p:spPr>
          <a:xfrm rot="2700000">
            <a:off x="9882212" y="1619670"/>
            <a:ext cx="781921" cy="781921"/>
          </a:xfrm>
          <a:prstGeom prst="plus">
            <a:avLst>
              <a:gd name="adj" fmla="val 441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40E633-44CC-4447-ACE3-581CDD5F4B76}"/>
              </a:ext>
            </a:extLst>
          </p:cNvPr>
          <p:cNvSpPr txBox="1"/>
          <p:nvPr/>
        </p:nvSpPr>
        <p:spPr>
          <a:xfrm>
            <a:off x="390600" y="3180745"/>
            <a:ext cx="7600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配信ステータス：</a:t>
            </a:r>
            <a:endParaRPr kumimoji="1" lang="en-US" altLang="ja-JP" dirty="0"/>
          </a:p>
          <a:p>
            <a:r>
              <a:rPr lang="ja-JP" altLang="en-US" dirty="0"/>
              <a:t>・契機：配信失敗</a:t>
            </a:r>
            <a:endParaRPr lang="en-US" altLang="ja-JP" dirty="0"/>
          </a:p>
          <a:p>
            <a:r>
              <a:rPr kumimoji="1" lang="ja-JP" altLang="en-US" dirty="0"/>
              <a:t>・素材種類・フォーマット・企業：</a:t>
            </a:r>
            <a:endParaRPr kumimoji="1" lang="en-US" altLang="ja-JP" dirty="0"/>
          </a:p>
          <a:p>
            <a:r>
              <a:rPr kumimoji="1" lang="ja-JP" altLang="en-US" dirty="0"/>
              <a:t>　・パック・フォーマットＡ・企業Ａ，Ｂ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　　　配信ファイル作成失敗</a:t>
            </a:r>
            <a:endParaRPr lang="en-US" altLang="ja-JP" dirty="0"/>
          </a:p>
          <a:p>
            <a:r>
              <a:rPr lang="ja-JP" altLang="en-US" dirty="0"/>
              <a:t>　・他：配信完了</a:t>
            </a:r>
            <a:endParaRPr lang="en-US" altLang="ja-JP" dirty="0"/>
          </a:p>
          <a:p>
            <a:r>
              <a:rPr lang="ja-JP" altLang="en-US" dirty="0"/>
              <a:t>・配信：</a:t>
            </a:r>
            <a:endParaRPr lang="en-US" altLang="ja-JP" dirty="0"/>
          </a:p>
          <a:p>
            <a:r>
              <a:rPr lang="ja-JP" altLang="en-US" dirty="0"/>
              <a:t>　・作成成功した記事・編成・新着分：配信完了</a:t>
            </a:r>
            <a:endParaRPr lang="en-US" altLang="ja-JP" dirty="0"/>
          </a:p>
          <a:p>
            <a:r>
              <a:rPr lang="ja-JP" altLang="en-US" dirty="0"/>
              <a:t>　・作成成功したパック：</a:t>
            </a:r>
            <a:r>
              <a:rPr kumimoji="1" lang="ja-JP" altLang="en-US" dirty="0"/>
              <a:t>配信完了</a:t>
            </a:r>
            <a:endParaRPr kumimoji="1" lang="en-US" altLang="ja-JP" dirty="0"/>
          </a:p>
          <a:p>
            <a:r>
              <a:rPr lang="ja-JP" altLang="en-US" dirty="0"/>
              <a:t>　・作成失敗したパックのフォーマット分全部：</a:t>
            </a:r>
            <a:endParaRPr lang="en-US" altLang="ja-JP" dirty="0"/>
          </a:p>
          <a:p>
            <a:r>
              <a:rPr kumimoji="1" lang="ja-JP" altLang="en-US" dirty="0"/>
              <a:t>　　レコードなし</a:t>
            </a:r>
            <a:endParaRPr kumimoji="1" lang="en-US" altLang="ja-JP" dirty="0"/>
          </a:p>
          <a:p>
            <a:r>
              <a:rPr kumimoji="1" lang="ja-JP" altLang="en-US" dirty="0"/>
              <a:t>記事</a:t>
            </a:r>
            <a:r>
              <a:rPr lang="ja-JP" altLang="en-US" dirty="0"/>
              <a:t>・編成・新着は作成・配信される</a:t>
            </a:r>
            <a:endParaRPr lang="en-US" altLang="ja-JP" dirty="0"/>
          </a:p>
          <a:p>
            <a:r>
              <a:rPr kumimoji="1" lang="ja-JP" altLang="en-US" dirty="0"/>
              <a:t>パックは失敗したファイルが含まれるフォーマットだけ配信されない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375DD7A-1C3B-41CF-ADD5-D1E374FD6DE1}"/>
              </a:ext>
            </a:extLst>
          </p:cNvPr>
          <p:cNvSpPr/>
          <p:nvPr/>
        </p:nvSpPr>
        <p:spPr>
          <a:xfrm>
            <a:off x="5086620" y="2097193"/>
            <a:ext cx="590197" cy="5901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BD7E4DC8-0063-4351-A0B1-32067828CDB0}"/>
              </a:ext>
            </a:extLst>
          </p:cNvPr>
          <p:cNvSpPr/>
          <p:nvPr/>
        </p:nvSpPr>
        <p:spPr>
          <a:xfrm>
            <a:off x="6655784" y="4763517"/>
            <a:ext cx="1041510" cy="104151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7296C8FB-4067-4A3A-A69C-D34A6253088C}"/>
              </a:ext>
            </a:extLst>
          </p:cNvPr>
          <p:cNvSpPr/>
          <p:nvPr/>
        </p:nvSpPr>
        <p:spPr>
          <a:xfrm>
            <a:off x="7796194" y="2097193"/>
            <a:ext cx="590197" cy="5901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4C506B97-4089-4183-AF21-81F55440281F}"/>
              </a:ext>
            </a:extLst>
          </p:cNvPr>
          <p:cNvSpPr/>
          <p:nvPr/>
        </p:nvSpPr>
        <p:spPr>
          <a:xfrm>
            <a:off x="10609369" y="2609874"/>
            <a:ext cx="590197" cy="5901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28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1" y="2056447"/>
            <a:ext cx="780290" cy="780290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59" y="1598465"/>
            <a:ext cx="780290" cy="78029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2056447"/>
            <a:ext cx="780290" cy="780290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62" y="1422578"/>
            <a:ext cx="621420" cy="62142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3675413" y="1790097"/>
            <a:ext cx="514077" cy="36229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441" y="2446592"/>
            <a:ext cx="563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759278" y="2423020"/>
            <a:ext cx="151177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1" y="2459044"/>
            <a:ext cx="780290" cy="78029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8821954" y="2093714"/>
            <a:ext cx="10425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1598465"/>
            <a:ext cx="780290" cy="780290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2459044"/>
            <a:ext cx="780290" cy="780290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1598465"/>
            <a:ext cx="780290" cy="780290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2459044"/>
            <a:ext cx="780290" cy="780290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1598465"/>
            <a:ext cx="780290" cy="780290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2459044"/>
            <a:ext cx="780290" cy="780290"/>
          </a:xfrm>
          <a:prstGeom prst="rect">
            <a:avLst/>
          </a:prstGeom>
        </p:spPr>
      </p:pic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0FD94A5-7BFE-4547-A962-5000E63B391A}"/>
              </a:ext>
            </a:extLst>
          </p:cNvPr>
          <p:cNvCxnSpPr>
            <a:cxnSpLocks/>
          </p:cNvCxnSpPr>
          <p:nvPr/>
        </p:nvCxnSpPr>
        <p:spPr>
          <a:xfrm>
            <a:off x="4039427" y="2688162"/>
            <a:ext cx="2408894" cy="2363795"/>
          </a:xfrm>
          <a:prstGeom prst="bentConnector3">
            <a:avLst>
              <a:gd name="adj1" fmla="val 255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95" y="1598601"/>
            <a:ext cx="780290" cy="780290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87" y="2459180"/>
            <a:ext cx="780290" cy="780290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6" y="1612351"/>
            <a:ext cx="780290" cy="780290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88" y="2472930"/>
            <a:ext cx="780290" cy="78029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023027" y="2451262"/>
            <a:ext cx="9559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23" y="4481937"/>
            <a:ext cx="780290" cy="780290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15" y="5342516"/>
            <a:ext cx="780290" cy="780290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59" y="4482073"/>
            <a:ext cx="780290" cy="780290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51" y="5342652"/>
            <a:ext cx="780290" cy="78029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1505084" y="1473851"/>
            <a:ext cx="10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データ保存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2912028" y="1014703"/>
            <a:ext cx="102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XML</a:t>
            </a:r>
            <a:r>
              <a:rPr lang="ja-JP" altLang="en-US" sz="1200" dirty="0"/>
              <a:t>・画像データ取得</a:t>
            </a:r>
            <a:endParaRPr kumimoji="1" lang="ja-JP" altLang="en-US" sz="1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E0DC6-D119-4DC2-AFC2-6E70FB5BA44E}"/>
              </a:ext>
            </a:extLst>
          </p:cNvPr>
          <p:cNvSpPr txBox="1"/>
          <p:nvPr/>
        </p:nvSpPr>
        <p:spPr>
          <a:xfrm>
            <a:off x="4423049" y="850407"/>
            <a:ext cx="189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カテゴリ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記事加工・一時保存</a:t>
            </a:r>
            <a:endParaRPr lang="en-US" altLang="ja-JP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6990727" y="718163"/>
            <a:ext cx="205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</a:t>
            </a:r>
            <a:endParaRPr lang="en-US" altLang="ja-JP" sz="1200" dirty="0"/>
          </a:p>
          <a:p>
            <a:pPr algn="ctr"/>
            <a:r>
              <a:rPr lang="ja-JP" altLang="en-US" sz="1200" dirty="0"/>
              <a:t>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蓄積枠フォーマットごとに編成作成・一時保存</a:t>
            </a:r>
            <a:endParaRPr lang="en-US" altLang="ja-JP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9884877" y="728144"/>
            <a:ext cx="203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パックフォーマットごとにパック作成・一時保存</a:t>
            </a:r>
            <a:endParaRPr lang="en-US" altLang="ja-JP" sz="12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6153575" y="3413311"/>
            <a:ext cx="198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コーナーに紐づく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新着設定に紐づく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新着作成・一時保存</a:t>
            </a:r>
            <a:endParaRPr lang="en-US" altLang="ja-JP" sz="12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533501E1-6E36-4B19-AE64-88D641D5E636}"/>
              </a:ext>
            </a:extLst>
          </p:cNvPr>
          <p:cNvSpPr txBox="1"/>
          <p:nvPr/>
        </p:nvSpPr>
        <p:spPr>
          <a:xfrm>
            <a:off x="547254" y="284018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通常の流れ：ファイル作成（記事契機）</a:t>
            </a:r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7B9938EE-73D1-435C-8635-9FC277A58D8A}"/>
              </a:ext>
            </a:extLst>
          </p:cNvPr>
          <p:cNvSpPr/>
          <p:nvPr/>
        </p:nvSpPr>
        <p:spPr>
          <a:xfrm>
            <a:off x="8834518" y="2633453"/>
            <a:ext cx="446859" cy="370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54B71A8-B833-40EC-A3BE-889391875883}"/>
              </a:ext>
            </a:extLst>
          </p:cNvPr>
          <p:cNvSpPr/>
          <p:nvPr/>
        </p:nvSpPr>
        <p:spPr>
          <a:xfrm>
            <a:off x="4876800" y="1518969"/>
            <a:ext cx="3945154" cy="1813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9568AC-EE93-4E53-9870-5C76256B756C}"/>
              </a:ext>
            </a:extLst>
          </p:cNvPr>
          <p:cNvSpPr txBox="1"/>
          <p:nvPr/>
        </p:nvSpPr>
        <p:spPr>
          <a:xfrm>
            <a:off x="8796777" y="2995163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B4750F5-9870-4B05-887E-8A4AFAFD6EE3}"/>
              </a:ext>
            </a:extLst>
          </p:cNvPr>
          <p:cNvSpPr/>
          <p:nvPr/>
        </p:nvSpPr>
        <p:spPr>
          <a:xfrm>
            <a:off x="9864507" y="1518967"/>
            <a:ext cx="2107167" cy="181305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矢印: 下 132">
            <a:extLst>
              <a:ext uri="{FF2B5EF4-FFF2-40B4-BE49-F238E27FC236}">
                <a16:creationId xmlns:a16="http://schemas.microsoft.com/office/drawing/2014/main" id="{63A5B536-2018-4F7F-95EA-F33093405E4A}"/>
              </a:ext>
            </a:extLst>
          </p:cNvPr>
          <p:cNvSpPr/>
          <p:nvPr/>
        </p:nvSpPr>
        <p:spPr>
          <a:xfrm>
            <a:off x="10703388" y="3332018"/>
            <a:ext cx="436419" cy="395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0145827-1815-4A90-9EA2-E4C1E9C4A598}"/>
              </a:ext>
            </a:extLst>
          </p:cNvPr>
          <p:cNvSpPr txBox="1"/>
          <p:nvPr/>
        </p:nvSpPr>
        <p:spPr>
          <a:xfrm>
            <a:off x="10091649" y="3512505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02EE321-0F00-4749-BAAD-ECC1E317351A}"/>
              </a:ext>
            </a:extLst>
          </p:cNvPr>
          <p:cNvSpPr/>
          <p:nvPr/>
        </p:nvSpPr>
        <p:spPr>
          <a:xfrm>
            <a:off x="6448321" y="4426527"/>
            <a:ext cx="1452020" cy="17803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矢印: 右 135">
            <a:extLst>
              <a:ext uri="{FF2B5EF4-FFF2-40B4-BE49-F238E27FC236}">
                <a16:creationId xmlns:a16="http://schemas.microsoft.com/office/drawing/2014/main" id="{5A5FF8D3-76E4-4BFB-AF01-E3FCE979AAD3}"/>
              </a:ext>
            </a:extLst>
          </p:cNvPr>
          <p:cNvSpPr/>
          <p:nvPr/>
        </p:nvSpPr>
        <p:spPr>
          <a:xfrm>
            <a:off x="7900341" y="5132110"/>
            <a:ext cx="467804" cy="3681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7B18109-D300-4581-9151-4BC272B48414}"/>
              </a:ext>
            </a:extLst>
          </p:cNvPr>
          <p:cNvSpPr txBox="1"/>
          <p:nvPr/>
        </p:nvSpPr>
        <p:spPr>
          <a:xfrm>
            <a:off x="7900341" y="5503821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410366EE-9F5B-47FE-A0E4-C673A660D86D}"/>
              </a:ext>
            </a:extLst>
          </p:cNvPr>
          <p:cNvSpPr/>
          <p:nvPr/>
        </p:nvSpPr>
        <p:spPr>
          <a:xfrm rot="2700000">
            <a:off x="6440532" y="4494786"/>
            <a:ext cx="781921" cy="781921"/>
          </a:xfrm>
          <a:prstGeom prst="plus">
            <a:avLst>
              <a:gd name="adj" fmla="val 441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40E633-44CC-4447-ACE3-581CDD5F4B76}"/>
              </a:ext>
            </a:extLst>
          </p:cNvPr>
          <p:cNvSpPr txBox="1"/>
          <p:nvPr/>
        </p:nvSpPr>
        <p:spPr>
          <a:xfrm>
            <a:off x="390600" y="3180745"/>
            <a:ext cx="7600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配信ステータス：</a:t>
            </a:r>
            <a:endParaRPr kumimoji="1" lang="en-US" altLang="ja-JP" dirty="0"/>
          </a:p>
          <a:p>
            <a:r>
              <a:rPr lang="ja-JP" altLang="en-US" dirty="0"/>
              <a:t>・契機：配信失敗</a:t>
            </a:r>
            <a:endParaRPr lang="en-US" altLang="ja-JP" dirty="0"/>
          </a:p>
          <a:p>
            <a:r>
              <a:rPr kumimoji="1" lang="ja-JP" altLang="en-US" dirty="0"/>
              <a:t>・素材種類・フォーマット・企業：</a:t>
            </a:r>
            <a:endParaRPr kumimoji="1" lang="en-US" altLang="ja-JP" dirty="0"/>
          </a:p>
          <a:p>
            <a:r>
              <a:rPr kumimoji="1" lang="ja-JP" altLang="en-US" dirty="0"/>
              <a:t>　・新着・フォーマットＡ・企業Ａ，Ｂ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　　　配信ファイル作成失敗</a:t>
            </a:r>
            <a:endParaRPr lang="en-US" altLang="ja-JP" dirty="0"/>
          </a:p>
          <a:p>
            <a:r>
              <a:rPr lang="ja-JP" altLang="en-US" dirty="0"/>
              <a:t>　・他：配信完了</a:t>
            </a:r>
            <a:endParaRPr lang="en-US" altLang="ja-JP" dirty="0"/>
          </a:p>
          <a:p>
            <a:r>
              <a:rPr lang="ja-JP" altLang="en-US" dirty="0"/>
              <a:t>・配信：</a:t>
            </a:r>
            <a:endParaRPr lang="en-US" altLang="ja-JP" dirty="0"/>
          </a:p>
          <a:p>
            <a:r>
              <a:rPr lang="ja-JP" altLang="en-US" dirty="0"/>
              <a:t>　・作成成功した記事・編成・新着分：配信完了</a:t>
            </a:r>
            <a:endParaRPr lang="en-US" altLang="ja-JP" dirty="0"/>
          </a:p>
          <a:p>
            <a:r>
              <a:rPr lang="ja-JP" altLang="en-US" dirty="0"/>
              <a:t>　・作成成功した新着：</a:t>
            </a:r>
            <a:r>
              <a:rPr kumimoji="1" lang="ja-JP" altLang="en-US" dirty="0"/>
              <a:t>配信完了</a:t>
            </a:r>
            <a:endParaRPr kumimoji="1" lang="en-US" altLang="ja-JP" dirty="0"/>
          </a:p>
          <a:p>
            <a:r>
              <a:rPr lang="ja-JP" altLang="en-US" dirty="0"/>
              <a:t>　・作成失敗した新着のフォーマット分全部：</a:t>
            </a:r>
            <a:endParaRPr lang="en-US" altLang="ja-JP" dirty="0"/>
          </a:p>
          <a:p>
            <a:r>
              <a:rPr kumimoji="1" lang="ja-JP" altLang="en-US" dirty="0"/>
              <a:t>　　レコードなし</a:t>
            </a:r>
            <a:endParaRPr kumimoji="1" lang="en-US" altLang="ja-JP" dirty="0"/>
          </a:p>
          <a:p>
            <a:r>
              <a:rPr kumimoji="1" lang="ja-JP" altLang="en-US" dirty="0"/>
              <a:t>記事</a:t>
            </a:r>
            <a:r>
              <a:rPr lang="ja-JP" altLang="en-US" dirty="0"/>
              <a:t>・編成・パックは作成・配信される</a:t>
            </a:r>
            <a:endParaRPr lang="en-US" altLang="ja-JP" dirty="0"/>
          </a:p>
          <a:p>
            <a:r>
              <a:rPr lang="ja-JP" altLang="en-US" dirty="0"/>
              <a:t>新着</a:t>
            </a:r>
            <a:r>
              <a:rPr kumimoji="1" lang="ja-JP" altLang="en-US" dirty="0"/>
              <a:t>は失敗したファイルが含まれるフォーマットだけ配信されない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375DD7A-1C3B-41CF-ADD5-D1E374FD6DE1}"/>
              </a:ext>
            </a:extLst>
          </p:cNvPr>
          <p:cNvSpPr/>
          <p:nvPr/>
        </p:nvSpPr>
        <p:spPr>
          <a:xfrm>
            <a:off x="5086620" y="2097193"/>
            <a:ext cx="590197" cy="5901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BD7E4DC8-0063-4351-A0B1-32067828CDB0}"/>
              </a:ext>
            </a:extLst>
          </p:cNvPr>
          <p:cNvSpPr/>
          <p:nvPr/>
        </p:nvSpPr>
        <p:spPr>
          <a:xfrm>
            <a:off x="10411227" y="1859997"/>
            <a:ext cx="1041510" cy="104151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7296C8FB-4067-4A3A-A69C-D34A6253088C}"/>
              </a:ext>
            </a:extLst>
          </p:cNvPr>
          <p:cNvSpPr/>
          <p:nvPr/>
        </p:nvSpPr>
        <p:spPr>
          <a:xfrm>
            <a:off x="7796194" y="2097193"/>
            <a:ext cx="590197" cy="5901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4C506B97-4089-4183-AF21-81F55440281F}"/>
              </a:ext>
            </a:extLst>
          </p:cNvPr>
          <p:cNvSpPr/>
          <p:nvPr/>
        </p:nvSpPr>
        <p:spPr>
          <a:xfrm>
            <a:off x="6879232" y="5442190"/>
            <a:ext cx="590197" cy="5901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0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1" y="2056447"/>
            <a:ext cx="780290" cy="780290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87" y="1613977"/>
            <a:ext cx="780290" cy="78029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441" y="2446592"/>
            <a:ext cx="850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79" y="2474556"/>
            <a:ext cx="780290" cy="78029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4820639" y="2446594"/>
            <a:ext cx="10425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92" y="1598467"/>
            <a:ext cx="780290" cy="780290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92" y="2459046"/>
            <a:ext cx="780290" cy="780290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57" y="1598467"/>
            <a:ext cx="780290" cy="780290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57" y="2459046"/>
            <a:ext cx="780290" cy="780290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22" y="1598467"/>
            <a:ext cx="780290" cy="780290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22" y="2459046"/>
            <a:ext cx="780290" cy="78029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1505084" y="1473851"/>
            <a:ext cx="10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データ保存</a:t>
            </a:r>
            <a:endParaRPr kumimoji="1" lang="ja-JP" altLang="en-US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2969042" y="718165"/>
            <a:ext cx="205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更新した編成の</a:t>
            </a:r>
            <a:endParaRPr lang="en-US" altLang="ja-JP" sz="1200" dirty="0"/>
          </a:p>
          <a:p>
            <a:pPr algn="ctr"/>
            <a:r>
              <a:rPr lang="ja-JP" altLang="en-US" sz="1200" dirty="0"/>
              <a:t>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蓄積枠フォーマットごとに編成作成・一時保存</a:t>
            </a:r>
            <a:endParaRPr lang="en-US" altLang="ja-JP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5863192" y="728146"/>
            <a:ext cx="203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パックフォーマットごとにパック作成・一時保存</a:t>
            </a:r>
            <a:endParaRPr lang="en-US" altLang="ja-JP" sz="1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EF8887F-BD21-4954-A2C5-AD3AB481637B}"/>
              </a:ext>
            </a:extLst>
          </p:cNvPr>
          <p:cNvSpPr txBox="1"/>
          <p:nvPr/>
        </p:nvSpPr>
        <p:spPr>
          <a:xfrm>
            <a:off x="547254" y="284018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通常の流れ：ファイル作成（編成契機）</a:t>
            </a:r>
          </a:p>
        </p:txBody>
      </p:sp>
    </p:spTree>
    <p:extLst>
      <p:ext uri="{BB962C8B-B14F-4D97-AF65-F5344CB8AC3E}">
        <p14:creationId xmlns:p14="http://schemas.microsoft.com/office/powerpoint/2010/main" val="50340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1" y="2056447"/>
            <a:ext cx="780290" cy="78029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2056447"/>
            <a:ext cx="780290" cy="780290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62" y="1422578"/>
            <a:ext cx="621420" cy="621420"/>
          </a:xfrm>
          <a:prstGeom prst="rect">
            <a:avLst/>
          </a:prstGeom>
        </p:spPr>
      </p:pic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441" y="2446592"/>
            <a:ext cx="563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48" y="1845700"/>
            <a:ext cx="780290" cy="780290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48" y="2706279"/>
            <a:ext cx="780290" cy="780290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13" y="1845700"/>
            <a:ext cx="780290" cy="780290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13" y="2706279"/>
            <a:ext cx="780290" cy="780290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78" y="1845700"/>
            <a:ext cx="780290" cy="780290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78" y="2706279"/>
            <a:ext cx="780290" cy="78029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023027" y="2451262"/>
            <a:ext cx="9559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1505084" y="1473851"/>
            <a:ext cx="10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データ保存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2687241" y="971161"/>
            <a:ext cx="140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データコンテンツ</a:t>
            </a:r>
            <a:endParaRPr lang="en-US" altLang="ja-JP" sz="1200" dirty="0"/>
          </a:p>
          <a:p>
            <a:pPr algn="ctr"/>
            <a:r>
              <a:rPr lang="en-US" altLang="ja-JP" sz="1200" dirty="0"/>
              <a:t>XML</a:t>
            </a:r>
            <a:r>
              <a:rPr lang="ja-JP" altLang="en-US" sz="1200" dirty="0"/>
              <a:t>データ取得</a:t>
            </a:r>
            <a:endParaRPr kumimoji="1" lang="ja-JP" altLang="en-US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4406266" y="1014703"/>
            <a:ext cx="385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データコンテンツの最下層コーナーに紐づく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素材検索設定の編成種別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パック作成・一時保存</a:t>
            </a:r>
            <a:endParaRPr lang="en-US" altLang="ja-JP" sz="12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533501E1-6E36-4B19-AE64-88D641D5E636}"/>
              </a:ext>
            </a:extLst>
          </p:cNvPr>
          <p:cNvSpPr txBox="1"/>
          <p:nvPr/>
        </p:nvSpPr>
        <p:spPr>
          <a:xfrm>
            <a:off x="547255" y="284018"/>
            <a:ext cx="596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通常の流れ：ファイル作成（データコンテンツ契機）</a:t>
            </a:r>
          </a:p>
        </p:txBody>
      </p:sp>
    </p:spTree>
    <p:extLst>
      <p:ext uri="{BB962C8B-B14F-4D97-AF65-F5344CB8AC3E}">
        <p14:creationId xmlns:p14="http://schemas.microsoft.com/office/powerpoint/2010/main" val="114573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74" y="1841555"/>
            <a:ext cx="780290" cy="780290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66" y="2702134"/>
            <a:ext cx="780290" cy="780290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10" y="1841691"/>
            <a:ext cx="780290" cy="780290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02" y="2702270"/>
            <a:ext cx="780290" cy="780290"/>
          </a:xfrm>
          <a:prstGeom prst="rect">
            <a:avLst/>
          </a:prstGeom>
        </p:spPr>
      </p:pic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1735738" y="825824"/>
            <a:ext cx="288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指定のコーナーに紐づく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新着設定に紐づく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新着作成・一時保存</a:t>
            </a:r>
            <a:endParaRPr lang="en-US" altLang="ja-JP" sz="12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533501E1-6E36-4B19-AE64-88D641D5E636}"/>
              </a:ext>
            </a:extLst>
          </p:cNvPr>
          <p:cNvSpPr txBox="1"/>
          <p:nvPr/>
        </p:nvSpPr>
        <p:spPr>
          <a:xfrm>
            <a:off x="547255" y="284018"/>
            <a:ext cx="547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通常の流れ：ファイル作成（定時配信・新着）</a:t>
            </a: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ECF8D002-4159-4A82-BA00-5F3AC03042F7}"/>
              </a:ext>
            </a:extLst>
          </p:cNvPr>
          <p:cNvCxnSpPr>
            <a:cxnSpLocks/>
          </p:cNvCxnSpPr>
          <p:nvPr/>
        </p:nvCxnSpPr>
        <p:spPr>
          <a:xfrm>
            <a:off x="955964" y="2882126"/>
            <a:ext cx="2408894" cy="2363795"/>
          </a:xfrm>
          <a:prstGeom prst="bentConnector3">
            <a:avLst>
              <a:gd name="adj1" fmla="val 255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 descr="テキスト&#10;&#10;自動的に生成された説明">
            <a:extLst>
              <a:ext uri="{FF2B5EF4-FFF2-40B4-BE49-F238E27FC236}">
                <a16:creationId xmlns:a16="http://schemas.microsoft.com/office/drawing/2014/main" id="{69FA3D29-9D02-4A09-B1DA-E55A3B52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83" y="4758572"/>
            <a:ext cx="780290" cy="780290"/>
          </a:xfrm>
          <a:prstGeom prst="rect">
            <a:avLst/>
          </a:prstGeom>
        </p:spPr>
      </p:pic>
      <p:pic>
        <p:nvPicPr>
          <p:cNvPr id="44" name="図 43" descr="テキスト&#10;&#10;自動的に生成された説明">
            <a:extLst>
              <a:ext uri="{FF2B5EF4-FFF2-40B4-BE49-F238E27FC236}">
                <a16:creationId xmlns:a16="http://schemas.microsoft.com/office/drawing/2014/main" id="{3AC5A1E8-747F-4128-B0F4-9D959F119B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75" y="5619151"/>
            <a:ext cx="780290" cy="780290"/>
          </a:xfrm>
          <a:prstGeom prst="rect">
            <a:avLst/>
          </a:prstGeom>
        </p:spPr>
      </p:pic>
      <p:pic>
        <p:nvPicPr>
          <p:cNvPr id="45" name="図 44" descr="テキスト&#10;&#10;自動的に生成された説明">
            <a:extLst>
              <a:ext uri="{FF2B5EF4-FFF2-40B4-BE49-F238E27FC236}">
                <a16:creationId xmlns:a16="http://schemas.microsoft.com/office/drawing/2014/main" id="{B882C867-13D4-4A57-A8CA-69C4871096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19" y="4758708"/>
            <a:ext cx="780290" cy="780290"/>
          </a:xfrm>
          <a:prstGeom prst="rect">
            <a:avLst/>
          </a:prstGeom>
        </p:spPr>
      </p:pic>
      <p:pic>
        <p:nvPicPr>
          <p:cNvPr id="47" name="図 46" descr="テキスト&#10;&#10;自動的に生成された説明">
            <a:extLst>
              <a:ext uri="{FF2B5EF4-FFF2-40B4-BE49-F238E27FC236}">
                <a16:creationId xmlns:a16="http://schemas.microsoft.com/office/drawing/2014/main" id="{C341B19B-08A3-40D7-8A74-0C7C53589F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11" y="5619287"/>
            <a:ext cx="780290" cy="78029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69A0D5D-F207-406E-93DA-44406F3BE7DF}"/>
              </a:ext>
            </a:extLst>
          </p:cNvPr>
          <p:cNvSpPr txBox="1"/>
          <p:nvPr/>
        </p:nvSpPr>
        <p:spPr>
          <a:xfrm>
            <a:off x="3215164" y="4041075"/>
            <a:ext cx="288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指定の新着設定に紐づく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新着作成・一時保存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39961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E0DF4-EFB6-445E-B6D4-3F5EC26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再送単位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912EB-C5DA-46E0-BB99-C34D0611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契機１つ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契機に紐づく配信対象ファイル全ての作成やりなおし</a:t>
            </a:r>
            <a:endParaRPr kumimoji="1" lang="en-US" altLang="ja-JP" dirty="0"/>
          </a:p>
          <a:p>
            <a:r>
              <a:rPr lang="ja-JP" altLang="en-US" dirty="0"/>
              <a:t>配信ファイル</a:t>
            </a:r>
            <a:r>
              <a:rPr lang="en-US" altLang="ja-JP" dirty="0"/>
              <a:t>-</a:t>
            </a:r>
            <a:r>
              <a:rPr lang="ja-JP" altLang="en-US"/>
              <a:t>送信先（配信企業単位ではない？）</a:t>
            </a:r>
            <a:endParaRPr lang="en-US" altLang="ja-JP" dirty="0"/>
          </a:p>
          <a:p>
            <a:pPr lvl="1"/>
            <a:r>
              <a:rPr lang="ja-JP" altLang="en-US" dirty="0"/>
              <a:t>作成済の配信ファイルを該当送信先に送り直し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413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8F7E7-3AF3-46EB-8F6A-EDCDDAED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配信キュー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C4E780-3A84-4C3B-909D-D850E351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宛先に対しての配置順序性を担保するもの</a:t>
            </a:r>
            <a:endParaRPr kumimoji="1" lang="en-US" altLang="ja-JP" dirty="0"/>
          </a:p>
          <a:p>
            <a:r>
              <a:rPr kumimoji="1" lang="ja-JP" altLang="en-US" dirty="0"/>
              <a:t>特定宛先に対して遅滞が発生していないか・エラーが発生していないかを確認できる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540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83F0C-3031-48B1-811A-C661DF02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配信キュー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F6087-C3DA-4452-9973-6500A5FB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470"/>
            <a:ext cx="10515600" cy="574253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各種契機の開始時点で、最終的に配置する契機・フォーマット・配信先企業の組み合わせをキューに登録する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１つの契機・フォーマット・配信先企業で複数の種類のファイルが配信される可能性がある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配信先企業には送信先が複数存在する可能性がある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契機によりファイル作成用のデータ（</a:t>
            </a:r>
            <a:r>
              <a:rPr lang="en-US" altLang="ja-JP" dirty="0"/>
              <a:t>FPolaris</a:t>
            </a:r>
            <a:r>
              <a:rPr lang="ja-JP" altLang="en-US" dirty="0"/>
              <a:t>配信元</a:t>
            </a:r>
            <a:r>
              <a:rPr lang="en-US" altLang="ja-JP" dirty="0"/>
              <a:t>XML</a:t>
            </a:r>
            <a:r>
              <a:rPr lang="ja-JP" altLang="en-US" dirty="0"/>
              <a:t>など）を取得する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ファイル作成用のデータを取得する段階でエラーが発生した場合、</a:t>
            </a:r>
            <a:r>
              <a:rPr kumimoji="1" lang="en-US" altLang="ja-JP" dirty="0"/>
              <a:t>『</a:t>
            </a:r>
            <a:r>
              <a:rPr kumimoji="1" lang="ja-JP" altLang="en-US" dirty="0"/>
              <a:t>契機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のエラーとして終了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データが取得出来たらフォーマット毎にファイルを作成する</a:t>
            </a:r>
            <a:endParaRPr kumimoji="1"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フォーマット毎の配置用ファイル作成時にエラーが発生した場合、</a:t>
            </a:r>
            <a:r>
              <a:rPr lang="en-US" altLang="ja-JP" dirty="0"/>
              <a:t>『</a:t>
            </a:r>
            <a:r>
              <a:rPr lang="ja-JP" altLang="en-US" dirty="0"/>
              <a:t>フォーマット</a:t>
            </a:r>
            <a:r>
              <a:rPr lang="en-US" altLang="ja-JP" dirty="0"/>
              <a:t>』</a:t>
            </a:r>
            <a:r>
              <a:rPr lang="ja-JP" altLang="en-US" dirty="0"/>
              <a:t>のエラーとして終了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ファイルデータの作成が完了したら最初のキューの登録順を確認し、待機もしくは配置送信を行う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キューの前後を確認して配置送信の順番を担保する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配置にエラーが発生した場合は</a:t>
            </a:r>
            <a:r>
              <a:rPr lang="en-US" altLang="ja-JP" dirty="0"/>
              <a:t>『</a:t>
            </a:r>
            <a:r>
              <a:rPr lang="ja-JP" altLang="en-US" dirty="0"/>
              <a:t>配信先企業</a:t>
            </a:r>
            <a:r>
              <a:rPr lang="en-US" altLang="ja-JP" dirty="0"/>
              <a:t>』</a:t>
            </a:r>
            <a:r>
              <a:rPr lang="ja-JP" altLang="en-US" dirty="0"/>
              <a:t>・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『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配信宛先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』</a:t>
            </a:r>
            <a:r>
              <a:rPr lang="ja-JP" altLang="en-US" dirty="0"/>
              <a:t>のエラーとして終了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59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E120-C58C-4A31-9FA6-E76CF4CE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配信キュー状況確認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C552A-2A52-4771-B538-51761EB0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キューが途中停止した場合はそこで配信がストップする？</a:t>
            </a:r>
            <a:endParaRPr kumimoji="1" lang="en-US" altLang="ja-JP" dirty="0"/>
          </a:p>
          <a:p>
            <a:r>
              <a:rPr lang="ja-JP" altLang="en-US" dirty="0"/>
              <a:t>一定時間経過もしくは一定数キューがたまるとエラー検知→通知→手作業修正が必要？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エラーによる失敗の場合はキューがエラーイベントとして新規発行されてキュー自体は処理完了とする？</a:t>
            </a:r>
            <a:endParaRPr kumimoji="1" lang="en-US" altLang="ja-JP" dirty="0"/>
          </a:p>
          <a:p>
            <a:pPr lvl="1"/>
            <a:r>
              <a:rPr lang="ja-JP" altLang="en-US" dirty="0"/>
              <a:t>メッセージの自動再送とかは一定時間待機するべき（再起動とか待ち）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09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D56EA-2F30-4B85-9253-4D3DA40A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配信キュー停止・削除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8E662-228B-449F-9911-B24BD53F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キューの再送はないのでキューを消すか一旦飛ばすようにするか（停止）</a:t>
            </a:r>
            <a:endParaRPr kumimoji="1" lang="en-US" altLang="ja-JP" dirty="0"/>
          </a:p>
          <a:p>
            <a:pPr lvl="1"/>
            <a:r>
              <a:rPr lang="ja-JP" altLang="en-US" dirty="0"/>
              <a:t>停止するとそのキューを無視して次キューを処理し始める？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128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3603C-D177-4238-844A-D38DBD14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配信履歴確認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72DD6-301D-42AA-A5DB-E529A10B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470"/>
            <a:ext cx="10515600" cy="5694039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各種契機で実行された配信の状況を確認できる</a:t>
            </a:r>
            <a:endParaRPr lang="en-US" altLang="ja-JP" dirty="0"/>
          </a:p>
          <a:p>
            <a:pPr lvl="1"/>
            <a:r>
              <a:rPr kumimoji="1" lang="ja-JP" altLang="en-US" dirty="0"/>
              <a:t>記事契機（</a:t>
            </a:r>
            <a:r>
              <a:rPr kumimoji="1" lang="en-US" altLang="ja-JP" dirty="0"/>
              <a:t>FPolaris</a:t>
            </a:r>
            <a:r>
              <a:rPr kumimoji="1" lang="ja-JP" altLang="en-US" dirty="0"/>
              <a:t>連携）</a:t>
            </a:r>
            <a:endParaRPr kumimoji="1" lang="en-US" altLang="ja-JP" dirty="0"/>
          </a:p>
          <a:p>
            <a:pPr lvl="2"/>
            <a:r>
              <a:rPr lang="ja-JP" altLang="en-US" dirty="0"/>
              <a:t>記事の配信・記事に紐づいた画像の配信</a:t>
            </a:r>
            <a:endParaRPr lang="en-US" altLang="ja-JP" dirty="0"/>
          </a:p>
          <a:p>
            <a:pPr lvl="2"/>
            <a:r>
              <a:rPr kumimoji="1" lang="ja-JP" altLang="en-US" dirty="0"/>
              <a:t>記事が含まれる編成の配信</a:t>
            </a:r>
            <a:endParaRPr kumimoji="1" lang="en-US" altLang="ja-JP" dirty="0"/>
          </a:p>
          <a:p>
            <a:pPr lvl="2"/>
            <a:r>
              <a:rPr lang="ja-JP" altLang="en-US" dirty="0"/>
              <a:t>記事が含まれる編成が含まれるパックの配信</a:t>
            </a:r>
            <a:endParaRPr lang="en-US" altLang="ja-JP" dirty="0"/>
          </a:p>
          <a:p>
            <a:pPr lvl="2"/>
            <a:r>
              <a:rPr lang="ja-JP" altLang="en-US" dirty="0"/>
              <a:t>新着の配信</a:t>
            </a:r>
            <a:endParaRPr kumimoji="1" lang="en-US" altLang="ja-JP" dirty="0"/>
          </a:p>
          <a:p>
            <a:pPr lvl="1"/>
            <a:r>
              <a:rPr lang="ja-JP" altLang="en-US" dirty="0"/>
              <a:t>記事契機：定時（タイマー連携）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編成契機（編成画面からの編成編集）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更新された編成の配信</a:t>
            </a:r>
            <a:endParaRPr kumimoji="1" lang="en-US" altLang="ja-JP" dirty="0"/>
          </a:p>
          <a:p>
            <a:pPr lvl="2"/>
            <a:r>
              <a:rPr lang="ja-JP" altLang="en-US" dirty="0"/>
              <a:t>編成が含まれるパックの配信</a:t>
            </a:r>
            <a:endParaRPr kumimoji="1" lang="en-US" altLang="ja-JP" dirty="0"/>
          </a:p>
          <a:p>
            <a:pPr lvl="1"/>
            <a:r>
              <a:rPr lang="ja-JP" altLang="en-US" dirty="0"/>
              <a:t>データコンテンツ契機（</a:t>
            </a:r>
            <a:r>
              <a:rPr lang="en-US" altLang="ja-JP" dirty="0"/>
              <a:t>FPolaris</a:t>
            </a:r>
            <a:r>
              <a:rPr lang="ja-JP" altLang="en-US" dirty="0"/>
              <a:t>連携）</a:t>
            </a:r>
            <a:endParaRPr lang="en-US" altLang="ja-JP" dirty="0"/>
          </a:p>
          <a:p>
            <a:pPr lvl="2"/>
            <a:r>
              <a:rPr lang="ja-JP" altLang="en-US" dirty="0"/>
              <a:t>データコンテンツが含まれるパックの配信</a:t>
            </a:r>
            <a:endParaRPr lang="en-US" altLang="ja-JP" dirty="0"/>
          </a:p>
          <a:p>
            <a:pPr lvl="1"/>
            <a:r>
              <a:rPr kumimoji="1" lang="ja-JP" altLang="en-US" dirty="0"/>
              <a:t>定時配信（タイマー連携）</a:t>
            </a:r>
            <a:endParaRPr kumimoji="1" lang="en-US" altLang="ja-JP" dirty="0"/>
          </a:p>
          <a:p>
            <a:pPr lvl="2"/>
            <a:r>
              <a:rPr lang="ja-JP" altLang="en-US" dirty="0"/>
              <a:t>新着の配信</a:t>
            </a:r>
            <a:endParaRPr lang="en-US" altLang="ja-JP" dirty="0"/>
          </a:p>
          <a:p>
            <a:pPr lvl="2"/>
            <a:r>
              <a:rPr kumimoji="1" lang="ja-JP" altLang="en-US" dirty="0"/>
              <a:t>パックの配信？</a:t>
            </a:r>
            <a:endParaRPr kumimoji="1" lang="en-US" altLang="ja-JP" dirty="0"/>
          </a:p>
          <a:p>
            <a:r>
              <a:rPr kumimoji="1" lang="ja-JP" altLang="en-US" dirty="0"/>
              <a:t>配信履歴の検索ができる</a:t>
            </a:r>
            <a:endParaRPr kumimoji="1" lang="en-US" altLang="ja-JP" dirty="0"/>
          </a:p>
          <a:p>
            <a:pPr lvl="1"/>
            <a:r>
              <a:rPr lang="ja-JP" altLang="en-US" dirty="0"/>
              <a:t>カラム内容（配信日時・宛先・素材</a:t>
            </a:r>
            <a:r>
              <a:rPr lang="en-US" altLang="ja-JP" dirty="0"/>
              <a:t>ID</a:t>
            </a:r>
            <a:r>
              <a:rPr lang="ja-JP" altLang="en-US" dirty="0"/>
              <a:t>など）</a:t>
            </a:r>
            <a:endParaRPr lang="en-US" altLang="ja-JP" dirty="0"/>
          </a:p>
          <a:p>
            <a:r>
              <a:rPr kumimoji="1" lang="ja-JP" altLang="en-US" dirty="0"/>
              <a:t>履歴の保持は一定期間（現行は１ヶ月）</a:t>
            </a:r>
            <a:endParaRPr kumimoji="1" lang="en-US" altLang="ja-JP" dirty="0"/>
          </a:p>
          <a:p>
            <a:r>
              <a:rPr lang="ja-JP" altLang="en-US" dirty="0"/>
              <a:t>配信履歴の削除・リセット機能は現状考えていない（キューの削除は行うが、履歴の削除は行わない）</a:t>
            </a:r>
            <a:endParaRPr lang="en-US" altLang="ja-JP" dirty="0"/>
          </a:p>
          <a:p>
            <a:r>
              <a:rPr kumimoji="1" lang="ja-JP" altLang="en-US" dirty="0"/>
              <a:t>１レコードに対して紐づいている</a:t>
            </a:r>
            <a:r>
              <a:rPr kumimoji="1" lang="en-US" altLang="ja-JP" dirty="0"/>
              <a:t>XML</a:t>
            </a:r>
            <a:r>
              <a:rPr kumimoji="1" lang="ja-JP" altLang="en-US" dirty="0"/>
              <a:t>がダウンロードできる（未定）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29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01A57-A22C-43A0-AE30-96E85ED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7C8AB-DCE4-4BCE-BEAF-8818C94E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470"/>
            <a:ext cx="10515600" cy="574253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FPolaris</a:t>
            </a:r>
            <a:r>
              <a:rPr kumimoji="1" lang="ja-JP" altLang="en-US" dirty="0"/>
              <a:t>からつくるくん連携開始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指定コンシューマグループの１つが開始メッセージを受信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受信したコンシューマが自分の処理として</a:t>
            </a:r>
            <a:r>
              <a:rPr lang="ja-JP" altLang="en-US" dirty="0"/>
              <a:t>素材</a:t>
            </a:r>
            <a:r>
              <a:rPr lang="en-US" altLang="ja-JP" dirty="0"/>
              <a:t>ID-</a:t>
            </a:r>
            <a:r>
              <a:rPr lang="ja-JP" altLang="en-US" dirty="0"/>
              <a:t>リビジョン</a:t>
            </a:r>
            <a:r>
              <a:rPr lang="en-US" altLang="ja-JP" dirty="0"/>
              <a:t>×</a:t>
            </a:r>
            <a:r>
              <a:rPr lang="ja-JP" altLang="en-US" dirty="0"/>
              <a:t>フォーマット</a:t>
            </a:r>
            <a:r>
              <a:rPr lang="en-US" altLang="ja-JP" dirty="0"/>
              <a:t>×</a:t>
            </a:r>
            <a:r>
              <a:rPr lang="ja-JP" altLang="en-US" dirty="0"/>
              <a:t>配信先企業の複数キューを登録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同じコンシューマグループは全部同じキューに登録（順序発生）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つくるくん処理・途中でエラーが発生した場合エラーとしてキューが発行されてプール分は終了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しんちゃくん連携開始・同様にキューを登録（つくるくんの順序を確認してその順に入れ直す？）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つくるくん→おくるくん連携開始・同様にキューを登録（つくるくんの順序を確認してその順に入れ直す）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しんちゃくん→おくるくん連携開始・同様にキューを登録（つくるくんと一緒に順序確認？）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0646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1" y="2056447"/>
            <a:ext cx="780290" cy="780290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59" y="1598465"/>
            <a:ext cx="780290" cy="78029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2056447"/>
            <a:ext cx="780290" cy="780290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62" y="1422578"/>
            <a:ext cx="621420" cy="62142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3675413" y="1790097"/>
            <a:ext cx="514077" cy="36229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441" y="2446592"/>
            <a:ext cx="563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788598" y="2446595"/>
            <a:ext cx="151177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1" y="2459044"/>
            <a:ext cx="780290" cy="78029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8842324" y="2446592"/>
            <a:ext cx="10425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1598465"/>
            <a:ext cx="780290" cy="780290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2459044"/>
            <a:ext cx="780290" cy="780290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1598465"/>
            <a:ext cx="780290" cy="780290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2459044"/>
            <a:ext cx="780290" cy="780290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1598465"/>
            <a:ext cx="780290" cy="780290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2459044"/>
            <a:ext cx="780290" cy="780290"/>
          </a:xfrm>
          <a:prstGeom prst="rect">
            <a:avLst/>
          </a:prstGeom>
        </p:spPr>
      </p:pic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0FD94A5-7BFE-4547-A962-5000E63B391A}"/>
              </a:ext>
            </a:extLst>
          </p:cNvPr>
          <p:cNvCxnSpPr>
            <a:cxnSpLocks/>
          </p:cNvCxnSpPr>
          <p:nvPr/>
        </p:nvCxnSpPr>
        <p:spPr>
          <a:xfrm>
            <a:off x="4039427" y="2688162"/>
            <a:ext cx="2408894" cy="2363795"/>
          </a:xfrm>
          <a:prstGeom prst="bentConnector3">
            <a:avLst>
              <a:gd name="adj1" fmla="val 255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95" y="1598601"/>
            <a:ext cx="780290" cy="780290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87" y="2459180"/>
            <a:ext cx="780290" cy="780290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6" y="1612351"/>
            <a:ext cx="780290" cy="780290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88" y="2472930"/>
            <a:ext cx="780290" cy="78029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023027" y="2451262"/>
            <a:ext cx="9559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29" y="4266101"/>
            <a:ext cx="780290" cy="780290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21" y="5126680"/>
            <a:ext cx="780290" cy="780290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65" y="4266237"/>
            <a:ext cx="780290" cy="780290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57" y="5126816"/>
            <a:ext cx="780290" cy="78029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1505084" y="1473851"/>
            <a:ext cx="10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データ保存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2912028" y="1014703"/>
            <a:ext cx="102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XML</a:t>
            </a:r>
            <a:r>
              <a:rPr lang="ja-JP" altLang="en-US" sz="1200" dirty="0"/>
              <a:t>・画像データ取得</a:t>
            </a:r>
            <a:endParaRPr kumimoji="1" lang="ja-JP" altLang="en-US" sz="1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E0DC6-D119-4DC2-AFC2-6E70FB5BA44E}"/>
              </a:ext>
            </a:extLst>
          </p:cNvPr>
          <p:cNvSpPr txBox="1"/>
          <p:nvPr/>
        </p:nvSpPr>
        <p:spPr>
          <a:xfrm>
            <a:off x="4423049" y="850407"/>
            <a:ext cx="189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カテゴリ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記事加工・一時保存</a:t>
            </a:r>
            <a:endParaRPr lang="en-US" altLang="ja-JP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6990727" y="718163"/>
            <a:ext cx="205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</a:t>
            </a:r>
            <a:endParaRPr lang="en-US" altLang="ja-JP" sz="1200" dirty="0"/>
          </a:p>
          <a:p>
            <a:pPr algn="ctr"/>
            <a:r>
              <a:rPr lang="ja-JP" altLang="en-US" sz="1200" dirty="0"/>
              <a:t>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蓄積枠フォーマットごとに編成作成・一時保存</a:t>
            </a:r>
            <a:endParaRPr lang="en-US" altLang="ja-JP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9884877" y="728144"/>
            <a:ext cx="203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パックフォーマットごとにパック作成・一時保存</a:t>
            </a:r>
            <a:endParaRPr lang="en-US" altLang="ja-JP" sz="12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6235457" y="3288639"/>
            <a:ext cx="198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コーナーに紐づく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新着設定に紐づく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新着作成・一時保存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62974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F87BF-B590-44ED-BC34-712F8F0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配信時エラー確認・検知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220377-E6A3-4861-8BB0-7A48B025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各種契機が終了（出力先に配置完了）するまでに何らかのエラーが発生し、配置が行われなかった場合に画面上から確認ができる</a:t>
            </a:r>
            <a:endParaRPr kumimoji="1" lang="en-US" altLang="ja-JP" dirty="0"/>
          </a:p>
          <a:p>
            <a:pPr lvl="1"/>
            <a:r>
              <a:rPr lang="ja-JP" altLang="en-US" dirty="0"/>
              <a:t>配置ファイルの作成に失敗する（つくるくん・しんちゃくん）</a:t>
            </a:r>
            <a:endParaRPr lang="en-US" altLang="ja-JP" dirty="0"/>
          </a:p>
          <a:p>
            <a:pPr lvl="2"/>
            <a:r>
              <a:rPr lang="ja-JP" altLang="en-US" dirty="0"/>
              <a:t>失敗要因が解る</a:t>
            </a:r>
            <a:endParaRPr lang="en-US" altLang="ja-JP" dirty="0"/>
          </a:p>
          <a:p>
            <a:pPr lvl="1"/>
            <a:r>
              <a:rPr kumimoji="1" lang="ja-JP" altLang="en-US" dirty="0"/>
              <a:t>配置に失敗する（おくるくん）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904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91457-16A5-4271-8176-03E86D14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再送処理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903C5-46A2-441C-A78D-9FDBE589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配信時エラーが発生した時に、画面上からボタンを押下して再送処理を行う</a:t>
            </a:r>
            <a:endParaRPr kumimoji="1" lang="en-US" altLang="ja-JP" dirty="0"/>
          </a:p>
          <a:p>
            <a:pPr lvl="1"/>
            <a:r>
              <a:rPr lang="ja-JP" altLang="en-US" dirty="0"/>
              <a:t>配置ファイルの作成に失敗した場合：各種契機の最初からやりなおす</a:t>
            </a:r>
            <a:endParaRPr lang="en-US" altLang="ja-JP" dirty="0"/>
          </a:p>
          <a:p>
            <a:pPr lvl="2"/>
            <a:r>
              <a:rPr lang="ja-JP" altLang="en-US" dirty="0"/>
              <a:t>つくるくん・しんちゃくんの再送</a:t>
            </a:r>
            <a:endParaRPr lang="en-US" altLang="ja-JP" dirty="0"/>
          </a:p>
          <a:p>
            <a:pPr lvl="1"/>
            <a:r>
              <a:rPr kumimoji="1" lang="ja-JP" altLang="en-US" dirty="0"/>
              <a:t>作成されたファイルの配置に失敗した場合：配置をやりなおす</a:t>
            </a:r>
            <a:endParaRPr kumimoji="1" lang="en-US" altLang="ja-JP" dirty="0"/>
          </a:p>
          <a:p>
            <a:pPr lvl="2"/>
            <a:r>
              <a:rPr lang="ja-JP" altLang="en-US" dirty="0"/>
              <a:t>おくるくんの再送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99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1" y="2056447"/>
            <a:ext cx="780290" cy="780290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59" y="1598465"/>
            <a:ext cx="780290" cy="78029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2056447"/>
            <a:ext cx="780290" cy="780290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62" y="1422578"/>
            <a:ext cx="621420" cy="62142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3675413" y="1790097"/>
            <a:ext cx="514077" cy="36229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441" y="2446592"/>
            <a:ext cx="563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759278" y="2423020"/>
            <a:ext cx="151177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1" y="2459044"/>
            <a:ext cx="780290" cy="78029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8821954" y="2093714"/>
            <a:ext cx="10425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1598465"/>
            <a:ext cx="780290" cy="780290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2459044"/>
            <a:ext cx="780290" cy="780290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1598465"/>
            <a:ext cx="780290" cy="780290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2459044"/>
            <a:ext cx="780290" cy="780290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1598465"/>
            <a:ext cx="780290" cy="780290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2459044"/>
            <a:ext cx="780290" cy="780290"/>
          </a:xfrm>
          <a:prstGeom prst="rect">
            <a:avLst/>
          </a:prstGeom>
        </p:spPr>
      </p:pic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0FD94A5-7BFE-4547-A962-5000E63B391A}"/>
              </a:ext>
            </a:extLst>
          </p:cNvPr>
          <p:cNvCxnSpPr>
            <a:cxnSpLocks/>
          </p:cNvCxnSpPr>
          <p:nvPr/>
        </p:nvCxnSpPr>
        <p:spPr>
          <a:xfrm>
            <a:off x="4039427" y="2688162"/>
            <a:ext cx="2408894" cy="2363795"/>
          </a:xfrm>
          <a:prstGeom prst="bentConnector3">
            <a:avLst>
              <a:gd name="adj1" fmla="val 255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95" y="1598601"/>
            <a:ext cx="780290" cy="780290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87" y="2459180"/>
            <a:ext cx="780290" cy="780290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6" y="1612351"/>
            <a:ext cx="780290" cy="780290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88" y="2472930"/>
            <a:ext cx="780290" cy="78029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023027" y="2451262"/>
            <a:ext cx="9559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23" y="4481937"/>
            <a:ext cx="780290" cy="780290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15" y="5342516"/>
            <a:ext cx="780290" cy="780290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59" y="4482073"/>
            <a:ext cx="780290" cy="780290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51" y="5342652"/>
            <a:ext cx="780290" cy="78029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1505084" y="1473851"/>
            <a:ext cx="10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データ保存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2912028" y="1014703"/>
            <a:ext cx="102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XML</a:t>
            </a:r>
            <a:r>
              <a:rPr lang="ja-JP" altLang="en-US" sz="1200" dirty="0"/>
              <a:t>・画像データ取得</a:t>
            </a:r>
            <a:endParaRPr kumimoji="1" lang="ja-JP" altLang="en-US" sz="1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E0DC6-D119-4DC2-AFC2-6E70FB5BA44E}"/>
              </a:ext>
            </a:extLst>
          </p:cNvPr>
          <p:cNvSpPr txBox="1"/>
          <p:nvPr/>
        </p:nvSpPr>
        <p:spPr>
          <a:xfrm>
            <a:off x="4423049" y="850407"/>
            <a:ext cx="189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カテゴリ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記事加工・一時保存</a:t>
            </a:r>
            <a:endParaRPr lang="en-US" altLang="ja-JP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6990727" y="718163"/>
            <a:ext cx="205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</a:t>
            </a:r>
            <a:endParaRPr lang="en-US" altLang="ja-JP" sz="1200" dirty="0"/>
          </a:p>
          <a:p>
            <a:pPr algn="ctr"/>
            <a:r>
              <a:rPr lang="ja-JP" altLang="en-US" sz="1200" dirty="0"/>
              <a:t>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蓄積枠フォーマットごとに編成作成・一時保存</a:t>
            </a:r>
            <a:endParaRPr lang="en-US" altLang="ja-JP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9884877" y="728144"/>
            <a:ext cx="203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パックフォーマットごとにパック作成・一時保存</a:t>
            </a:r>
            <a:endParaRPr lang="en-US" altLang="ja-JP" sz="12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6153575" y="3413311"/>
            <a:ext cx="198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コーナーに紐づく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新着設定に紐づく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新着作成・一時保存</a:t>
            </a:r>
            <a:endParaRPr lang="en-US" altLang="ja-JP" sz="12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533501E1-6E36-4B19-AE64-88D641D5E636}"/>
              </a:ext>
            </a:extLst>
          </p:cNvPr>
          <p:cNvSpPr txBox="1"/>
          <p:nvPr/>
        </p:nvSpPr>
        <p:spPr>
          <a:xfrm>
            <a:off x="547254" y="284018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通常の流れ：ファイル作成（記事契機）</a:t>
            </a:r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7B9938EE-73D1-435C-8635-9FC277A58D8A}"/>
              </a:ext>
            </a:extLst>
          </p:cNvPr>
          <p:cNvSpPr/>
          <p:nvPr/>
        </p:nvSpPr>
        <p:spPr>
          <a:xfrm>
            <a:off x="8834518" y="2633453"/>
            <a:ext cx="446859" cy="370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54B71A8-B833-40EC-A3BE-889391875883}"/>
              </a:ext>
            </a:extLst>
          </p:cNvPr>
          <p:cNvSpPr/>
          <p:nvPr/>
        </p:nvSpPr>
        <p:spPr>
          <a:xfrm>
            <a:off x="4876800" y="1518969"/>
            <a:ext cx="3945154" cy="1813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9568AC-EE93-4E53-9870-5C76256B756C}"/>
              </a:ext>
            </a:extLst>
          </p:cNvPr>
          <p:cNvSpPr txBox="1"/>
          <p:nvPr/>
        </p:nvSpPr>
        <p:spPr>
          <a:xfrm>
            <a:off x="8796777" y="2995163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B4750F5-9870-4B05-887E-8A4AFAFD6EE3}"/>
              </a:ext>
            </a:extLst>
          </p:cNvPr>
          <p:cNvSpPr/>
          <p:nvPr/>
        </p:nvSpPr>
        <p:spPr>
          <a:xfrm>
            <a:off x="9864507" y="1518967"/>
            <a:ext cx="2107167" cy="181305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矢印: 下 132">
            <a:extLst>
              <a:ext uri="{FF2B5EF4-FFF2-40B4-BE49-F238E27FC236}">
                <a16:creationId xmlns:a16="http://schemas.microsoft.com/office/drawing/2014/main" id="{63A5B536-2018-4F7F-95EA-F33093405E4A}"/>
              </a:ext>
            </a:extLst>
          </p:cNvPr>
          <p:cNvSpPr/>
          <p:nvPr/>
        </p:nvSpPr>
        <p:spPr>
          <a:xfrm>
            <a:off x="10703388" y="3332018"/>
            <a:ext cx="436419" cy="395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0145827-1815-4A90-9EA2-E4C1E9C4A598}"/>
              </a:ext>
            </a:extLst>
          </p:cNvPr>
          <p:cNvSpPr txBox="1"/>
          <p:nvPr/>
        </p:nvSpPr>
        <p:spPr>
          <a:xfrm>
            <a:off x="10091649" y="3512505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02EE321-0F00-4749-BAAD-ECC1E317351A}"/>
              </a:ext>
            </a:extLst>
          </p:cNvPr>
          <p:cNvSpPr/>
          <p:nvPr/>
        </p:nvSpPr>
        <p:spPr>
          <a:xfrm>
            <a:off x="6448321" y="4426527"/>
            <a:ext cx="1452020" cy="17803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矢印: 右 135">
            <a:extLst>
              <a:ext uri="{FF2B5EF4-FFF2-40B4-BE49-F238E27FC236}">
                <a16:creationId xmlns:a16="http://schemas.microsoft.com/office/drawing/2014/main" id="{5A5FF8D3-76E4-4BFB-AF01-E3FCE979AAD3}"/>
              </a:ext>
            </a:extLst>
          </p:cNvPr>
          <p:cNvSpPr/>
          <p:nvPr/>
        </p:nvSpPr>
        <p:spPr>
          <a:xfrm>
            <a:off x="7900341" y="5132110"/>
            <a:ext cx="467804" cy="3681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7B18109-D300-4581-9151-4BC272B48414}"/>
              </a:ext>
            </a:extLst>
          </p:cNvPr>
          <p:cNvSpPr txBox="1"/>
          <p:nvPr/>
        </p:nvSpPr>
        <p:spPr>
          <a:xfrm>
            <a:off x="7900341" y="5503821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</p:spTree>
    <p:extLst>
      <p:ext uri="{BB962C8B-B14F-4D97-AF65-F5344CB8AC3E}">
        <p14:creationId xmlns:p14="http://schemas.microsoft.com/office/powerpoint/2010/main" val="156827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1D6C7-FB76-428B-98E0-75245297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配信状況ステータス（詳細版）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0CEA4-EDFD-45CC-AFE4-FFCCAC5D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契機</a:t>
            </a:r>
            <a:endParaRPr kumimoji="1" lang="en-US" altLang="ja-JP" dirty="0"/>
          </a:p>
          <a:p>
            <a:pPr lvl="1"/>
            <a:r>
              <a:rPr lang="ja-JP" altLang="en-US" dirty="0"/>
              <a:t>配信中</a:t>
            </a:r>
            <a:endParaRPr lang="en-US" altLang="ja-JP" dirty="0"/>
          </a:p>
          <a:p>
            <a:pPr lvl="1"/>
            <a:r>
              <a:rPr lang="ja-JP" altLang="en-US" dirty="0"/>
              <a:t>配信元</a:t>
            </a:r>
            <a:r>
              <a:rPr lang="en-US" altLang="ja-JP" dirty="0"/>
              <a:t>XML</a:t>
            </a:r>
            <a:r>
              <a:rPr lang="ja-JP" altLang="en-US" dirty="0"/>
              <a:t>取得失敗</a:t>
            </a:r>
            <a:endParaRPr lang="en-US" altLang="ja-JP" dirty="0"/>
          </a:p>
          <a:p>
            <a:pPr lvl="1"/>
            <a:r>
              <a:rPr kumimoji="1" lang="ja-JP" altLang="en-US" dirty="0"/>
              <a:t>配信完了</a:t>
            </a:r>
            <a:endParaRPr kumimoji="1" lang="en-US" altLang="ja-JP" dirty="0"/>
          </a:p>
          <a:p>
            <a:pPr lvl="1"/>
            <a:r>
              <a:rPr lang="ja-JP" altLang="en-US" dirty="0"/>
              <a:t>配信失敗</a:t>
            </a:r>
            <a:endParaRPr kumimoji="1" lang="en-US" altLang="ja-JP" dirty="0"/>
          </a:p>
          <a:p>
            <a:r>
              <a:rPr kumimoji="1" lang="ja-JP" altLang="en-US" dirty="0"/>
              <a:t>素材種類・フォーマット・企業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配信中</a:t>
            </a:r>
            <a:endParaRPr kumimoji="1" lang="en-US" altLang="ja-JP" dirty="0"/>
          </a:p>
          <a:p>
            <a:pPr lvl="1"/>
            <a:r>
              <a:rPr lang="ja-JP" altLang="en-US" dirty="0"/>
              <a:t>配信ファイル作成失敗</a:t>
            </a:r>
            <a:endParaRPr lang="en-US" altLang="ja-JP" dirty="0"/>
          </a:p>
          <a:p>
            <a:pPr lvl="2"/>
            <a:r>
              <a:rPr lang="ja-JP" altLang="en-US" dirty="0"/>
              <a:t>ファイル本体作成失敗？</a:t>
            </a:r>
            <a:endParaRPr lang="en-US" altLang="ja-JP" dirty="0"/>
          </a:p>
          <a:p>
            <a:pPr lvl="2"/>
            <a:r>
              <a:rPr lang="ja-JP" altLang="en-US" dirty="0"/>
              <a:t>カスタムロジック適用失敗？</a:t>
            </a:r>
            <a:endParaRPr lang="en-US" altLang="ja-JP" dirty="0"/>
          </a:p>
          <a:p>
            <a:pPr lvl="1"/>
            <a:r>
              <a:rPr lang="ja-JP" altLang="en-US" dirty="0"/>
              <a:t>配信完了</a:t>
            </a:r>
            <a:endParaRPr lang="en-US" altLang="ja-JP" dirty="0"/>
          </a:p>
          <a:p>
            <a:pPr lvl="1"/>
            <a:r>
              <a:rPr lang="ja-JP" altLang="en-US" dirty="0"/>
              <a:t>配信失敗</a:t>
            </a:r>
            <a:endParaRPr lang="en-US" altLang="ja-JP" dirty="0"/>
          </a:p>
          <a:p>
            <a:r>
              <a:rPr kumimoji="1" lang="ja-JP" altLang="en-US" dirty="0"/>
              <a:t>配信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配信待機中</a:t>
            </a:r>
            <a:endParaRPr kumimoji="1" lang="en-US" altLang="ja-JP" dirty="0"/>
          </a:p>
          <a:p>
            <a:pPr lvl="1"/>
            <a:r>
              <a:rPr lang="ja-JP" altLang="en-US" dirty="0"/>
              <a:t>配信中</a:t>
            </a:r>
            <a:endParaRPr lang="en-US" altLang="ja-JP" dirty="0"/>
          </a:p>
          <a:p>
            <a:pPr lvl="1"/>
            <a:r>
              <a:rPr kumimoji="1" lang="ja-JP" altLang="en-US" dirty="0"/>
              <a:t>配信完了</a:t>
            </a:r>
            <a:endParaRPr kumimoji="1" lang="en-US" altLang="ja-JP" dirty="0"/>
          </a:p>
          <a:p>
            <a:pPr lvl="1"/>
            <a:r>
              <a:rPr lang="ja-JP" altLang="en-US" dirty="0"/>
              <a:t>配信失敗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B7BC5C-B7AA-4B74-A34B-46CCAECE922D}"/>
              </a:ext>
            </a:extLst>
          </p:cNvPr>
          <p:cNvSpPr txBox="1"/>
          <p:nvPr/>
        </p:nvSpPr>
        <p:spPr>
          <a:xfrm>
            <a:off x="6144491" y="1115470"/>
            <a:ext cx="5770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素材種類・フォーマット・企業単位で失敗した場合：</a:t>
            </a:r>
            <a:endParaRPr kumimoji="1" lang="en-US" altLang="ja-JP" dirty="0"/>
          </a:p>
          <a:p>
            <a:r>
              <a:rPr lang="ja-JP" altLang="en-US" dirty="0"/>
              <a:t>・該当レコード：該当の失敗要因</a:t>
            </a:r>
            <a:endParaRPr lang="en-US" altLang="ja-JP" dirty="0"/>
          </a:p>
          <a:p>
            <a:r>
              <a:rPr kumimoji="1" lang="ja-JP" altLang="en-US" dirty="0"/>
              <a:t>・該当の契機：配信失敗</a:t>
            </a:r>
            <a:endParaRPr kumimoji="1" lang="en-US" altLang="ja-JP" dirty="0"/>
          </a:p>
          <a:p>
            <a:r>
              <a:rPr lang="ja-JP" altLang="en-US" dirty="0"/>
              <a:t>・該当の配信：登録されていないはず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配信に失敗した場合：</a:t>
            </a:r>
            <a:endParaRPr kumimoji="1" lang="en-US" altLang="ja-JP" dirty="0"/>
          </a:p>
          <a:p>
            <a:r>
              <a:rPr lang="ja-JP" altLang="en-US" dirty="0"/>
              <a:t>・該当レコード：配信失敗</a:t>
            </a:r>
            <a:endParaRPr lang="en-US" altLang="ja-JP" dirty="0"/>
          </a:p>
          <a:p>
            <a:r>
              <a:rPr lang="ja-JP" altLang="en-US" dirty="0"/>
              <a:t>・該当のフォーマット・企業：配信失敗</a:t>
            </a:r>
            <a:endParaRPr lang="en-US" altLang="ja-JP" dirty="0"/>
          </a:p>
          <a:p>
            <a:r>
              <a:rPr kumimoji="1" lang="ja-JP" altLang="en-US" dirty="0"/>
              <a:t>・該当の契機：配信失敗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それぞれの履歴が登録されたらまず配信中</a:t>
            </a:r>
            <a:endParaRPr lang="en-US" altLang="ja-JP" dirty="0"/>
          </a:p>
          <a:p>
            <a:r>
              <a:rPr kumimoji="1" lang="ja-JP" altLang="en-US" dirty="0"/>
              <a:t>下の要素が動いている間は上の要素は配信中</a:t>
            </a:r>
            <a:endParaRPr kumimoji="1" lang="en-US" altLang="ja-JP" dirty="0"/>
          </a:p>
          <a:p>
            <a:r>
              <a:rPr lang="ja-JP" altLang="en-US" dirty="0"/>
              <a:t>下の要素が全て完了したら上の要素は配信完了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475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1D6C7-FB76-428B-98E0-75245297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配信状況ステータス（平坦化版）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0CEA4-EDFD-45CC-AFE4-FFCCAC5D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素材種類・フォーマット・企業・配信宛先</a:t>
            </a:r>
            <a:endParaRPr kumimoji="1" lang="en-US" altLang="ja-JP" dirty="0"/>
          </a:p>
          <a:p>
            <a:pPr lvl="1"/>
            <a:r>
              <a:rPr lang="ja-JP" altLang="en-US" dirty="0"/>
              <a:t>配信中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配信元</a:t>
            </a:r>
            <a:r>
              <a:rPr kumimoji="1" lang="en-US" altLang="ja-JP" dirty="0"/>
              <a:t>XML</a:t>
            </a:r>
            <a:r>
              <a:rPr kumimoji="1" lang="ja-JP" altLang="en-US" dirty="0"/>
              <a:t>取得失敗</a:t>
            </a:r>
            <a:endParaRPr kumimoji="1" lang="en-US" altLang="ja-JP" dirty="0"/>
          </a:p>
          <a:p>
            <a:pPr lvl="1"/>
            <a:r>
              <a:rPr lang="ja-JP" altLang="en-US" dirty="0"/>
              <a:t>配信ファイル作成失敗</a:t>
            </a:r>
            <a:endParaRPr lang="en-US" altLang="ja-JP" dirty="0"/>
          </a:p>
          <a:p>
            <a:pPr lvl="2"/>
            <a:r>
              <a:rPr lang="ja-JP" altLang="en-US" dirty="0"/>
              <a:t>ファイル本体作成失敗？</a:t>
            </a:r>
            <a:endParaRPr lang="en-US" altLang="ja-JP" dirty="0"/>
          </a:p>
          <a:p>
            <a:pPr lvl="2"/>
            <a:r>
              <a:rPr lang="ja-JP" altLang="en-US" dirty="0"/>
              <a:t>カスタムロジック適用失敗？</a:t>
            </a:r>
            <a:endParaRPr lang="en-US" altLang="ja-JP" dirty="0"/>
          </a:p>
          <a:p>
            <a:pPr lvl="1"/>
            <a:r>
              <a:rPr lang="ja-JP" altLang="en-US" dirty="0"/>
              <a:t>ファイル配置送信失敗</a:t>
            </a:r>
            <a:endParaRPr lang="en-US" altLang="ja-JP" dirty="0"/>
          </a:p>
          <a:p>
            <a:pPr lvl="1"/>
            <a:r>
              <a:rPr kumimoji="1" lang="ja-JP" altLang="en-US" dirty="0"/>
              <a:t>配信完了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131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1" y="2056447"/>
            <a:ext cx="780290" cy="780290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59" y="1598465"/>
            <a:ext cx="780290" cy="78029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2056447"/>
            <a:ext cx="780290" cy="780290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62" y="1422578"/>
            <a:ext cx="621420" cy="62142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3675413" y="1790097"/>
            <a:ext cx="514077" cy="36229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441" y="2446592"/>
            <a:ext cx="563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759278" y="2423020"/>
            <a:ext cx="151177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1" y="2459044"/>
            <a:ext cx="780290" cy="78029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8821954" y="2093714"/>
            <a:ext cx="10425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1598465"/>
            <a:ext cx="780290" cy="780290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2459044"/>
            <a:ext cx="780290" cy="780290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1598465"/>
            <a:ext cx="780290" cy="780290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2459044"/>
            <a:ext cx="780290" cy="780290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1598465"/>
            <a:ext cx="780290" cy="780290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2459044"/>
            <a:ext cx="780290" cy="780290"/>
          </a:xfrm>
          <a:prstGeom prst="rect">
            <a:avLst/>
          </a:prstGeom>
        </p:spPr>
      </p:pic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0FD94A5-7BFE-4547-A962-5000E63B391A}"/>
              </a:ext>
            </a:extLst>
          </p:cNvPr>
          <p:cNvCxnSpPr>
            <a:cxnSpLocks/>
          </p:cNvCxnSpPr>
          <p:nvPr/>
        </p:nvCxnSpPr>
        <p:spPr>
          <a:xfrm>
            <a:off x="4039427" y="2688162"/>
            <a:ext cx="2408894" cy="2363795"/>
          </a:xfrm>
          <a:prstGeom prst="bentConnector3">
            <a:avLst>
              <a:gd name="adj1" fmla="val 255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95" y="1598601"/>
            <a:ext cx="780290" cy="780290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87" y="2459180"/>
            <a:ext cx="780290" cy="780290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6" y="1612351"/>
            <a:ext cx="780290" cy="780290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88" y="2472930"/>
            <a:ext cx="780290" cy="78029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023027" y="2451262"/>
            <a:ext cx="9559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23" y="4481937"/>
            <a:ext cx="780290" cy="780290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15" y="5342516"/>
            <a:ext cx="780290" cy="780290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59" y="4482073"/>
            <a:ext cx="780290" cy="780290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51" y="5342652"/>
            <a:ext cx="780290" cy="78029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1505084" y="1473851"/>
            <a:ext cx="10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データ保存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2912028" y="1014703"/>
            <a:ext cx="102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XML</a:t>
            </a:r>
            <a:r>
              <a:rPr lang="ja-JP" altLang="en-US" sz="1200" dirty="0"/>
              <a:t>・画像データ取得</a:t>
            </a:r>
            <a:endParaRPr kumimoji="1" lang="ja-JP" altLang="en-US" sz="1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E0DC6-D119-4DC2-AFC2-6E70FB5BA44E}"/>
              </a:ext>
            </a:extLst>
          </p:cNvPr>
          <p:cNvSpPr txBox="1"/>
          <p:nvPr/>
        </p:nvSpPr>
        <p:spPr>
          <a:xfrm>
            <a:off x="4423049" y="850407"/>
            <a:ext cx="189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カテゴリ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記事加工・一時保存</a:t>
            </a:r>
            <a:endParaRPr lang="en-US" altLang="ja-JP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6990727" y="718163"/>
            <a:ext cx="205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</a:t>
            </a:r>
            <a:endParaRPr lang="en-US" altLang="ja-JP" sz="1200" dirty="0"/>
          </a:p>
          <a:p>
            <a:pPr algn="ctr"/>
            <a:r>
              <a:rPr lang="ja-JP" altLang="en-US" sz="1200" dirty="0"/>
              <a:t>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蓄積枠フォーマットごとに編成作成・一時保存</a:t>
            </a:r>
            <a:endParaRPr lang="en-US" altLang="ja-JP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9884877" y="728144"/>
            <a:ext cx="203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パックフォーマットごとにパック作成・一時保存</a:t>
            </a:r>
            <a:endParaRPr lang="en-US" altLang="ja-JP" sz="12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6153575" y="3413311"/>
            <a:ext cx="198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コーナーに紐づく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新着設定に紐づく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新着作成・一時保存</a:t>
            </a:r>
            <a:endParaRPr lang="en-US" altLang="ja-JP" sz="12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533501E1-6E36-4B19-AE64-88D641D5E636}"/>
              </a:ext>
            </a:extLst>
          </p:cNvPr>
          <p:cNvSpPr txBox="1"/>
          <p:nvPr/>
        </p:nvSpPr>
        <p:spPr>
          <a:xfrm>
            <a:off x="547254" y="284018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通常の流れ：ファイル作成（記事契機）</a:t>
            </a:r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7B9938EE-73D1-435C-8635-9FC277A58D8A}"/>
              </a:ext>
            </a:extLst>
          </p:cNvPr>
          <p:cNvSpPr/>
          <p:nvPr/>
        </p:nvSpPr>
        <p:spPr>
          <a:xfrm>
            <a:off x="8834518" y="2633453"/>
            <a:ext cx="446859" cy="370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54B71A8-B833-40EC-A3BE-889391875883}"/>
              </a:ext>
            </a:extLst>
          </p:cNvPr>
          <p:cNvSpPr/>
          <p:nvPr/>
        </p:nvSpPr>
        <p:spPr>
          <a:xfrm>
            <a:off x="4876800" y="1518969"/>
            <a:ext cx="3945154" cy="1813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9568AC-EE93-4E53-9870-5C76256B756C}"/>
              </a:ext>
            </a:extLst>
          </p:cNvPr>
          <p:cNvSpPr txBox="1"/>
          <p:nvPr/>
        </p:nvSpPr>
        <p:spPr>
          <a:xfrm>
            <a:off x="8796777" y="2995163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B4750F5-9870-4B05-887E-8A4AFAFD6EE3}"/>
              </a:ext>
            </a:extLst>
          </p:cNvPr>
          <p:cNvSpPr/>
          <p:nvPr/>
        </p:nvSpPr>
        <p:spPr>
          <a:xfrm>
            <a:off x="9864507" y="1518967"/>
            <a:ext cx="2107167" cy="181305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矢印: 下 132">
            <a:extLst>
              <a:ext uri="{FF2B5EF4-FFF2-40B4-BE49-F238E27FC236}">
                <a16:creationId xmlns:a16="http://schemas.microsoft.com/office/drawing/2014/main" id="{63A5B536-2018-4F7F-95EA-F33093405E4A}"/>
              </a:ext>
            </a:extLst>
          </p:cNvPr>
          <p:cNvSpPr/>
          <p:nvPr/>
        </p:nvSpPr>
        <p:spPr>
          <a:xfrm>
            <a:off x="10703388" y="3332018"/>
            <a:ext cx="436419" cy="395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0145827-1815-4A90-9EA2-E4C1E9C4A598}"/>
              </a:ext>
            </a:extLst>
          </p:cNvPr>
          <p:cNvSpPr txBox="1"/>
          <p:nvPr/>
        </p:nvSpPr>
        <p:spPr>
          <a:xfrm>
            <a:off x="10091649" y="3512505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02EE321-0F00-4749-BAAD-ECC1E317351A}"/>
              </a:ext>
            </a:extLst>
          </p:cNvPr>
          <p:cNvSpPr/>
          <p:nvPr/>
        </p:nvSpPr>
        <p:spPr>
          <a:xfrm>
            <a:off x="6448321" y="4426527"/>
            <a:ext cx="1452020" cy="17803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矢印: 右 135">
            <a:extLst>
              <a:ext uri="{FF2B5EF4-FFF2-40B4-BE49-F238E27FC236}">
                <a16:creationId xmlns:a16="http://schemas.microsoft.com/office/drawing/2014/main" id="{5A5FF8D3-76E4-4BFB-AF01-E3FCE979AAD3}"/>
              </a:ext>
            </a:extLst>
          </p:cNvPr>
          <p:cNvSpPr/>
          <p:nvPr/>
        </p:nvSpPr>
        <p:spPr>
          <a:xfrm>
            <a:off x="7900341" y="5132110"/>
            <a:ext cx="467804" cy="3681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7B18109-D300-4581-9151-4BC272B48414}"/>
              </a:ext>
            </a:extLst>
          </p:cNvPr>
          <p:cNvSpPr txBox="1"/>
          <p:nvPr/>
        </p:nvSpPr>
        <p:spPr>
          <a:xfrm>
            <a:off x="7900341" y="5503821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410366EE-9F5B-47FE-A0E4-C673A660D86D}"/>
              </a:ext>
            </a:extLst>
          </p:cNvPr>
          <p:cNvSpPr/>
          <p:nvPr/>
        </p:nvSpPr>
        <p:spPr>
          <a:xfrm rot="2700000">
            <a:off x="3075448" y="2051300"/>
            <a:ext cx="781921" cy="781921"/>
          </a:xfrm>
          <a:prstGeom prst="plus">
            <a:avLst>
              <a:gd name="adj" fmla="val 441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40E633-44CC-4447-ACE3-581CDD5F4B76}"/>
              </a:ext>
            </a:extLst>
          </p:cNvPr>
          <p:cNvSpPr txBox="1"/>
          <p:nvPr/>
        </p:nvSpPr>
        <p:spPr>
          <a:xfrm>
            <a:off x="673623" y="5051957"/>
            <a:ext cx="5315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配信ステータス：</a:t>
            </a:r>
            <a:endParaRPr kumimoji="1" lang="en-US" altLang="ja-JP" dirty="0"/>
          </a:p>
          <a:p>
            <a:r>
              <a:rPr lang="ja-JP" altLang="en-US" dirty="0"/>
              <a:t>・契機：配信元</a:t>
            </a:r>
            <a:r>
              <a:rPr lang="en-US" altLang="ja-JP" dirty="0"/>
              <a:t>XML</a:t>
            </a:r>
            <a:r>
              <a:rPr lang="ja-JP" altLang="en-US" dirty="0"/>
              <a:t>取得失敗</a:t>
            </a:r>
            <a:endParaRPr lang="en-US" altLang="ja-JP" dirty="0"/>
          </a:p>
          <a:p>
            <a:r>
              <a:rPr kumimoji="1" lang="ja-JP" altLang="en-US" dirty="0"/>
              <a:t>・素材種類・フォーマット・企業：レコードなし</a:t>
            </a:r>
            <a:endParaRPr lang="en-US" altLang="ja-JP" dirty="0"/>
          </a:p>
          <a:p>
            <a:r>
              <a:rPr lang="ja-JP" altLang="en-US" dirty="0"/>
              <a:t>・配信：レコードなし</a:t>
            </a:r>
            <a:endParaRPr kumimoji="1" lang="en-US" altLang="ja-JP" dirty="0"/>
          </a:p>
          <a:p>
            <a:r>
              <a:rPr kumimoji="1" lang="ja-JP" altLang="en-US" dirty="0"/>
              <a:t>ファイルが１件も作成されない</a:t>
            </a:r>
          </a:p>
        </p:txBody>
      </p:sp>
    </p:spTree>
    <p:extLst>
      <p:ext uri="{BB962C8B-B14F-4D97-AF65-F5344CB8AC3E}">
        <p14:creationId xmlns:p14="http://schemas.microsoft.com/office/powerpoint/2010/main" val="189156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A1398D37-677A-4F9D-B982-C565CA5C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1" y="2056447"/>
            <a:ext cx="780290" cy="780290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681FF376-E88F-4A6C-9216-6C5046715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59" y="1598465"/>
            <a:ext cx="780290" cy="78029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91480AD-7203-44E0-8EA1-2F34FC3066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55964" y="2446592"/>
            <a:ext cx="669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02C80874-1854-4669-9511-57F0E3A94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64" y="2056447"/>
            <a:ext cx="780290" cy="780290"/>
          </a:xfrm>
          <a:prstGeom prst="rect">
            <a:avLst/>
          </a:prstGeom>
        </p:spPr>
      </p:pic>
      <p:pic>
        <p:nvPicPr>
          <p:cNvPr id="36" name="図 35" descr="テキスト&#10;&#10;自動的に生成された説明">
            <a:extLst>
              <a:ext uri="{FF2B5EF4-FFF2-40B4-BE49-F238E27FC236}">
                <a16:creationId xmlns:a16="http://schemas.microsoft.com/office/drawing/2014/main" id="{1F5CAC80-5D84-4831-9252-4118AD705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62" y="1422578"/>
            <a:ext cx="621420" cy="62142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FC24EC0-8AE6-4F79-87A7-3FBA558E6678}"/>
              </a:ext>
            </a:extLst>
          </p:cNvPr>
          <p:cNvGrpSpPr/>
          <p:nvPr/>
        </p:nvGrpSpPr>
        <p:grpSpPr>
          <a:xfrm>
            <a:off x="3675413" y="1790097"/>
            <a:ext cx="514077" cy="362291"/>
            <a:chOff x="6767945" y="3491345"/>
            <a:chExt cx="727364" cy="51260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2DC957A-658F-491E-8F05-0313E370BCF1}"/>
                </a:ext>
              </a:extLst>
            </p:cNvPr>
            <p:cNvSpPr/>
            <p:nvPr/>
          </p:nvSpPr>
          <p:spPr>
            <a:xfrm>
              <a:off x="6767945" y="3491345"/>
              <a:ext cx="727364" cy="51260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DEFE0010-AB09-483F-9FF1-8354BF4BCBEC}"/>
                </a:ext>
              </a:extLst>
            </p:cNvPr>
            <p:cNvSpPr/>
            <p:nvPr/>
          </p:nvSpPr>
          <p:spPr>
            <a:xfrm>
              <a:off x="6767945" y="3685309"/>
              <a:ext cx="491837" cy="318638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424646C3-C8C0-4C90-80A1-FCF015304AE4}"/>
                </a:ext>
              </a:extLst>
            </p:cNvPr>
            <p:cNvSpPr/>
            <p:nvPr/>
          </p:nvSpPr>
          <p:spPr>
            <a:xfrm>
              <a:off x="7030697" y="3754601"/>
              <a:ext cx="458170" cy="24934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BCD5D32-18EA-4275-9819-E9300B98C6BF}"/>
                </a:ext>
              </a:extLst>
            </p:cNvPr>
            <p:cNvSpPr/>
            <p:nvPr/>
          </p:nvSpPr>
          <p:spPr>
            <a:xfrm>
              <a:off x="7259782" y="3553689"/>
              <a:ext cx="131620" cy="1316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B191A8-B42D-49AE-835B-0CE13639A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441" y="2446592"/>
            <a:ext cx="563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C6C942C-D391-4126-AF9C-C656E9857584}"/>
              </a:ext>
            </a:extLst>
          </p:cNvPr>
          <p:cNvCxnSpPr>
            <a:cxnSpLocks/>
          </p:cNvCxnSpPr>
          <p:nvPr/>
        </p:nvCxnSpPr>
        <p:spPr>
          <a:xfrm>
            <a:off x="5759278" y="2423020"/>
            <a:ext cx="151177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 descr="テキスト&#10;&#10;自動的に生成された説明">
            <a:extLst>
              <a:ext uri="{FF2B5EF4-FFF2-40B4-BE49-F238E27FC236}">
                <a16:creationId xmlns:a16="http://schemas.microsoft.com/office/drawing/2014/main" id="{E7C9F615-3005-46EF-BE5A-18FFAADDAD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51" y="2459044"/>
            <a:ext cx="780290" cy="78029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0191399-D0EC-49E2-900A-251056B96A2F}"/>
              </a:ext>
            </a:extLst>
          </p:cNvPr>
          <p:cNvCxnSpPr>
            <a:cxnSpLocks/>
          </p:cNvCxnSpPr>
          <p:nvPr/>
        </p:nvCxnSpPr>
        <p:spPr>
          <a:xfrm flipV="1">
            <a:off x="8821954" y="2093714"/>
            <a:ext cx="104255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テキスト&#10;&#10;自動的に生成された説明">
            <a:extLst>
              <a:ext uri="{FF2B5EF4-FFF2-40B4-BE49-F238E27FC236}">
                <a16:creationId xmlns:a16="http://schemas.microsoft.com/office/drawing/2014/main" id="{F9B5A426-3144-46D7-B156-CEC1B946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1598465"/>
            <a:ext cx="780290" cy="780290"/>
          </a:xfrm>
          <a:prstGeom prst="rect">
            <a:avLst/>
          </a:prstGeom>
        </p:spPr>
      </p:pic>
      <p:pic>
        <p:nvPicPr>
          <p:cNvPr id="58" name="図 57" descr="テキスト&#10;&#10;自動的に生成された説明">
            <a:extLst>
              <a:ext uri="{FF2B5EF4-FFF2-40B4-BE49-F238E27FC236}">
                <a16:creationId xmlns:a16="http://schemas.microsoft.com/office/drawing/2014/main" id="{81E24B38-9FB8-4086-A32B-84C12DA212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77" y="2459044"/>
            <a:ext cx="780290" cy="780290"/>
          </a:xfrm>
          <a:prstGeom prst="rect">
            <a:avLst/>
          </a:prstGeom>
        </p:spPr>
      </p:pic>
      <p:pic>
        <p:nvPicPr>
          <p:cNvPr id="59" name="図 58" descr="テキスト&#10;&#10;自動的に生成された説明">
            <a:extLst>
              <a:ext uri="{FF2B5EF4-FFF2-40B4-BE49-F238E27FC236}">
                <a16:creationId xmlns:a16="http://schemas.microsoft.com/office/drawing/2014/main" id="{5153DF8B-DC15-4CF5-B366-50133FC6E7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1598465"/>
            <a:ext cx="780290" cy="780290"/>
          </a:xfrm>
          <a:prstGeom prst="rect">
            <a:avLst/>
          </a:prstGeom>
        </p:spPr>
      </p:pic>
      <p:pic>
        <p:nvPicPr>
          <p:cNvPr id="60" name="図 59" descr="テキスト&#10;&#10;自動的に生成された説明">
            <a:extLst>
              <a:ext uri="{FF2B5EF4-FFF2-40B4-BE49-F238E27FC236}">
                <a16:creationId xmlns:a16="http://schemas.microsoft.com/office/drawing/2014/main" id="{0D82565B-4136-473D-9464-7A8539E303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342" y="2459044"/>
            <a:ext cx="780290" cy="780290"/>
          </a:xfrm>
          <a:prstGeom prst="rect">
            <a:avLst/>
          </a:prstGeom>
        </p:spPr>
      </p:pic>
      <p:pic>
        <p:nvPicPr>
          <p:cNvPr id="61" name="図 60" descr="テキスト&#10;&#10;自動的に生成された説明">
            <a:extLst>
              <a:ext uri="{FF2B5EF4-FFF2-40B4-BE49-F238E27FC236}">
                <a16:creationId xmlns:a16="http://schemas.microsoft.com/office/drawing/2014/main" id="{FD028345-2FEA-48F2-9681-49BE3FB5FD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1598465"/>
            <a:ext cx="780290" cy="780290"/>
          </a:xfrm>
          <a:prstGeom prst="rect">
            <a:avLst/>
          </a:prstGeom>
        </p:spPr>
      </p:pic>
      <p:pic>
        <p:nvPicPr>
          <p:cNvPr id="62" name="図 61" descr="テキスト&#10;&#10;自動的に生成された説明">
            <a:extLst>
              <a:ext uri="{FF2B5EF4-FFF2-40B4-BE49-F238E27FC236}">
                <a16:creationId xmlns:a16="http://schemas.microsoft.com/office/drawing/2014/main" id="{352A4F2C-CF7F-42C5-9B8E-9E91E71CFD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07" y="2459044"/>
            <a:ext cx="780290" cy="780290"/>
          </a:xfrm>
          <a:prstGeom prst="rect">
            <a:avLst/>
          </a:prstGeom>
        </p:spPr>
      </p:pic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F0FD94A5-7BFE-4547-A962-5000E63B391A}"/>
              </a:ext>
            </a:extLst>
          </p:cNvPr>
          <p:cNvCxnSpPr>
            <a:cxnSpLocks/>
          </p:cNvCxnSpPr>
          <p:nvPr/>
        </p:nvCxnSpPr>
        <p:spPr>
          <a:xfrm>
            <a:off x="4039427" y="2688162"/>
            <a:ext cx="2408894" cy="2363795"/>
          </a:xfrm>
          <a:prstGeom prst="bentConnector3">
            <a:avLst>
              <a:gd name="adj1" fmla="val 255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テキスト&#10;&#10;自動的に生成された説明">
            <a:extLst>
              <a:ext uri="{FF2B5EF4-FFF2-40B4-BE49-F238E27FC236}">
                <a16:creationId xmlns:a16="http://schemas.microsoft.com/office/drawing/2014/main" id="{15E9BB1E-C5B3-4456-86C7-D79D83F6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95" y="1598601"/>
            <a:ext cx="780290" cy="780290"/>
          </a:xfrm>
          <a:prstGeom prst="rect">
            <a:avLst/>
          </a:prstGeom>
        </p:spPr>
      </p:pic>
      <p:pic>
        <p:nvPicPr>
          <p:cNvPr id="78" name="図 77" descr="テキスト&#10;&#10;自動的に生成された説明">
            <a:extLst>
              <a:ext uri="{FF2B5EF4-FFF2-40B4-BE49-F238E27FC236}">
                <a16:creationId xmlns:a16="http://schemas.microsoft.com/office/drawing/2014/main" id="{B7324103-566E-4EF6-883E-4EF43A73D0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87" y="2459180"/>
            <a:ext cx="780290" cy="780290"/>
          </a:xfrm>
          <a:prstGeom prst="rect">
            <a:avLst/>
          </a:prstGeom>
        </p:spPr>
      </p:pic>
      <p:pic>
        <p:nvPicPr>
          <p:cNvPr id="79" name="図 78" descr="テキスト&#10;&#10;自動的に生成された説明">
            <a:extLst>
              <a:ext uri="{FF2B5EF4-FFF2-40B4-BE49-F238E27FC236}">
                <a16:creationId xmlns:a16="http://schemas.microsoft.com/office/drawing/2014/main" id="{F485DAF0-61F6-458A-A844-BE8C3AA97A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6" y="1612351"/>
            <a:ext cx="780290" cy="780290"/>
          </a:xfrm>
          <a:prstGeom prst="rect">
            <a:avLst/>
          </a:prstGeom>
        </p:spPr>
      </p:pic>
      <p:pic>
        <p:nvPicPr>
          <p:cNvPr id="80" name="図 79" descr="テキスト&#10;&#10;自動的に生成された説明">
            <a:extLst>
              <a:ext uri="{FF2B5EF4-FFF2-40B4-BE49-F238E27FC236}">
                <a16:creationId xmlns:a16="http://schemas.microsoft.com/office/drawing/2014/main" id="{7EE8DB25-DFD8-446B-B560-CD68E8A7ED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88" y="2472930"/>
            <a:ext cx="780290" cy="78029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C93D16-4F73-45BB-96C0-351444147969}"/>
              </a:ext>
            </a:extLst>
          </p:cNvPr>
          <p:cNvCxnSpPr>
            <a:cxnSpLocks/>
          </p:cNvCxnSpPr>
          <p:nvPr/>
        </p:nvCxnSpPr>
        <p:spPr>
          <a:xfrm>
            <a:off x="4023027" y="2451262"/>
            <a:ext cx="95596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図 87" descr="テキスト&#10;&#10;自動的に生成された説明">
            <a:extLst>
              <a:ext uri="{FF2B5EF4-FFF2-40B4-BE49-F238E27FC236}">
                <a16:creationId xmlns:a16="http://schemas.microsoft.com/office/drawing/2014/main" id="{878F592C-165E-4174-A733-C3E7F1A0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23" y="4481937"/>
            <a:ext cx="780290" cy="780290"/>
          </a:xfrm>
          <a:prstGeom prst="rect">
            <a:avLst/>
          </a:prstGeom>
        </p:spPr>
      </p:pic>
      <p:pic>
        <p:nvPicPr>
          <p:cNvPr id="89" name="図 88" descr="テキスト&#10;&#10;自動的に生成された説明">
            <a:extLst>
              <a:ext uri="{FF2B5EF4-FFF2-40B4-BE49-F238E27FC236}">
                <a16:creationId xmlns:a16="http://schemas.microsoft.com/office/drawing/2014/main" id="{2D415A00-2266-4ACA-862F-1A5A5F63C67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15" y="5342516"/>
            <a:ext cx="780290" cy="780290"/>
          </a:xfrm>
          <a:prstGeom prst="rect">
            <a:avLst/>
          </a:prstGeom>
        </p:spPr>
      </p:pic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53D7084E-7F59-4E16-88B7-105AC4CA02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59" y="4482073"/>
            <a:ext cx="780290" cy="780290"/>
          </a:xfrm>
          <a:prstGeom prst="rect">
            <a:avLst/>
          </a:prstGeom>
        </p:spPr>
      </p:pic>
      <p:pic>
        <p:nvPicPr>
          <p:cNvPr id="91" name="図 90" descr="テキスト&#10;&#10;自動的に生成された説明">
            <a:extLst>
              <a:ext uri="{FF2B5EF4-FFF2-40B4-BE49-F238E27FC236}">
                <a16:creationId xmlns:a16="http://schemas.microsoft.com/office/drawing/2014/main" id="{8FDC2872-D030-49AE-B111-3F1A76C428E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51" y="5342652"/>
            <a:ext cx="780290" cy="780290"/>
          </a:xfrm>
          <a:prstGeom prst="rect">
            <a:avLst/>
          </a:prstGeom>
        </p:spPr>
      </p:pic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4B69D5A-3CCF-42E7-A24A-1C5D382D27FD}"/>
              </a:ext>
            </a:extLst>
          </p:cNvPr>
          <p:cNvSpPr txBox="1"/>
          <p:nvPr/>
        </p:nvSpPr>
        <p:spPr>
          <a:xfrm>
            <a:off x="1505084" y="1473851"/>
            <a:ext cx="10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データ保存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8F04AA9-8D7A-498A-8A93-1E8289778920}"/>
              </a:ext>
            </a:extLst>
          </p:cNvPr>
          <p:cNvSpPr txBox="1"/>
          <p:nvPr/>
        </p:nvSpPr>
        <p:spPr>
          <a:xfrm>
            <a:off x="2912028" y="1014703"/>
            <a:ext cx="102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XML</a:t>
            </a:r>
            <a:r>
              <a:rPr lang="ja-JP" altLang="en-US" sz="1200" dirty="0"/>
              <a:t>・画像データ取得</a:t>
            </a:r>
            <a:endParaRPr kumimoji="1" lang="ja-JP" altLang="en-US" sz="1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E0DC6-D119-4DC2-AFC2-6E70FB5BA44E}"/>
              </a:ext>
            </a:extLst>
          </p:cNvPr>
          <p:cNvSpPr txBox="1"/>
          <p:nvPr/>
        </p:nvSpPr>
        <p:spPr>
          <a:xfrm>
            <a:off x="4423049" y="850407"/>
            <a:ext cx="189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カテゴリ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記事加工・一時保存</a:t>
            </a:r>
            <a:endParaRPr lang="en-US" altLang="ja-JP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087DB5A-4AA0-43B9-A089-6619E7CD55C8}"/>
              </a:ext>
            </a:extLst>
          </p:cNvPr>
          <p:cNvSpPr txBox="1"/>
          <p:nvPr/>
        </p:nvSpPr>
        <p:spPr>
          <a:xfrm>
            <a:off x="6990727" y="718163"/>
            <a:ext cx="205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</a:t>
            </a:r>
            <a:endParaRPr lang="en-US" altLang="ja-JP" sz="1200" dirty="0"/>
          </a:p>
          <a:p>
            <a:pPr algn="ctr"/>
            <a:r>
              <a:rPr lang="ja-JP" altLang="en-US" sz="1200" dirty="0"/>
              <a:t>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蓄積枠フォーマットごとに編成作成・一時保存</a:t>
            </a:r>
            <a:endParaRPr lang="en-US" altLang="ja-JP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6E64FE-F2FA-4E6F-A993-168C144C0F65}"/>
              </a:ext>
            </a:extLst>
          </p:cNvPr>
          <p:cNvSpPr txBox="1"/>
          <p:nvPr/>
        </p:nvSpPr>
        <p:spPr>
          <a:xfrm>
            <a:off x="9884877" y="728144"/>
            <a:ext cx="2031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記事が刺さっている編成の編成種別</a:t>
            </a:r>
            <a:r>
              <a:rPr lang="en-US" altLang="ja-JP" sz="1200" dirty="0"/>
              <a:t>ID</a:t>
            </a:r>
            <a:r>
              <a:rPr lang="ja-JP" altLang="en-US" sz="1200" dirty="0"/>
              <a:t>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パックフォーマットごとにパック作成・一時保存</a:t>
            </a:r>
            <a:endParaRPr lang="en-US" altLang="ja-JP" sz="12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DB90398-0C4D-4384-8FB3-BE3629C55B15}"/>
              </a:ext>
            </a:extLst>
          </p:cNvPr>
          <p:cNvSpPr txBox="1"/>
          <p:nvPr/>
        </p:nvSpPr>
        <p:spPr>
          <a:xfrm>
            <a:off x="6153575" y="3413311"/>
            <a:ext cx="1986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記事に紐づく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コーナーに紐づく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新着設定に紐づく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新着フォーマットごとに</a:t>
            </a:r>
            <a:endParaRPr lang="en-US" altLang="ja-JP" sz="1200" dirty="0"/>
          </a:p>
          <a:p>
            <a:pPr algn="ctr"/>
            <a:r>
              <a:rPr lang="ja-JP" altLang="en-US" sz="1200" dirty="0"/>
              <a:t>新着作成・一時保存</a:t>
            </a:r>
            <a:endParaRPr lang="en-US" altLang="ja-JP" sz="12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533501E1-6E36-4B19-AE64-88D641D5E636}"/>
              </a:ext>
            </a:extLst>
          </p:cNvPr>
          <p:cNvSpPr txBox="1"/>
          <p:nvPr/>
        </p:nvSpPr>
        <p:spPr>
          <a:xfrm>
            <a:off x="547254" y="284018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通常の流れ：ファイル作成（記事契機）</a:t>
            </a:r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7B9938EE-73D1-435C-8635-9FC277A58D8A}"/>
              </a:ext>
            </a:extLst>
          </p:cNvPr>
          <p:cNvSpPr/>
          <p:nvPr/>
        </p:nvSpPr>
        <p:spPr>
          <a:xfrm>
            <a:off x="8834518" y="2633453"/>
            <a:ext cx="446859" cy="3708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454B71A8-B833-40EC-A3BE-889391875883}"/>
              </a:ext>
            </a:extLst>
          </p:cNvPr>
          <p:cNvSpPr/>
          <p:nvPr/>
        </p:nvSpPr>
        <p:spPr>
          <a:xfrm>
            <a:off x="4876800" y="1518969"/>
            <a:ext cx="3945154" cy="1813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9568AC-EE93-4E53-9870-5C76256B756C}"/>
              </a:ext>
            </a:extLst>
          </p:cNvPr>
          <p:cNvSpPr txBox="1"/>
          <p:nvPr/>
        </p:nvSpPr>
        <p:spPr>
          <a:xfrm>
            <a:off x="8796777" y="2995163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B4750F5-9870-4B05-887E-8A4AFAFD6EE3}"/>
              </a:ext>
            </a:extLst>
          </p:cNvPr>
          <p:cNvSpPr/>
          <p:nvPr/>
        </p:nvSpPr>
        <p:spPr>
          <a:xfrm>
            <a:off x="9864507" y="1518967"/>
            <a:ext cx="2107167" cy="181305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矢印: 下 132">
            <a:extLst>
              <a:ext uri="{FF2B5EF4-FFF2-40B4-BE49-F238E27FC236}">
                <a16:creationId xmlns:a16="http://schemas.microsoft.com/office/drawing/2014/main" id="{63A5B536-2018-4F7F-95EA-F33093405E4A}"/>
              </a:ext>
            </a:extLst>
          </p:cNvPr>
          <p:cNvSpPr/>
          <p:nvPr/>
        </p:nvSpPr>
        <p:spPr>
          <a:xfrm>
            <a:off x="10703388" y="3332018"/>
            <a:ext cx="436419" cy="3955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0145827-1815-4A90-9EA2-E4C1E9C4A598}"/>
              </a:ext>
            </a:extLst>
          </p:cNvPr>
          <p:cNvSpPr txBox="1"/>
          <p:nvPr/>
        </p:nvSpPr>
        <p:spPr>
          <a:xfrm>
            <a:off x="10091649" y="3512505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02EE321-0F00-4749-BAAD-ECC1E317351A}"/>
              </a:ext>
            </a:extLst>
          </p:cNvPr>
          <p:cNvSpPr/>
          <p:nvPr/>
        </p:nvSpPr>
        <p:spPr>
          <a:xfrm>
            <a:off x="6448321" y="4426527"/>
            <a:ext cx="1452020" cy="178030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矢印: 右 135">
            <a:extLst>
              <a:ext uri="{FF2B5EF4-FFF2-40B4-BE49-F238E27FC236}">
                <a16:creationId xmlns:a16="http://schemas.microsoft.com/office/drawing/2014/main" id="{5A5FF8D3-76E4-4BFB-AF01-E3FCE979AAD3}"/>
              </a:ext>
            </a:extLst>
          </p:cNvPr>
          <p:cNvSpPr/>
          <p:nvPr/>
        </p:nvSpPr>
        <p:spPr>
          <a:xfrm>
            <a:off x="7900341" y="5132110"/>
            <a:ext cx="467804" cy="3681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7B18109-D300-4581-9151-4BC272B48414}"/>
              </a:ext>
            </a:extLst>
          </p:cNvPr>
          <p:cNvSpPr txBox="1"/>
          <p:nvPr/>
        </p:nvSpPr>
        <p:spPr>
          <a:xfrm>
            <a:off x="7900341" y="5503821"/>
            <a:ext cx="82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配信へ</a:t>
            </a: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410366EE-9F5B-47FE-A0E4-C673A660D86D}"/>
              </a:ext>
            </a:extLst>
          </p:cNvPr>
          <p:cNvSpPr/>
          <p:nvPr/>
        </p:nvSpPr>
        <p:spPr>
          <a:xfrm rot="2700000">
            <a:off x="4994433" y="1631564"/>
            <a:ext cx="781921" cy="781921"/>
          </a:xfrm>
          <a:prstGeom prst="plus">
            <a:avLst>
              <a:gd name="adj" fmla="val 441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40E633-44CC-4447-ACE3-581CDD5F4B76}"/>
              </a:ext>
            </a:extLst>
          </p:cNvPr>
          <p:cNvSpPr txBox="1"/>
          <p:nvPr/>
        </p:nvSpPr>
        <p:spPr>
          <a:xfrm>
            <a:off x="390600" y="3180745"/>
            <a:ext cx="5615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配信ステータス：</a:t>
            </a:r>
            <a:endParaRPr kumimoji="1" lang="en-US" altLang="ja-JP" dirty="0"/>
          </a:p>
          <a:p>
            <a:r>
              <a:rPr lang="ja-JP" altLang="en-US" dirty="0"/>
              <a:t>・契機：配信失敗</a:t>
            </a:r>
            <a:endParaRPr lang="en-US" altLang="ja-JP" dirty="0"/>
          </a:p>
          <a:p>
            <a:r>
              <a:rPr kumimoji="1" lang="ja-JP" altLang="en-US" dirty="0"/>
              <a:t>・素材種類・フォーマット・企業：</a:t>
            </a:r>
            <a:endParaRPr kumimoji="1" lang="en-US" altLang="ja-JP" dirty="0"/>
          </a:p>
          <a:p>
            <a:r>
              <a:rPr kumimoji="1" lang="ja-JP" altLang="en-US" dirty="0"/>
              <a:t>　・記事・フォーマットＡ・企業Ａ，Ｂ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　　　配信ファイル作成失敗</a:t>
            </a:r>
            <a:endParaRPr lang="en-US" altLang="ja-JP" dirty="0"/>
          </a:p>
          <a:p>
            <a:r>
              <a:rPr lang="ja-JP" altLang="en-US" dirty="0"/>
              <a:t>　・他：配信完了</a:t>
            </a:r>
            <a:endParaRPr lang="en-US" altLang="ja-JP" dirty="0"/>
          </a:p>
          <a:p>
            <a:r>
              <a:rPr lang="ja-JP" altLang="en-US" dirty="0"/>
              <a:t>・配信：</a:t>
            </a:r>
            <a:endParaRPr lang="en-US" altLang="ja-JP" dirty="0"/>
          </a:p>
          <a:p>
            <a:r>
              <a:rPr lang="ja-JP" altLang="en-US" dirty="0"/>
              <a:t>　・記事・編成：</a:t>
            </a:r>
            <a:endParaRPr lang="en-US" altLang="ja-JP" dirty="0"/>
          </a:p>
          <a:p>
            <a:r>
              <a:rPr lang="ja-JP" altLang="en-US" dirty="0"/>
              <a:t>　　・作成順序が失敗したものより前：配信完了</a:t>
            </a:r>
            <a:endParaRPr lang="en-US" altLang="ja-JP" dirty="0"/>
          </a:p>
          <a:p>
            <a:r>
              <a:rPr lang="ja-JP" altLang="en-US" dirty="0"/>
              <a:t>　　・後：配信待機中</a:t>
            </a:r>
            <a:endParaRPr lang="en-US" altLang="ja-JP" dirty="0"/>
          </a:p>
          <a:p>
            <a:r>
              <a:rPr lang="ja-JP" altLang="en-US" dirty="0"/>
              <a:t>　・作成成功したパック・新着分：</a:t>
            </a:r>
            <a:r>
              <a:rPr kumimoji="1" lang="ja-JP" altLang="en-US" dirty="0"/>
              <a:t>配信完了</a:t>
            </a:r>
            <a:endParaRPr kumimoji="1" lang="en-US" altLang="ja-JP" dirty="0"/>
          </a:p>
          <a:p>
            <a:r>
              <a:rPr kumimoji="1" lang="ja-JP" altLang="en-US" dirty="0"/>
              <a:t>記事ファイルが一部しか作成されない</a:t>
            </a:r>
            <a:endParaRPr kumimoji="1" lang="en-US" altLang="ja-JP" dirty="0"/>
          </a:p>
          <a:p>
            <a:r>
              <a:rPr lang="ja-JP" altLang="en-US" dirty="0"/>
              <a:t>編成・パック・新着は作成される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375DD7A-1C3B-41CF-ADD5-D1E374FD6DE1}"/>
              </a:ext>
            </a:extLst>
          </p:cNvPr>
          <p:cNvSpPr/>
          <p:nvPr/>
        </p:nvSpPr>
        <p:spPr>
          <a:xfrm>
            <a:off x="5074033" y="2609710"/>
            <a:ext cx="590197" cy="5901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2369C8B-2E3E-428E-929D-71A39A0D392E}"/>
              </a:ext>
            </a:extLst>
          </p:cNvPr>
          <p:cNvSpPr/>
          <p:nvPr/>
        </p:nvSpPr>
        <p:spPr>
          <a:xfrm>
            <a:off x="10447637" y="1897324"/>
            <a:ext cx="1041510" cy="104151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BD7E4DC8-0063-4351-A0B1-32067828CDB0}"/>
              </a:ext>
            </a:extLst>
          </p:cNvPr>
          <p:cNvSpPr/>
          <p:nvPr/>
        </p:nvSpPr>
        <p:spPr>
          <a:xfrm>
            <a:off x="6655784" y="4763517"/>
            <a:ext cx="1041510" cy="104151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7296C8FB-4067-4A3A-A69C-D34A6253088C}"/>
              </a:ext>
            </a:extLst>
          </p:cNvPr>
          <p:cNvSpPr/>
          <p:nvPr/>
        </p:nvSpPr>
        <p:spPr>
          <a:xfrm>
            <a:off x="7796194" y="2097193"/>
            <a:ext cx="590197" cy="59019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97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1787</Words>
  <Application>Microsoft Office PowerPoint</Application>
  <PresentationFormat>ワイド画面</PresentationFormat>
  <Paragraphs>294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DPolaris：ユーティリティ機能（一部）</vt:lpstr>
      <vt:lpstr>配信履歴確認</vt:lpstr>
      <vt:lpstr>配信時エラー確認・検知</vt:lpstr>
      <vt:lpstr>再送処理</vt:lpstr>
      <vt:lpstr>PowerPoint プレゼンテーション</vt:lpstr>
      <vt:lpstr>配信状況ステータス（詳細版）</vt:lpstr>
      <vt:lpstr>配信状況ステータス（平坦化版）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再送単位</vt:lpstr>
      <vt:lpstr>配信キュー</vt:lpstr>
      <vt:lpstr>配信キュー</vt:lpstr>
      <vt:lpstr>配信キュー状況確認</vt:lpstr>
      <vt:lpstr>配信キュー停止・削除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Nakamoto, Chihiro</dc:creator>
  <cp:lastModifiedBy>Nakamoto, Chihiro</cp:lastModifiedBy>
  <cp:revision>45</cp:revision>
  <dcterms:created xsi:type="dcterms:W3CDTF">2020-11-18T05:11:39Z</dcterms:created>
  <dcterms:modified xsi:type="dcterms:W3CDTF">2020-11-19T10:02:18Z</dcterms:modified>
</cp:coreProperties>
</file>