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2" d="100"/>
          <a:sy n="92" d="100"/>
        </p:scale>
        <p:origin x="86" y="-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895F2A-1E3D-412D-B2D8-49A8FBB5A8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539DE59-CEA1-401E-B925-013EAB8DC7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979636-D6D6-438A-9D5C-589F44F47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03EA-0451-4ADD-92CF-21C5917DBBB5}" type="datetimeFigureOut">
              <a:rPr kumimoji="1" lang="ja-JP" altLang="en-US" smtClean="0"/>
              <a:t>2020/11/17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6E38E0-07FB-47A2-A2B5-C52DDD9E4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67377B-B776-4A37-9DC6-3E3C890FC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3651-5D7B-4DE3-A8F8-7FF078BAB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05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AB06F1-DC20-43CA-A9CC-871180540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2A98E71-49AA-448E-8AE1-D5074A4B5A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A2D908-3C12-4B0D-A822-994E69523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03EA-0451-4ADD-92CF-21C5917DBBB5}" type="datetimeFigureOut">
              <a:rPr kumimoji="1" lang="ja-JP" altLang="en-US" smtClean="0"/>
              <a:t>2020/11/17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C09217-1AB6-4148-A3ED-E00AC8CD7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A76C52-EDB5-4989-A8B5-F63CB93F4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3651-5D7B-4DE3-A8F8-7FF078BAB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3262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88F972B-3A42-4D2D-9D06-180D5E741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F139FF7-7E20-4167-896E-716B6525E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F9F475-ED5C-444E-A942-37D94CBD6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03EA-0451-4ADD-92CF-21C5917DBBB5}" type="datetimeFigureOut">
              <a:rPr kumimoji="1" lang="ja-JP" altLang="en-US" smtClean="0"/>
              <a:t>2020/11/17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EE9D58-845B-4B3E-A522-725305D58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E3A3442-094B-4A8C-84F5-0D4281081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3651-5D7B-4DE3-A8F8-7FF078BAB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422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9DB6CA-4036-45B2-9C31-A3F7B58BB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DAE967-3B9C-41C6-A6F0-BAA51BD24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2C78F0-2070-4433-A0A7-A695CA23D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03EA-0451-4ADD-92CF-21C5917DBBB5}" type="datetimeFigureOut">
              <a:rPr kumimoji="1" lang="ja-JP" altLang="en-US" smtClean="0"/>
              <a:t>2020/11/17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FCCA58-FBEF-45BF-9A6F-D9770CFE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2E3340-18C8-4A4D-A34C-DE90C6C4A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3651-5D7B-4DE3-A8F8-7FF078BAB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1433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094A30-8272-428F-91F0-C10152BD2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D77C578-36A9-4375-92C5-8A288171B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90625D-B672-4C17-AAC6-E51E2D69D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03EA-0451-4ADD-92CF-21C5917DBBB5}" type="datetimeFigureOut">
              <a:rPr kumimoji="1" lang="ja-JP" altLang="en-US" smtClean="0"/>
              <a:t>2020/11/17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4FC55A7-B6B3-4651-8A7E-CB59EE5A9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757DEC-A8EC-401B-A282-950A90C2B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3651-5D7B-4DE3-A8F8-7FF078BAB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9945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F43AEA-9525-40A2-94D0-E0F00D500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215475-B249-4D73-951E-7DE62BEFC3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B9B322F-5374-427C-8694-87794B0E7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9493216-CE3B-4823-94D5-5EFFAB570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03EA-0451-4ADD-92CF-21C5917DBBB5}" type="datetimeFigureOut">
              <a:rPr kumimoji="1" lang="ja-JP" altLang="en-US" smtClean="0"/>
              <a:t>2020/11/17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AE79530-E22D-4641-BFED-DABAB33E8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593C8F-2EED-4C68-AC97-3EC6B4CCF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3651-5D7B-4DE3-A8F8-7FF078BAB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0752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C9810D-41F8-416B-BFB2-F27E0F572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0088528-258C-4036-8CDA-CBA60911E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CC365AB-C9D4-4BBB-B3DD-12C4DFA21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972F268-3B6D-4076-86AD-52AE80347B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F2D498D-9244-4A34-B799-D9E0EFB9EA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76BFD1B-F0FB-4C2D-B9C4-437F10D5D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03EA-0451-4ADD-92CF-21C5917DBBB5}" type="datetimeFigureOut">
              <a:rPr kumimoji="1" lang="ja-JP" altLang="en-US" smtClean="0"/>
              <a:t>2020/11/17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61746CB-E532-4A14-9CB3-2D55C1ECE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0B842C3-4F3D-477F-8D35-7FB608EEF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3651-5D7B-4DE3-A8F8-7FF078BAB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3897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6E1029-C618-4AFA-B5D8-43320C9E3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4BE01F3-D7A0-4A78-B28E-546249108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03EA-0451-4ADD-92CF-21C5917DBBB5}" type="datetimeFigureOut">
              <a:rPr kumimoji="1" lang="ja-JP" altLang="en-US" smtClean="0"/>
              <a:t>2020/11/17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BF2783D-0E03-486A-B012-A9D33372C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0FB1288-9332-4E61-A6C2-ED0CC2A23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3651-5D7B-4DE3-A8F8-7FF078BAB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2421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91D2831-4C30-4F8E-A662-55273AB2F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03EA-0451-4ADD-92CF-21C5917DBBB5}" type="datetimeFigureOut">
              <a:rPr kumimoji="1" lang="ja-JP" altLang="en-US" smtClean="0"/>
              <a:t>2020/11/17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0FEE3A4-F963-414E-B664-F7DAE61F3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9EB450-A2FD-4A1B-8BCD-1C4CB7384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3651-5D7B-4DE3-A8F8-7FF078BAB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3719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139403-1BC2-4A36-BEB3-8C35ECC2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30F8CF-4226-4B94-B04F-4EA9F934D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384A880-BC69-4658-BDA6-15E181DA0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5678628-476F-48AC-89A3-81C2948B0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03EA-0451-4ADD-92CF-21C5917DBBB5}" type="datetimeFigureOut">
              <a:rPr kumimoji="1" lang="ja-JP" altLang="en-US" smtClean="0"/>
              <a:t>2020/11/17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BD0A6FE-C529-4A4C-BE13-DED2DC9AE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3C1DF04-BB76-4179-AFBA-3E86FBF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3651-5D7B-4DE3-A8F8-7FF078BAB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0216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17A8C4-D6E7-4C7A-AAE3-04D347187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B8557E4-ABB7-46BD-B2E3-52119D01B7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5008931-AD6B-4C07-A899-3161EB3FB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6495F94-98BE-43D9-8ABE-33F54E5FD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03EA-0451-4ADD-92CF-21C5917DBBB5}" type="datetimeFigureOut">
              <a:rPr kumimoji="1" lang="ja-JP" altLang="en-US" smtClean="0"/>
              <a:t>2020/11/17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69B35F7-F655-4BBE-B75A-C86584DE8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8513E15-A75B-463A-B972-8AAD0C521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3651-5D7B-4DE3-A8F8-7FF078BAB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7800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8C0F4E8-DD2B-42C8-8F6E-39F919978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CDCABD6-0B4A-48F5-9DBA-3DCCEE1CD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20DF95-6514-407A-B96E-357758DAA8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203EA-0451-4ADD-92CF-21C5917DBBB5}" type="datetimeFigureOut">
              <a:rPr kumimoji="1" lang="ja-JP" altLang="en-US" smtClean="0"/>
              <a:t>2020/11/17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EF7F83-00BD-47E5-A57B-0DCF73A0D1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1F9847-085F-4999-91BE-CE7324D989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F3651-5D7B-4DE3-A8F8-7FF078BAB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1398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37B9B9EC-7FB7-41CE-AD43-F512EBC0D5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837678"/>
              </p:ext>
            </p:extLst>
          </p:nvPr>
        </p:nvGraphicFramePr>
        <p:xfrm>
          <a:off x="214683" y="641478"/>
          <a:ext cx="1183949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308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1783830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1409075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655552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857122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49111">
                  <a:extLst>
                    <a:ext uri="{9D8B030D-6E8A-4147-A177-3AD203B41FA5}">
                      <a16:colId xmlns:a16="http://schemas.microsoft.com/office/drawing/2014/main" val="2021658743"/>
                    </a:ext>
                  </a:extLst>
                </a:gridCol>
                <a:gridCol w="952208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970307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337751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736964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730263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展開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RequestID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仮見出し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依頼者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i="0" dirty="0"/>
                        <a:t>依頼日時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REQ9AE5A2F5D4E89B709202010060012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速：都内コロナ患者４１人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1180031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F</a:t>
                      </a:r>
                      <a:r>
                        <a:rPr kumimoji="1" lang="ja-JP" altLang="en-US" sz="600" dirty="0"/>
                        <a:t>ポラリスからの素材取得中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24367E9-547C-476C-A4BC-1A5A59FA3F1D}"/>
              </a:ext>
            </a:extLst>
          </p:cNvPr>
          <p:cNvSpPr txBox="1"/>
          <p:nvPr/>
        </p:nvSpPr>
        <p:spPr>
          <a:xfrm>
            <a:off x="119270" y="111319"/>
            <a:ext cx="56525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パターン１　</a:t>
            </a:r>
            <a:r>
              <a:rPr kumimoji="1" lang="en-US" altLang="ja-JP" sz="1050" dirty="0"/>
              <a:t>F</a:t>
            </a:r>
            <a:r>
              <a:rPr kumimoji="1" lang="ja-JP" altLang="en-US" sz="1050" dirty="0"/>
              <a:t>ポラリスからの連携が正常のパターン（例として記事のみ素材を新規登録）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16BB71F-7DD7-4409-B5BA-B20DDF381335}"/>
              </a:ext>
            </a:extLst>
          </p:cNvPr>
          <p:cNvSpPr txBox="1"/>
          <p:nvPr/>
        </p:nvSpPr>
        <p:spPr>
          <a:xfrm>
            <a:off x="216012" y="376398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①素材取得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73194D7-3843-4474-BF63-FFD57ABDF99D}"/>
              </a:ext>
            </a:extLst>
          </p:cNvPr>
          <p:cNvSpPr txBox="1"/>
          <p:nvPr/>
        </p:nvSpPr>
        <p:spPr>
          <a:xfrm>
            <a:off x="216012" y="1152218"/>
            <a:ext cx="12827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②配信元</a:t>
            </a:r>
            <a:r>
              <a:rPr lang="en-US" altLang="ja-JP" sz="1050" dirty="0"/>
              <a:t>XML</a:t>
            </a:r>
            <a:r>
              <a:rPr lang="ja-JP" altLang="en-US" sz="1050" dirty="0"/>
              <a:t>作成</a:t>
            </a:r>
            <a:endParaRPr kumimoji="1" lang="ja-JP" altLang="en-US" sz="1050" dirty="0"/>
          </a:p>
        </p:txBody>
      </p:sp>
      <p:graphicFrame>
        <p:nvGraphicFramePr>
          <p:cNvPr id="17" name="表 16">
            <a:extLst>
              <a:ext uri="{FF2B5EF4-FFF2-40B4-BE49-F238E27FC236}">
                <a16:creationId xmlns:a16="http://schemas.microsoft.com/office/drawing/2014/main" id="{BFD88F68-3159-47A1-9C16-FA88A106B1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106029"/>
              </p:ext>
            </p:extLst>
          </p:nvPr>
        </p:nvGraphicFramePr>
        <p:xfrm>
          <a:off x="563941" y="1771894"/>
          <a:ext cx="876005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500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690156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564383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604594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566733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900186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726656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175193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1175193">
                  <a:extLst>
                    <a:ext uri="{9D8B030D-6E8A-4147-A177-3AD203B41FA5}">
                      <a16:colId xmlns:a16="http://schemas.microsoft.com/office/drawing/2014/main" val="207638332"/>
                    </a:ext>
                  </a:extLst>
                </a:gridCol>
                <a:gridCol w="633384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487075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フォーマット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宛先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公開予定時刻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Yahoo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776406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003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49143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004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566024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005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890315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6FFE3A7-72C8-43E8-99B9-B068AB94F697}"/>
              </a:ext>
            </a:extLst>
          </p:cNvPr>
          <p:cNvSpPr txBox="1"/>
          <p:nvPr/>
        </p:nvSpPr>
        <p:spPr>
          <a:xfrm>
            <a:off x="214685" y="2992204"/>
            <a:ext cx="16658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③配信ファイル編集中</a:t>
            </a:r>
            <a:r>
              <a:rPr lang="en-US" altLang="ja-JP" sz="1050" dirty="0"/>
              <a:t>-1</a:t>
            </a:r>
            <a:endParaRPr kumimoji="1" lang="ja-JP" altLang="en-US" sz="1050" dirty="0"/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5ECFAC4B-BB7F-4EFC-B8B7-7D121F9BA4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180663"/>
              </p:ext>
            </p:extLst>
          </p:nvPr>
        </p:nvGraphicFramePr>
        <p:xfrm>
          <a:off x="562614" y="3611880"/>
          <a:ext cx="876005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500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690156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564383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604594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566733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900186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726656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175193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1175193">
                  <a:extLst>
                    <a:ext uri="{9D8B030D-6E8A-4147-A177-3AD203B41FA5}">
                      <a16:colId xmlns:a16="http://schemas.microsoft.com/office/drawing/2014/main" val="207638332"/>
                    </a:ext>
                  </a:extLst>
                </a:gridCol>
                <a:gridCol w="633384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487075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フォーマット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宛先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公開予定時刻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Yahoo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776406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003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49143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004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566024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005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890315"/>
                  </a:ext>
                </a:extLst>
              </a:tr>
            </a:tbl>
          </a:graphicData>
        </a:graphic>
      </p:graphicFrame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3C215F6-6264-4B22-BB25-DBDB2E417CB2}"/>
              </a:ext>
            </a:extLst>
          </p:cNvPr>
          <p:cNvSpPr txBox="1"/>
          <p:nvPr/>
        </p:nvSpPr>
        <p:spPr>
          <a:xfrm>
            <a:off x="214685" y="4988334"/>
            <a:ext cx="16658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④配信ファイル編集中</a:t>
            </a:r>
            <a:r>
              <a:rPr lang="en-US" altLang="ja-JP" sz="1050" dirty="0"/>
              <a:t>-2</a:t>
            </a:r>
            <a:endParaRPr kumimoji="1" lang="ja-JP" altLang="en-US" sz="1050" dirty="0"/>
          </a:p>
        </p:txBody>
      </p:sp>
      <p:graphicFrame>
        <p:nvGraphicFramePr>
          <p:cNvPr id="19" name="表 18">
            <a:extLst>
              <a:ext uri="{FF2B5EF4-FFF2-40B4-BE49-F238E27FC236}">
                <a16:creationId xmlns:a16="http://schemas.microsoft.com/office/drawing/2014/main" id="{91B5BDB6-7EE1-4FC0-82A0-DBA24EA74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07825"/>
              </p:ext>
            </p:extLst>
          </p:nvPr>
        </p:nvGraphicFramePr>
        <p:xfrm>
          <a:off x="562614" y="5608010"/>
          <a:ext cx="876005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500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690156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564383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604594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566733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900186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726656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175193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1175193">
                  <a:extLst>
                    <a:ext uri="{9D8B030D-6E8A-4147-A177-3AD203B41FA5}">
                      <a16:colId xmlns:a16="http://schemas.microsoft.com/office/drawing/2014/main" val="207638332"/>
                    </a:ext>
                  </a:extLst>
                </a:gridCol>
                <a:gridCol w="633384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487075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フォーマット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宛先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公開予定時刻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Yahoo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776406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003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49143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004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566024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005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890315"/>
                  </a:ext>
                </a:extLst>
              </a:tr>
            </a:tbl>
          </a:graphicData>
        </a:graphic>
      </p:graphicFrame>
      <p:graphicFrame>
        <p:nvGraphicFramePr>
          <p:cNvPr id="20" name="表 19">
            <a:extLst>
              <a:ext uri="{FF2B5EF4-FFF2-40B4-BE49-F238E27FC236}">
                <a16:creationId xmlns:a16="http://schemas.microsoft.com/office/drawing/2014/main" id="{6C66CA81-EDFB-4E00-945F-9C3726C628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067888"/>
              </p:ext>
            </p:extLst>
          </p:nvPr>
        </p:nvGraphicFramePr>
        <p:xfrm>
          <a:off x="214683" y="1404645"/>
          <a:ext cx="1183949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308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1783830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1409075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655552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857122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49111">
                  <a:extLst>
                    <a:ext uri="{9D8B030D-6E8A-4147-A177-3AD203B41FA5}">
                      <a16:colId xmlns:a16="http://schemas.microsoft.com/office/drawing/2014/main" val="2021658743"/>
                    </a:ext>
                  </a:extLst>
                </a:gridCol>
                <a:gridCol w="952208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970307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337751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736964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730263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展開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RequestID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仮見出し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依頼者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i="0" dirty="0"/>
                        <a:t>依頼日時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REQ9AE5A2F5D4E89B709202010060012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速：都内コロナ患者４１人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1180031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</a:tbl>
          </a:graphicData>
        </a:graphic>
      </p:graphicFrame>
      <p:graphicFrame>
        <p:nvGraphicFramePr>
          <p:cNvPr id="21" name="表 20">
            <a:extLst>
              <a:ext uri="{FF2B5EF4-FFF2-40B4-BE49-F238E27FC236}">
                <a16:creationId xmlns:a16="http://schemas.microsoft.com/office/drawing/2014/main" id="{6DB9A7C1-605F-4765-A552-EBF61AB7A4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192810"/>
              </p:ext>
            </p:extLst>
          </p:nvPr>
        </p:nvGraphicFramePr>
        <p:xfrm>
          <a:off x="214683" y="3234934"/>
          <a:ext cx="1183949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308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1783830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1409075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655552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857122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49111">
                  <a:extLst>
                    <a:ext uri="{9D8B030D-6E8A-4147-A177-3AD203B41FA5}">
                      <a16:colId xmlns:a16="http://schemas.microsoft.com/office/drawing/2014/main" val="2021658743"/>
                    </a:ext>
                  </a:extLst>
                </a:gridCol>
                <a:gridCol w="952208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970307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337751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736964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730263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展開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RequestID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仮見出し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依頼者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i="0" dirty="0"/>
                        <a:t>依頼日時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REQ9AE5A2F5D4E89B709202010060012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速：都内コロナ患者４１人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1180031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</a:tbl>
          </a:graphicData>
        </a:graphic>
      </p:graphicFrame>
      <p:graphicFrame>
        <p:nvGraphicFramePr>
          <p:cNvPr id="22" name="表 21">
            <a:extLst>
              <a:ext uri="{FF2B5EF4-FFF2-40B4-BE49-F238E27FC236}">
                <a16:creationId xmlns:a16="http://schemas.microsoft.com/office/drawing/2014/main" id="{5291FD32-2449-4C02-8262-91E292E8AE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950843"/>
              </p:ext>
            </p:extLst>
          </p:nvPr>
        </p:nvGraphicFramePr>
        <p:xfrm>
          <a:off x="214683" y="5246614"/>
          <a:ext cx="1183949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308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1783830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1409075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655552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857122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49111">
                  <a:extLst>
                    <a:ext uri="{9D8B030D-6E8A-4147-A177-3AD203B41FA5}">
                      <a16:colId xmlns:a16="http://schemas.microsoft.com/office/drawing/2014/main" val="2021658743"/>
                    </a:ext>
                  </a:extLst>
                </a:gridCol>
                <a:gridCol w="952208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970307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337751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736964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730263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展開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RequestID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仮見出し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依頼者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i="0" dirty="0"/>
                        <a:t>依頼日時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REQ9AE5A2F5D4E89B709202010060012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速：都内コロナ患者４１人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1180031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</a:tbl>
          </a:graphicData>
        </a:graphic>
      </p:graphicFrame>
      <p:sp>
        <p:nvSpPr>
          <p:cNvPr id="2" name="二等辺三角形 1">
            <a:extLst>
              <a:ext uri="{FF2B5EF4-FFF2-40B4-BE49-F238E27FC236}">
                <a16:creationId xmlns:a16="http://schemas.microsoft.com/office/drawing/2014/main" id="{C874236C-ED7E-4AA2-8F2B-3BA84EA49292}"/>
              </a:ext>
            </a:extLst>
          </p:cNvPr>
          <p:cNvSpPr/>
          <p:nvPr/>
        </p:nvSpPr>
        <p:spPr>
          <a:xfrm rot="10800000">
            <a:off x="390227" y="1614911"/>
            <a:ext cx="172387" cy="13126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22">
            <a:extLst>
              <a:ext uri="{FF2B5EF4-FFF2-40B4-BE49-F238E27FC236}">
                <a16:creationId xmlns:a16="http://schemas.microsoft.com/office/drawing/2014/main" id="{FB9DA030-B052-44B5-A474-215E9881DE3B}"/>
              </a:ext>
            </a:extLst>
          </p:cNvPr>
          <p:cNvSpPr/>
          <p:nvPr/>
        </p:nvSpPr>
        <p:spPr>
          <a:xfrm rot="10800000">
            <a:off x="390227" y="3449215"/>
            <a:ext cx="172387" cy="13126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二等辺三角形 23">
            <a:extLst>
              <a:ext uri="{FF2B5EF4-FFF2-40B4-BE49-F238E27FC236}">
                <a16:creationId xmlns:a16="http://schemas.microsoft.com/office/drawing/2014/main" id="{56BB18F1-86BF-4400-B6F3-EF160D5DFBF5}"/>
              </a:ext>
            </a:extLst>
          </p:cNvPr>
          <p:cNvSpPr/>
          <p:nvPr/>
        </p:nvSpPr>
        <p:spPr>
          <a:xfrm rot="10800000">
            <a:off x="390226" y="5443039"/>
            <a:ext cx="172387" cy="13126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左中かっこ 25">
            <a:extLst>
              <a:ext uri="{FF2B5EF4-FFF2-40B4-BE49-F238E27FC236}">
                <a16:creationId xmlns:a16="http://schemas.microsoft.com/office/drawing/2014/main" id="{BCB7EFED-9C30-4C36-B5CD-931D9D2C3E7F}"/>
              </a:ext>
            </a:extLst>
          </p:cNvPr>
          <p:cNvSpPr/>
          <p:nvPr/>
        </p:nvSpPr>
        <p:spPr>
          <a:xfrm>
            <a:off x="445192" y="1858530"/>
            <a:ext cx="86193" cy="10034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EADD6FB-6782-47F5-8C31-ADE90CBC2BA8}"/>
              </a:ext>
            </a:extLst>
          </p:cNvPr>
          <p:cNvSpPr txBox="1"/>
          <p:nvPr/>
        </p:nvSpPr>
        <p:spPr>
          <a:xfrm>
            <a:off x="-5074" y="226541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非表示</a:t>
            </a:r>
            <a:endParaRPr lang="en-US" altLang="ja-JP" sz="600" dirty="0"/>
          </a:p>
          <a:p>
            <a:r>
              <a:rPr kumimoji="1" lang="ja-JP" altLang="en-US" sz="600" dirty="0"/>
              <a:t>（展開して</a:t>
            </a:r>
            <a:endParaRPr kumimoji="1" lang="en-US" altLang="ja-JP" sz="600" dirty="0"/>
          </a:p>
          <a:p>
            <a:r>
              <a:rPr kumimoji="1" lang="ja-JP" altLang="en-US" sz="600" dirty="0"/>
              <a:t>表示）</a:t>
            </a:r>
          </a:p>
        </p:txBody>
      </p:sp>
      <p:sp>
        <p:nvSpPr>
          <p:cNvPr id="28" name="左中かっこ 27">
            <a:extLst>
              <a:ext uri="{FF2B5EF4-FFF2-40B4-BE49-F238E27FC236}">
                <a16:creationId xmlns:a16="http://schemas.microsoft.com/office/drawing/2014/main" id="{85867FFD-0767-45E0-8A9C-01970495DA94}"/>
              </a:ext>
            </a:extLst>
          </p:cNvPr>
          <p:cNvSpPr/>
          <p:nvPr/>
        </p:nvSpPr>
        <p:spPr>
          <a:xfrm>
            <a:off x="445192" y="3674839"/>
            <a:ext cx="86193" cy="10034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60B1232-250B-453E-893B-09DC31124658}"/>
              </a:ext>
            </a:extLst>
          </p:cNvPr>
          <p:cNvSpPr txBox="1"/>
          <p:nvPr/>
        </p:nvSpPr>
        <p:spPr>
          <a:xfrm>
            <a:off x="-5074" y="419415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非表示</a:t>
            </a:r>
            <a:endParaRPr lang="en-US" altLang="ja-JP" sz="600" dirty="0"/>
          </a:p>
          <a:p>
            <a:r>
              <a:rPr kumimoji="1" lang="ja-JP" altLang="en-US" sz="600" dirty="0"/>
              <a:t>（展開して</a:t>
            </a:r>
            <a:endParaRPr kumimoji="1" lang="en-US" altLang="ja-JP" sz="600" dirty="0"/>
          </a:p>
          <a:p>
            <a:r>
              <a:rPr kumimoji="1" lang="ja-JP" altLang="en-US" sz="600" dirty="0"/>
              <a:t>表示）</a:t>
            </a:r>
          </a:p>
        </p:txBody>
      </p:sp>
      <p:sp>
        <p:nvSpPr>
          <p:cNvPr id="30" name="左中かっこ 29">
            <a:extLst>
              <a:ext uri="{FF2B5EF4-FFF2-40B4-BE49-F238E27FC236}">
                <a16:creationId xmlns:a16="http://schemas.microsoft.com/office/drawing/2014/main" id="{8C696830-7289-4A3C-B958-5B5B9BDFE2DD}"/>
              </a:ext>
            </a:extLst>
          </p:cNvPr>
          <p:cNvSpPr/>
          <p:nvPr/>
        </p:nvSpPr>
        <p:spPr>
          <a:xfrm>
            <a:off x="445192" y="5693513"/>
            <a:ext cx="86193" cy="10034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A9C0E7A-8D05-4EB4-9DC6-EF6B2F5EB6E4}"/>
              </a:ext>
            </a:extLst>
          </p:cNvPr>
          <p:cNvSpPr txBox="1"/>
          <p:nvPr/>
        </p:nvSpPr>
        <p:spPr>
          <a:xfrm>
            <a:off x="-5074" y="621282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非表示</a:t>
            </a:r>
            <a:endParaRPr lang="en-US" altLang="ja-JP" sz="600" dirty="0"/>
          </a:p>
          <a:p>
            <a:r>
              <a:rPr kumimoji="1" lang="ja-JP" altLang="en-US" sz="600" dirty="0"/>
              <a:t>（展開して</a:t>
            </a:r>
            <a:endParaRPr kumimoji="1" lang="en-US" altLang="ja-JP" sz="600" dirty="0"/>
          </a:p>
          <a:p>
            <a:r>
              <a:rPr kumimoji="1" lang="ja-JP" altLang="en-US" sz="600" dirty="0"/>
              <a:t>表示）</a:t>
            </a:r>
          </a:p>
        </p:txBody>
      </p:sp>
      <p:sp>
        <p:nvSpPr>
          <p:cNvPr id="25" name="二等辺三角形 24">
            <a:extLst>
              <a:ext uri="{FF2B5EF4-FFF2-40B4-BE49-F238E27FC236}">
                <a16:creationId xmlns:a16="http://schemas.microsoft.com/office/drawing/2014/main" id="{C2B70328-FAB5-4F3C-9371-13C69C79CDA4}"/>
              </a:ext>
            </a:extLst>
          </p:cNvPr>
          <p:cNvSpPr/>
          <p:nvPr/>
        </p:nvSpPr>
        <p:spPr>
          <a:xfrm rot="10800000">
            <a:off x="644975" y="3831791"/>
            <a:ext cx="172387" cy="13126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3382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6FFE3A7-72C8-43E8-99B9-B068AB94F697}"/>
              </a:ext>
            </a:extLst>
          </p:cNvPr>
          <p:cNvSpPr txBox="1"/>
          <p:nvPr/>
        </p:nvSpPr>
        <p:spPr>
          <a:xfrm>
            <a:off x="214685" y="355528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⑤配信中</a:t>
            </a:r>
            <a:r>
              <a:rPr lang="en-US" altLang="ja-JP" sz="1050" dirty="0"/>
              <a:t>-1</a:t>
            </a:r>
            <a:endParaRPr kumimoji="1" lang="ja-JP" altLang="en-US" sz="1050" dirty="0"/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5ECFAC4B-BB7F-4EFC-B8B7-7D121F9BA4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452587"/>
              </p:ext>
            </p:extLst>
          </p:nvPr>
        </p:nvGraphicFramePr>
        <p:xfrm>
          <a:off x="562614" y="975204"/>
          <a:ext cx="876005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500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690156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564383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604594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566733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900186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726656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175193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1175193">
                  <a:extLst>
                    <a:ext uri="{9D8B030D-6E8A-4147-A177-3AD203B41FA5}">
                      <a16:colId xmlns:a16="http://schemas.microsoft.com/office/drawing/2014/main" val="207638332"/>
                    </a:ext>
                  </a:extLst>
                </a:gridCol>
                <a:gridCol w="633384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487075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フォーマット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宛先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公開予定時刻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Yahoo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776406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003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49143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004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566024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005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890315"/>
                  </a:ext>
                </a:extLst>
              </a:tr>
            </a:tbl>
          </a:graphicData>
        </a:graphic>
      </p:graphicFrame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3C215F6-6264-4B22-BB25-DBDB2E417CB2}"/>
              </a:ext>
            </a:extLst>
          </p:cNvPr>
          <p:cNvSpPr txBox="1"/>
          <p:nvPr/>
        </p:nvSpPr>
        <p:spPr>
          <a:xfrm>
            <a:off x="214685" y="2351658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⑥配信中</a:t>
            </a:r>
            <a:r>
              <a:rPr lang="en-US" altLang="ja-JP" sz="1050" dirty="0"/>
              <a:t>-2</a:t>
            </a:r>
            <a:endParaRPr kumimoji="1" lang="ja-JP" altLang="en-US" sz="1050" dirty="0"/>
          </a:p>
        </p:txBody>
      </p:sp>
      <p:graphicFrame>
        <p:nvGraphicFramePr>
          <p:cNvPr id="19" name="表 18">
            <a:extLst>
              <a:ext uri="{FF2B5EF4-FFF2-40B4-BE49-F238E27FC236}">
                <a16:creationId xmlns:a16="http://schemas.microsoft.com/office/drawing/2014/main" id="{91B5BDB6-7EE1-4FC0-82A0-DBA24EA74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45498"/>
              </p:ext>
            </p:extLst>
          </p:nvPr>
        </p:nvGraphicFramePr>
        <p:xfrm>
          <a:off x="562614" y="2971334"/>
          <a:ext cx="876005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500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690156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564383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604594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566733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900186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850001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051848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1235934">
                  <a:extLst>
                    <a:ext uri="{9D8B030D-6E8A-4147-A177-3AD203B41FA5}">
                      <a16:colId xmlns:a16="http://schemas.microsoft.com/office/drawing/2014/main" val="207638332"/>
                    </a:ext>
                  </a:extLst>
                </a:gridCol>
                <a:gridCol w="572643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487075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フォーマット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宛先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公開予定時刻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15:02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Yahoo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776406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003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49143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004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566024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005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15:02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配信なし</a:t>
                      </a:r>
                      <a:r>
                        <a:rPr kumimoji="1" lang="en-US" altLang="ja-JP" sz="600" dirty="0"/>
                        <a:t>(</a:t>
                      </a:r>
                      <a:r>
                        <a:rPr kumimoji="1" lang="ja-JP" altLang="en-US" sz="600" dirty="0"/>
                        <a:t>カスタムロジック）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890315"/>
                  </a:ext>
                </a:extLst>
              </a:tr>
            </a:tbl>
          </a:graphicData>
        </a:graphic>
      </p:graphicFrame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10596C7-A935-482A-9225-5A112CF60420}"/>
              </a:ext>
            </a:extLst>
          </p:cNvPr>
          <p:cNvSpPr txBox="1"/>
          <p:nvPr/>
        </p:nvSpPr>
        <p:spPr>
          <a:xfrm>
            <a:off x="214685" y="4435312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⑦配信済</a:t>
            </a:r>
            <a:endParaRPr kumimoji="1" lang="ja-JP" altLang="en-US" sz="1050" dirty="0"/>
          </a:p>
        </p:txBody>
      </p:sp>
      <p:graphicFrame>
        <p:nvGraphicFramePr>
          <p:cNvPr id="22" name="表 21">
            <a:extLst>
              <a:ext uri="{FF2B5EF4-FFF2-40B4-BE49-F238E27FC236}">
                <a16:creationId xmlns:a16="http://schemas.microsoft.com/office/drawing/2014/main" id="{0A6B8632-5D35-47C8-952B-514CEC6FAA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180925"/>
              </p:ext>
            </p:extLst>
          </p:nvPr>
        </p:nvGraphicFramePr>
        <p:xfrm>
          <a:off x="562614" y="5054988"/>
          <a:ext cx="876005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500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690156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564383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604594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566733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35787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847898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118350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1235934">
                  <a:extLst>
                    <a:ext uri="{9D8B030D-6E8A-4147-A177-3AD203B41FA5}">
                      <a16:colId xmlns:a16="http://schemas.microsoft.com/office/drawing/2014/main" val="207638332"/>
                    </a:ext>
                  </a:extLst>
                </a:gridCol>
                <a:gridCol w="572643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487075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/>
                        <a:t>フォーマット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/>
                        <a:t>宛先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/>
                        <a:t>企業</a:t>
                      </a:r>
                      <a:r>
                        <a:rPr kumimoji="1" lang="en-US" altLang="ja-JP" sz="60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/>
                        <a:t>企業名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/>
                        <a:t>処理開始日時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/>
                        <a:t>処理終了日時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公開予定時刻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配信状況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ステータス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エラーメッセージ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/>
                        <a:t>蓄積＋枠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/>
                        <a:t>001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15:02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 </a:t>
                      </a:r>
                      <a:r>
                        <a:rPr kumimoji="1" lang="en-US" altLang="ja-JP" sz="600" i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/>
                        <a:t>蓄積＋枠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/>
                        <a:t>外販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/>
                        <a:t>002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/>
                        <a:t>Yahoo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15:02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 </a:t>
                      </a:r>
                      <a:r>
                        <a:rPr kumimoji="1" lang="en-US" altLang="ja-JP" sz="600" i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776406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/>
                        <a:t>パック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/>
                        <a:t>外販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/>
                        <a:t>003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/>
                        <a:t>パック企業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15:02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 </a:t>
                      </a:r>
                      <a:r>
                        <a:rPr kumimoji="1" lang="en-US" altLang="ja-JP" sz="600" i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49143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/>
                        <a:t>新着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/>
                        <a:t>外販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/>
                        <a:t>004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/>
                        <a:t>新着企業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15:02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 </a:t>
                      </a:r>
                      <a:r>
                        <a:rPr kumimoji="1" lang="en-US" altLang="ja-JP" sz="600" i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566024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/>
                        <a:t>蓄積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/>
                        <a:t>外販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/>
                        <a:t>005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/>
                        <a:t>蓄積企業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15:02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 </a:t>
                      </a:r>
                      <a:r>
                        <a:rPr kumimoji="1" lang="en-US" altLang="ja-JP" sz="600" i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/>
                        <a:t>配信なし</a:t>
                      </a:r>
                      <a:r>
                        <a:rPr kumimoji="1" lang="en-US" altLang="ja-JP" sz="600"/>
                        <a:t>(</a:t>
                      </a:r>
                      <a:r>
                        <a:rPr kumimoji="1" lang="ja-JP" altLang="en-US" sz="600"/>
                        <a:t>カスタムロジック）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890315"/>
                  </a:ext>
                </a:extLst>
              </a:tr>
            </a:tbl>
          </a:graphicData>
        </a:graphic>
      </p:graphicFrame>
      <p:graphicFrame>
        <p:nvGraphicFramePr>
          <p:cNvPr id="23" name="表 22">
            <a:extLst>
              <a:ext uri="{FF2B5EF4-FFF2-40B4-BE49-F238E27FC236}">
                <a16:creationId xmlns:a16="http://schemas.microsoft.com/office/drawing/2014/main" id="{FA8F61F2-D583-49C0-B663-1F06E42FF7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153126"/>
              </p:ext>
            </p:extLst>
          </p:nvPr>
        </p:nvGraphicFramePr>
        <p:xfrm>
          <a:off x="214685" y="641478"/>
          <a:ext cx="1183949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308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1783830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1409075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655552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857122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49111">
                  <a:extLst>
                    <a:ext uri="{9D8B030D-6E8A-4147-A177-3AD203B41FA5}">
                      <a16:colId xmlns:a16="http://schemas.microsoft.com/office/drawing/2014/main" val="2021658743"/>
                    </a:ext>
                  </a:extLst>
                </a:gridCol>
                <a:gridCol w="952208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970307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337751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736964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730263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展開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RequestID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仮見出し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依頼者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i="0" dirty="0"/>
                        <a:t>依頼日時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REQ9AE5A2F5D4E89B709202010060012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速：都内コロナ患者４１人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1180031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</a:tbl>
          </a:graphicData>
        </a:graphic>
      </p:graphicFrame>
      <p:graphicFrame>
        <p:nvGraphicFramePr>
          <p:cNvPr id="24" name="表 23">
            <a:extLst>
              <a:ext uri="{FF2B5EF4-FFF2-40B4-BE49-F238E27FC236}">
                <a16:creationId xmlns:a16="http://schemas.microsoft.com/office/drawing/2014/main" id="{4997F283-50C6-414B-BE17-4801FDCC32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982561"/>
              </p:ext>
            </p:extLst>
          </p:nvPr>
        </p:nvGraphicFramePr>
        <p:xfrm>
          <a:off x="214685" y="2604636"/>
          <a:ext cx="1183949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308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1783830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1409075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655552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857122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49111">
                  <a:extLst>
                    <a:ext uri="{9D8B030D-6E8A-4147-A177-3AD203B41FA5}">
                      <a16:colId xmlns:a16="http://schemas.microsoft.com/office/drawing/2014/main" val="2021658743"/>
                    </a:ext>
                  </a:extLst>
                </a:gridCol>
                <a:gridCol w="952208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970307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337751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736964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730263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展開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RequestID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仮見出し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依頼者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i="0" dirty="0"/>
                        <a:t>依頼日時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REQ9AE5A2F5D4E89B709202010060012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速：都内コロナ患者４１人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1180031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</a:tbl>
          </a:graphicData>
        </a:graphic>
      </p:graphicFrame>
      <p:graphicFrame>
        <p:nvGraphicFramePr>
          <p:cNvPr id="25" name="表 24">
            <a:extLst>
              <a:ext uri="{FF2B5EF4-FFF2-40B4-BE49-F238E27FC236}">
                <a16:creationId xmlns:a16="http://schemas.microsoft.com/office/drawing/2014/main" id="{08C3B78A-9AD0-4176-8B1C-4982079AD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290481"/>
              </p:ext>
            </p:extLst>
          </p:nvPr>
        </p:nvGraphicFramePr>
        <p:xfrm>
          <a:off x="214685" y="4689228"/>
          <a:ext cx="1183949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308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1783830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1409075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655552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857122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49111">
                  <a:extLst>
                    <a:ext uri="{9D8B030D-6E8A-4147-A177-3AD203B41FA5}">
                      <a16:colId xmlns:a16="http://schemas.microsoft.com/office/drawing/2014/main" val="2021658743"/>
                    </a:ext>
                  </a:extLst>
                </a:gridCol>
                <a:gridCol w="952208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970307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337751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736964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730263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展開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RequestID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仮見出し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依頼者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i="0" dirty="0"/>
                        <a:t>依頼日時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REQ9AE5A2F5D4E89B709202010060012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速：都内コロナ患者４１人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1180031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15:02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</a:tbl>
          </a:graphicData>
        </a:graphic>
      </p:graphicFrame>
      <p:sp>
        <p:nvSpPr>
          <p:cNvPr id="26" name="二等辺三角形 25">
            <a:extLst>
              <a:ext uri="{FF2B5EF4-FFF2-40B4-BE49-F238E27FC236}">
                <a16:creationId xmlns:a16="http://schemas.microsoft.com/office/drawing/2014/main" id="{C1EBD497-94AF-4D28-9BF1-411B3E3191C9}"/>
              </a:ext>
            </a:extLst>
          </p:cNvPr>
          <p:cNvSpPr/>
          <p:nvPr/>
        </p:nvSpPr>
        <p:spPr>
          <a:xfrm rot="10800000">
            <a:off x="390227" y="854586"/>
            <a:ext cx="172387" cy="13126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二等辺三角形 26">
            <a:extLst>
              <a:ext uri="{FF2B5EF4-FFF2-40B4-BE49-F238E27FC236}">
                <a16:creationId xmlns:a16="http://schemas.microsoft.com/office/drawing/2014/main" id="{2EA63F5F-1851-4BD2-A79F-A2301080BF51}"/>
              </a:ext>
            </a:extLst>
          </p:cNvPr>
          <p:cNvSpPr/>
          <p:nvPr/>
        </p:nvSpPr>
        <p:spPr>
          <a:xfrm rot="10800000">
            <a:off x="403935" y="2819116"/>
            <a:ext cx="172387" cy="13126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二等辺三角形 27">
            <a:extLst>
              <a:ext uri="{FF2B5EF4-FFF2-40B4-BE49-F238E27FC236}">
                <a16:creationId xmlns:a16="http://schemas.microsoft.com/office/drawing/2014/main" id="{943C9201-D81B-4A0C-8524-3A3AF45898F9}"/>
              </a:ext>
            </a:extLst>
          </p:cNvPr>
          <p:cNvSpPr/>
          <p:nvPr/>
        </p:nvSpPr>
        <p:spPr>
          <a:xfrm rot="10800000">
            <a:off x="393175" y="4910181"/>
            <a:ext cx="172387" cy="13126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左中かっこ 28">
            <a:extLst>
              <a:ext uri="{FF2B5EF4-FFF2-40B4-BE49-F238E27FC236}">
                <a16:creationId xmlns:a16="http://schemas.microsoft.com/office/drawing/2014/main" id="{07920B37-E2FF-4BEE-BC14-DF6CE802AACE}"/>
              </a:ext>
            </a:extLst>
          </p:cNvPr>
          <p:cNvSpPr/>
          <p:nvPr/>
        </p:nvSpPr>
        <p:spPr>
          <a:xfrm>
            <a:off x="390227" y="1046562"/>
            <a:ext cx="86193" cy="10034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BE8FE72-FFD9-4A16-BB35-4D815DDEB677}"/>
              </a:ext>
            </a:extLst>
          </p:cNvPr>
          <p:cNvSpPr txBox="1"/>
          <p:nvPr/>
        </p:nvSpPr>
        <p:spPr>
          <a:xfrm>
            <a:off x="-60039" y="145345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非表示</a:t>
            </a:r>
            <a:endParaRPr lang="en-US" altLang="ja-JP" sz="600" dirty="0"/>
          </a:p>
          <a:p>
            <a:r>
              <a:rPr kumimoji="1" lang="ja-JP" altLang="en-US" sz="600" dirty="0"/>
              <a:t>（展開して</a:t>
            </a:r>
            <a:endParaRPr kumimoji="1" lang="en-US" altLang="ja-JP" sz="600" dirty="0"/>
          </a:p>
          <a:p>
            <a:r>
              <a:rPr kumimoji="1" lang="ja-JP" altLang="en-US" sz="600" dirty="0"/>
              <a:t>表示）</a:t>
            </a:r>
          </a:p>
        </p:txBody>
      </p:sp>
      <p:sp>
        <p:nvSpPr>
          <p:cNvPr id="31" name="左中かっこ 30">
            <a:extLst>
              <a:ext uri="{FF2B5EF4-FFF2-40B4-BE49-F238E27FC236}">
                <a16:creationId xmlns:a16="http://schemas.microsoft.com/office/drawing/2014/main" id="{922137AE-63BC-43D8-AAA2-36D3D891D73F}"/>
              </a:ext>
            </a:extLst>
          </p:cNvPr>
          <p:cNvSpPr/>
          <p:nvPr/>
        </p:nvSpPr>
        <p:spPr>
          <a:xfrm>
            <a:off x="445192" y="3072730"/>
            <a:ext cx="86193" cy="10034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995E3F2-7100-45E4-B1BD-1099A1F18CB5}"/>
              </a:ext>
            </a:extLst>
          </p:cNvPr>
          <p:cNvSpPr txBox="1"/>
          <p:nvPr/>
        </p:nvSpPr>
        <p:spPr>
          <a:xfrm>
            <a:off x="-5074" y="347961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非表示</a:t>
            </a:r>
            <a:endParaRPr lang="en-US" altLang="ja-JP" sz="600" dirty="0"/>
          </a:p>
          <a:p>
            <a:r>
              <a:rPr kumimoji="1" lang="ja-JP" altLang="en-US" sz="600" dirty="0"/>
              <a:t>（展開して</a:t>
            </a:r>
            <a:endParaRPr kumimoji="1" lang="en-US" altLang="ja-JP" sz="600" dirty="0"/>
          </a:p>
          <a:p>
            <a:r>
              <a:rPr kumimoji="1" lang="ja-JP" altLang="en-US" sz="600" dirty="0"/>
              <a:t>表示）</a:t>
            </a:r>
          </a:p>
        </p:txBody>
      </p:sp>
      <p:sp>
        <p:nvSpPr>
          <p:cNvPr id="33" name="左中かっこ 32">
            <a:extLst>
              <a:ext uri="{FF2B5EF4-FFF2-40B4-BE49-F238E27FC236}">
                <a16:creationId xmlns:a16="http://schemas.microsoft.com/office/drawing/2014/main" id="{54379763-C3F0-46B9-90DB-C417358544F0}"/>
              </a:ext>
            </a:extLst>
          </p:cNvPr>
          <p:cNvSpPr/>
          <p:nvPr/>
        </p:nvSpPr>
        <p:spPr>
          <a:xfrm>
            <a:off x="485167" y="5181344"/>
            <a:ext cx="86193" cy="10034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308FF0A-8000-47A8-AA19-41196E28B207}"/>
              </a:ext>
            </a:extLst>
          </p:cNvPr>
          <p:cNvSpPr txBox="1"/>
          <p:nvPr/>
        </p:nvSpPr>
        <p:spPr>
          <a:xfrm>
            <a:off x="34901" y="558823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非表示</a:t>
            </a:r>
            <a:endParaRPr lang="en-US" altLang="ja-JP" sz="600" dirty="0"/>
          </a:p>
          <a:p>
            <a:r>
              <a:rPr kumimoji="1" lang="ja-JP" altLang="en-US" sz="600" dirty="0"/>
              <a:t>（展開して</a:t>
            </a:r>
            <a:endParaRPr kumimoji="1" lang="en-US" altLang="ja-JP" sz="600" dirty="0"/>
          </a:p>
          <a:p>
            <a:r>
              <a:rPr kumimoji="1" lang="ja-JP" altLang="en-US" sz="600" dirty="0"/>
              <a:t>表示）</a:t>
            </a:r>
          </a:p>
        </p:txBody>
      </p:sp>
    </p:spTree>
    <p:extLst>
      <p:ext uri="{BB962C8B-B14F-4D97-AF65-F5344CB8AC3E}">
        <p14:creationId xmlns:p14="http://schemas.microsoft.com/office/powerpoint/2010/main" val="417390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24367E9-547C-476C-A4BC-1A5A59FA3F1D}"/>
              </a:ext>
            </a:extLst>
          </p:cNvPr>
          <p:cNvSpPr txBox="1"/>
          <p:nvPr/>
        </p:nvSpPr>
        <p:spPr>
          <a:xfrm>
            <a:off x="119270" y="111319"/>
            <a:ext cx="58689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パターン</a:t>
            </a:r>
            <a:r>
              <a:rPr lang="ja-JP" altLang="en-US" sz="1050" dirty="0"/>
              <a:t>２</a:t>
            </a:r>
            <a:r>
              <a:rPr kumimoji="1" lang="ja-JP" altLang="en-US" sz="1050" dirty="0"/>
              <a:t>　</a:t>
            </a:r>
            <a:r>
              <a:rPr kumimoji="1" lang="en-US" altLang="ja-JP" sz="1050" dirty="0"/>
              <a:t>F</a:t>
            </a:r>
            <a:r>
              <a:rPr kumimoji="1" lang="ja-JP" altLang="en-US" sz="1050" dirty="0"/>
              <a:t>ポラリスからの画像なし記事の新規登録（</a:t>
            </a:r>
            <a:r>
              <a:rPr lang="en-US" altLang="ja-JP" sz="1050" dirty="0"/>
              <a:t>F</a:t>
            </a:r>
            <a:r>
              <a:rPr lang="ja-JP" altLang="en-US" sz="1050" dirty="0"/>
              <a:t>ポラリスからの素材取得でエラー）</a:t>
            </a:r>
            <a:endParaRPr kumimoji="1" lang="ja-JP" altLang="en-US" sz="1050" dirty="0"/>
          </a:p>
        </p:txBody>
      </p:sp>
      <p:graphicFrame>
        <p:nvGraphicFramePr>
          <p:cNvPr id="20" name="表 19">
            <a:extLst>
              <a:ext uri="{FF2B5EF4-FFF2-40B4-BE49-F238E27FC236}">
                <a16:creationId xmlns:a16="http://schemas.microsoft.com/office/drawing/2014/main" id="{56F4E675-370F-46EF-AD6E-E5A303F5A4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91092"/>
              </p:ext>
            </p:extLst>
          </p:nvPr>
        </p:nvGraphicFramePr>
        <p:xfrm>
          <a:off x="214683" y="641478"/>
          <a:ext cx="1183949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308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1783830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1409075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655552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857122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49111">
                  <a:extLst>
                    <a:ext uri="{9D8B030D-6E8A-4147-A177-3AD203B41FA5}">
                      <a16:colId xmlns:a16="http://schemas.microsoft.com/office/drawing/2014/main" val="2021658743"/>
                    </a:ext>
                  </a:extLst>
                </a:gridCol>
                <a:gridCol w="952208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970307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337751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736964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730263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展開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RequestID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仮見出し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依頼者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i="0" dirty="0"/>
                        <a:t>依頼日時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REQ9AE5A2F5D4E89B709202010060012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速：都内コロナ患者４１人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1180031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F</a:t>
                      </a:r>
                      <a:r>
                        <a:rPr kumimoji="1" lang="ja-JP" altLang="en-US" sz="600" dirty="0"/>
                        <a:t>ポラリスからの素材取得中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</a:tbl>
          </a:graphicData>
        </a:graphic>
      </p:graphicFrame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1533944-3B70-4A0B-B1F3-6431FE2B26A8}"/>
              </a:ext>
            </a:extLst>
          </p:cNvPr>
          <p:cNvSpPr txBox="1"/>
          <p:nvPr/>
        </p:nvSpPr>
        <p:spPr>
          <a:xfrm>
            <a:off x="216012" y="376398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①素材取得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EBAC7E5-F507-43C4-907B-4E2D0D0B8078}"/>
              </a:ext>
            </a:extLst>
          </p:cNvPr>
          <p:cNvSpPr txBox="1"/>
          <p:nvPr/>
        </p:nvSpPr>
        <p:spPr>
          <a:xfrm>
            <a:off x="216012" y="1152218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②取得エラー</a:t>
            </a:r>
            <a:endParaRPr kumimoji="1" lang="ja-JP" altLang="en-US" sz="1050" dirty="0"/>
          </a:p>
        </p:txBody>
      </p:sp>
      <p:graphicFrame>
        <p:nvGraphicFramePr>
          <p:cNvPr id="24" name="表 23">
            <a:extLst>
              <a:ext uri="{FF2B5EF4-FFF2-40B4-BE49-F238E27FC236}">
                <a16:creationId xmlns:a16="http://schemas.microsoft.com/office/drawing/2014/main" id="{8BE41B2C-6A9E-4EE7-9393-DCD42A1E8F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291604"/>
              </p:ext>
            </p:extLst>
          </p:nvPr>
        </p:nvGraphicFramePr>
        <p:xfrm>
          <a:off x="214683" y="1404645"/>
          <a:ext cx="11222812" cy="421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308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1783830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1409075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655552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857122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49111">
                  <a:extLst>
                    <a:ext uri="{9D8B030D-6E8A-4147-A177-3AD203B41FA5}">
                      <a16:colId xmlns:a16="http://schemas.microsoft.com/office/drawing/2014/main" val="2021658743"/>
                    </a:ext>
                  </a:extLst>
                </a:gridCol>
                <a:gridCol w="952208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970307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337751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736964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113584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239100"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展開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RequestID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仮見出し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依頼者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i="0" dirty="0"/>
                        <a:t>依頼日時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REQ9AE5A2F5D4E89B709202010060012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速：都内コロナ患者４１人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1180031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F</a:t>
                      </a:r>
                      <a:r>
                        <a:rPr kumimoji="1" lang="ja-JP" altLang="en-US" sz="600" dirty="0"/>
                        <a:t>ポラリスからの素材取得中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NG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</a:tbl>
          </a:graphicData>
        </a:graphic>
      </p:graphicFrame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034B58D-6446-482C-AC2E-44848A57571B}"/>
              </a:ext>
            </a:extLst>
          </p:cNvPr>
          <p:cNvSpPr txBox="1"/>
          <p:nvPr/>
        </p:nvSpPr>
        <p:spPr>
          <a:xfrm>
            <a:off x="11529517" y="1587525"/>
            <a:ext cx="492593" cy="182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" dirty="0"/>
              <a:t>リトライ</a:t>
            </a:r>
          </a:p>
        </p:txBody>
      </p:sp>
    </p:spTree>
    <p:extLst>
      <p:ext uri="{BB962C8B-B14F-4D97-AF65-F5344CB8AC3E}">
        <p14:creationId xmlns:p14="http://schemas.microsoft.com/office/powerpoint/2010/main" val="4036750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37B9B9EC-7FB7-41CE-AD43-F512EBC0D52E}"/>
              </a:ext>
            </a:extLst>
          </p:cNvPr>
          <p:cNvGraphicFramePr>
            <a:graphicFrameLocks noGrp="1"/>
          </p:cNvGraphicFramePr>
          <p:nvPr/>
        </p:nvGraphicFramePr>
        <p:xfrm>
          <a:off x="214683" y="641478"/>
          <a:ext cx="1183949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308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1783830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1409075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655552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857122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49111">
                  <a:extLst>
                    <a:ext uri="{9D8B030D-6E8A-4147-A177-3AD203B41FA5}">
                      <a16:colId xmlns:a16="http://schemas.microsoft.com/office/drawing/2014/main" val="2021658743"/>
                    </a:ext>
                  </a:extLst>
                </a:gridCol>
                <a:gridCol w="952208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970307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337751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736964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730263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展開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RequestID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仮見出し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依頼者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i="0" dirty="0"/>
                        <a:t>依頼日時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REQ9AE5A2F5D4E89B709202010060012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速：都内コロナ患者４１人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1180031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F</a:t>
                      </a:r>
                      <a:r>
                        <a:rPr kumimoji="1" lang="ja-JP" altLang="en-US" sz="600" dirty="0"/>
                        <a:t>ポラリスからの素材取得中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</a:tbl>
          </a:graphicData>
        </a:graphic>
      </p:graphicFrame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16BB71F-7DD7-4409-B5BA-B20DDF381335}"/>
              </a:ext>
            </a:extLst>
          </p:cNvPr>
          <p:cNvSpPr txBox="1"/>
          <p:nvPr/>
        </p:nvSpPr>
        <p:spPr>
          <a:xfrm>
            <a:off x="216012" y="376398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①素材取得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73194D7-3843-4474-BF63-FFD57ABDF99D}"/>
              </a:ext>
            </a:extLst>
          </p:cNvPr>
          <p:cNvSpPr txBox="1"/>
          <p:nvPr/>
        </p:nvSpPr>
        <p:spPr>
          <a:xfrm>
            <a:off x="216012" y="1152218"/>
            <a:ext cx="12827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②配信元</a:t>
            </a:r>
            <a:r>
              <a:rPr lang="en-US" altLang="ja-JP" sz="1050" dirty="0"/>
              <a:t>XML</a:t>
            </a:r>
            <a:r>
              <a:rPr lang="ja-JP" altLang="en-US" sz="1050" dirty="0"/>
              <a:t>作成</a:t>
            </a:r>
            <a:endParaRPr kumimoji="1" lang="ja-JP" altLang="en-US" sz="1050" dirty="0"/>
          </a:p>
        </p:txBody>
      </p:sp>
      <p:graphicFrame>
        <p:nvGraphicFramePr>
          <p:cNvPr id="17" name="表 16">
            <a:extLst>
              <a:ext uri="{FF2B5EF4-FFF2-40B4-BE49-F238E27FC236}">
                <a16:creationId xmlns:a16="http://schemas.microsoft.com/office/drawing/2014/main" id="{BFD88F68-3159-47A1-9C16-FA88A106B183}"/>
              </a:ext>
            </a:extLst>
          </p:cNvPr>
          <p:cNvGraphicFramePr>
            <a:graphicFrameLocks noGrp="1"/>
          </p:cNvGraphicFramePr>
          <p:nvPr/>
        </p:nvGraphicFramePr>
        <p:xfrm>
          <a:off x="563941" y="1771894"/>
          <a:ext cx="876005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500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690156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564383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604594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566733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900186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726656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175193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1175193">
                  <a:extLst>
                    <a:ext uri="{9D8B030D-6E8A-4147-A177-3AD203B41FA5}">
                      <a16:colId xmlns:a16="http://schemas.microsoft.com/office/drawing/2014/main" val="207638332"/>
                    </a:ext>
                  </a:extLst>
                </a:gridCol>
                <a:gridCol w="633384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487075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フォーマット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宛先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公開予定時刻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Yahoo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776406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003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49143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004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566024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005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890315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6FFE3A7-72C8-43E8-99B9-B068AB94F697}"/>
              </a:ext>
            </a:extLst>
          </p:cNvPr>
          <p:cNvSpPr txBox="1"/>
          <p:nvPr/>
        </p:nvSpPr>
        <p:spPr>
          <a:xfrm>
            <a:off x="214685" y="2992204"/>
            <a:ext cx="16866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③配信元</a:t>
            </a:r>
            <a:r>
              <a:rPr lang="en-US" altLang="ja-JP" sz="1050" dirty="0"/>
              <a:t>XML</a:t>
            </a:r>
            <a:r>
              <a:rPr lang="ja-JP" altLang="en-US" sz="1050" dirty="0"/>
              <a:t>作成エラー</a:t>
            </a:r>
            <a:endParaRPr kumimoji="1" lang="ja-JP" altLang="en-US" sz="1050" dirty="0"/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5ECFAC4B-BB7F-4EFC-B8B7-7D121F9BA4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360706"/>
              </p:ext>
            </p:extLst>
          </p:nvPr>
        </p:nvGraphicFramePr>
        <p:xfrm>
          <a:off x="562614" y="3611880"/>
          <a:ext cx="876005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500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690156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564383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604594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566733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900186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726656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175193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1175193">
                  <a:extLst>
                    <a:ext uri="{9D8B030D-6E8A-4147-A177-3AD203B41FA5}">
                      <a16:colId xmlns:a16="http://schemas.microsoft.com/office/drawing/2014/main" val="207638332"/>
                    </a:ext>
                  </a:extLst>
                </a:gridCol>
                <a:gridCol w="633384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487075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フォーマット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宛先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公開予定時刻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NG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Yahoo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776406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003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49143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004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566024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005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890315"/>
                  </a:ext>
                </a:extLst>
              </a:tr>
            </a:tbl>
          </a:graphicData>
        </a:graphic>
      </p:graphicFrame>
      <p:graphicFrame>
        <p:nvGraphicFramePr>
          <p:cNvPr id="20" name="表 19">
            <a:extLst>
              <a:ext uri="{FF2B5EF4-FFF2-40B4-BE49-F238E27FC236}">
                <a16:creationId xmlns:a16="http://schemas.microsoft.com/office/drawing/2014/main" id="{6C66CA81-EDFB-4E00-945F-9C3726C62860}"/>
              </a:ext>
            </a:extLst>
          </p:cNvPr>
          <p:cNvGraphicFramePr>
            <a:graphicFrameLocks noGrp="1"/>
          </p:cNvGraphicFramePr>
          <p:nvPr/>
        </p:nvGraphicFramePr>
        <p:xfrm>
          <a:off x="214683" y="1404645"/>
          <a:ext cx="1183949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308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1783830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1409075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655552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857122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49111">
                  <a:extLst>
                    <a:ext uri="{9D8B030D-6E8A-4147-A177-3AD203B41FA5}">
                      <a16:colId xmlns:a16="http://schemas.microsoft.com/office/drawing/2014/main" val="2021658743"/>
                    </a:ext>
                  </a:extLst>
                </a:gridCol>
                <a:gridCol w="952208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970307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337751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736964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730263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展開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RequestID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仮見出し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依頼者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i="0" dirty="0"/>
                        <a:t>依頼日時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REQ9AE5A2F5D4E89B709202010060012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速：都内コロナ患者４１人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1180031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</a:tbl>
          </a:graphicData>
        </a:graphic>
      </p:graphicFrame>
      <p:graphicFrame>
        <p:nvGraphicFramePr>
          <p:cNvPr id="21" name="表 20">
            <a:extLst>
              <a:ext uri="{FF2B5EF4-FFF2-40B4-BE49-F238E27FC236}">
                <a16:creationId xmlns:a16="http://schemas.microsoft.com/office/drawing/2014/main" id="{6DB9A7C1-605F-4765-A552-EBF61AB7A4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479204"/>
              </p:ext>
            </p:extLst>
          </p:nvPr>
        </p:nvGraphicFramePr>
        <p:xfrm>
          <a:off x="214683" y="3234934"/>
          <a:ext cx="1098296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812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1763039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1392652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647911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847132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39214">
                  <a:extLst>
                    <a:ext uri="{9D8B030D-6E8A-4147-A177-3AD203B41FA5}">
                      <a16:colId xmlns:a16="http://schemas.microsoft.com/office/drawing/2014/main" val="2021658743"/>
                    </a:ext>
                  </a:extLst>
                </a:gridCol>
                <a:gridCol w="941110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958998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322159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728374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991568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展開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RequestID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仮見出し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依頼者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i="0" dirty="0"/>
                        <a:t>依頼日時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REQ9AE5A2F5D4E89B709202010060012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速：都内コロナ患者４１人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1180031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NG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</a:tbl>
          </a:graphicData>
        </a:graphic>
      </p:graphicFrame>
      <p:sp>
        <p:nvSpPr>
          <p:cNvPr id="2" name="二等辺三角形 1">
            <a:extLst>
              <a:ext uri="{FF2B5EF4-FFF2-40B4-BE49-F238E27FC236}">
                <a16:creationId xmlns:a16="http://schemas.microsoft.com/office/drawing/2014/main" id="{C874236C-ED7E-4AA2-8F2B-3BA84EA49292}"/>
              </a:ext>
            </a:extLst>
          </p:cNvPr>
          <p:cNvSpPr/>
          <p:nvPr/>
        </p:nvSpPr>
        <p:spPr>
          <a:xfrm rot="10800000">
            <a:off x="390227" y="1614911"/>
            <a:ext cx="172387" cy="13126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22">
            <a:extLst>
              <a:ext uri="{FF2B5EF4-FFF2-40B4-BE49-F238E27FC236}">
                <a16:creationId xmlns:a16="http://schemas.microsoft.com/office/drawing/2014/main" id="{FB9DA030-B052-44B5-A474-215E9881DE3B}"/>
              </a:ext>
            </a:extLst>
          </p:cNvPr>
          <p:cNvSpPr/>
          <p:nvPr/>
        </p:nvSpPr>
        <p:spPr>
          <a:xfrm rot="10800000">
            <a:off x="390227" y="3449215"/>
            <a:ext cx="172387" cy="13126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148C27E-B693-4375-B214-2603A7A353E1}"/>
              </a:ext>
            </a:extLst>
          </p:cNvPr>
          <p:cNvSpPr txBox="1"/>
          <p:nvPr/>
        </p:nvSpPr>
        <p:spPr>
          <a:xfrm>
            <a:off x="11309180" y="3397598"/>
            <a:ext cx="492593" cy="182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" dirty="0"/>
              <a:t>リトライ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8D6BC2F-C4A9-4893-9CDC-904378A293F7}"/>
              </a:ext>
            </a:extLst>
          </p:cNvPr>
          <p:cNvSpPr txBox="1"/>
          <p:nvPr/>
        </p:nvSpPr>
        <p:spPr>
          <a:xfrm>
            <a:off x="119270" y="111319"/>
            <a:ext cx="23599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パターン３　配信元</a:t>
            </a:r>
            <a:r>
              <a:rPr kumimoji="1" lang="en-US" altLang="ja-JP" sz="1050" dirty="0"/>
              <a:t>XML</a:t>
            </a:r>
            <a:r>
              <a:rPr kumimoji="1" lang="ja-JP" altLang="en-US" sz="1050" dirty="0"/>
              <a:t>作成エラー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A54BA880-F9DE-4B9B-845F-6BA687FD6345}"/>
              </a:ext>
            </a:extLst>
          </p:cNvPr>
          <p:cNvSpPr txBox="1"/>
          <p:nvPr/>
        </p:nvSpPr>
        <p:spPr>
          <a:xfrm>
            <a:off x="-20064" y="406425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非表示</a:t>
            </a:r>
            <a:endParaRPr lang="en-US" altLang="ja-JP" sz="600" dirty="0"/>
          </a:p>
          <a:p>
            <a:r>
              <a:rPr kumimoji="1" lang="ja-JP" altLang="en-US" sz="600" dirty="0"/>
              <a:t>（展開して</a:t>
            </a:r>
            <a:endParaRPr kumimoji="1" lang="en-US" altLang="ja-JP" sz="600" dirty="0"/>
          </a:p>
          <a:p>
            <a:r>
              <a:rPr kumimoji="1" lang="ja-JP" altLang="en-US" sz="600" dirty="0"/>
              <a:t>表示）</a:t>
            </a:r>
          </a:p>
        </p:txBody>
      </p:sp>
      <p:sp>
        <p:nvSpPr>
          <p:cNvPr id="30" name="左中かっこ 29">
            <a:extLst>
              <a:ext uri="{FF2B5EF4-FFF2-40B4-BE49-F238E27FC236}">
                <a16:creationId xmlns:a16="http://schemas.microsoft.com/office/drawing/2014/main" id="{990B7715-5E11-4DBF-9794-CF928600C1FD}"/>
              </a:ext>
            </a:extLst>
          </p:cNvPr>
          <p:cNvSpPr/>
          <p:nvPr/>
        </p:nvSpPr>
        <p:spPr>
          <a:xfrm>
            <a:off x="449247" y="4064253"/>
            <a:ext cx="100075" cy="60385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左中かっこ 30">
            <a:extLst>
              <a:ext uri="{FF2B5EF4-FFF2-40B4-BE49-F238E27FC236}">
                <a16:creationId xmlns:a16="http://schemas.microsoft.com/office/drawing/2014/main" id="{CABB503C-74BE-406C-B507-96EEE1D831BE}"/>
              </a:ext>
            </a:extLst>
          </p:cNvPr>
          <p:cNvSpPr/>
          <p:nvPr/>
        </p:nvSpPr>
        <p:spPr>
          <a:xfrm>
            <a:off x="390227" y="1811055"/>
            <a:ext cx="86193" cy="10034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5A228D8-30D8-40FB-85B6-C388F3967DD8}"/>
              </a:ext>
            </a:extLst>
          </p:cNvPr>
          <p:cNvSpPr txBox="1"/>
          <p:nvPr/>
        </p:nvSpPr>
        <p:spPr>
          <a:xfrm>
            <a:off x="-60039" y="221794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非表示</a:t>
            </a:r>
            <a:endParaRPr lang="en-US" altLang="ja-JP" sz="600" dirty="0"/>
          </a:p>
          <a:p>
            <a:r>
              <a:rPr kumimoji="1" lang="ja-JP" altLang="en-US" sz="600" dirty="0"/>
              <a:t>（展開して</a:t>
            </a:r>
            <a:endParaRPr kumimoji="1" lang="en-US" altLang="ja-JP" sz="600" dirty="0"/>
          </a:p>
          <a:p>
            <a:r>
              <a:rPr kumimoji="1" lang="ja-JP" altLang="en-US" sz="600" dirty="0"/>
              <a:t>表示）</a:t>
            </a:r>
          </a:p>
        </p:txBody>
      </p:sp>
    </p:spTree>
    <p:extLst>
      <p:ext uri="{BB962C8B-B14F-4D97-AF65-F5344CB8AC3E}">
        <p14:creationId xmlns:p14="http://schemas.microsoft.com/office/powerpoint/2010/main" val="3022977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37B9B9EC-7FB7-41CE-AD43-F512EBC0D52E}"/>
              </a:ext>
            </a:extLst>
          </p:cNvPr>
          <p:cNvGraphicFramePr>
            <a:graphicFrameLocks noGrp="1"/>
          </p:cNvGraphicFramePr>
          <p:nvPr/>
        </p:nvGraphicFramePr>
        <p:xfrm>
          <a:off x="214683" y="641478"/>
          <a:ext cx="1183949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308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1783830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1409075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655552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857122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49111">
                  <a:extLst>
                    <a:ext uri="{9D8B030D-6E8A-4147-A177-3AD203B41FA5}">
                      <a16:colId xmlns:a16="http://schemas.microsoft.com/office/drawing/2014/main" val="2021658743"/>
                    </a:ext>
                  </a:extLst>
                </a:gridCol>
                <a:gridCol w="952208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970307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337751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736964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730263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展開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RequestID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仮見出し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依頼者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i="0" dirty="0"/>
                        <a:t>依頼日時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REQ9AE5A2F5D4E89B709202010060012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速：都内コロナ患者４１人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1180031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F</a:t>
                      </a:r>
                      <a:r>
                        <a:rPr kumimoji="1" lang="ja-JP" altLang="en-US" sz="600" dirty="0"/>
                        <a:t>ポラリスからの素材取得中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24367E9-547C-476C-A4BC-1A5A59FA3F1D}"/>
              </a:ext>
            </a:extLst>
          </p:cNvPr>
          <p:cNvSpPr txBox="1"/>
          <p:nvPr/>
        </p:nvSpPr>
        <p:spPr>
          <a:xfrm>
            <a:off x="119270" y="111319"/>
            <a:ext cx="26901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パターン４　</a:t>
            </a:r>
            <a:r>
              <a:rPr kumimoji="1" lang="en-US" altLang="ja-JP" sz="1050" dirty="0"/>
              <a:t>F</a:t>
            </a:r>
            <a:r>
              <a:rPr lang="ja-JP" altLang="en-US" sz="1050" dirty="0"/>
              <a:t>配信ファイル編集中エラー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16BB71F-7DD7-4409-B5BA-B20DDF381335}"/>
              </a:ext>
            </a:extLst>
          </p:cNvPr>
          <p:cNvSpPr txBox="1"/>
          <p:nvPr/>
        </p:nvSpPr>
        <p:spPr>
          <a:xfrm>
            <a:off x="216012" y="376398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①素材取得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73194D7-3843-4474-BF63-FFD57ABDF99D}"/>
              </a:ext>
            </a:extLst>
          </p:cNvPr>
          <p:cNvSpPr txBox="1"/>
          <p:nvPr/>
        </p:nvSpPr>
        <p:spPr>
          <a:xfrm>
            <a:off x="216012" y="1152218"/>
            <a:ext cx="12827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②配信元</a:t>
            </a:r>
            <a:r>
              <a:rPr lang="en-US" altLang="ja-JP" sz="1050" dirty="0"/>
              <a:t>XML</a:t>
            </a:r>
            <a:r>
              <a:rPr lang="ja-JP" altLang="en-US" sz="1050" dirty="0"/>
              <a:t>作成</a:t>
            </a:r>
            <a:endParaRPr kumimoji="1" lang="ja-JP" altLang="en-US" sz="1050" dirty="0"/>
          </a:p>
        </p:txBody>
      </p:sp>
      <p:graphicFrame>
        <p:nvGraphicFramePr>
          <p:cNvPr id="17" name="表 16">
            <a:extLst>
              <a:ext uri="{FF2B5EF4-FFF2-40B4-BE49-F238E27FC236}">
                <a16:creationId xmlns:a16="http://schemas.microsoft.com/office/drawing/2014/main" id="{BFD88F68-3159-47A1-9C16-FA88A106B183}"/>
              </a:ext>
            </a:extLst>
          </p:cNvPr>
          <p:cNvGraphicFramePr>
            <a:graphicFrameLocks noGrp="1"/>
          </p:cNvGraphicFramePr>
          <p:nvPr/>
        </p:nvGraphicFramePr>
        <p:xfrm>
          <a:off x="563941" y="1771894"/>
          <a:ext cx="876005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500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690156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564383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604594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566733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900186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726656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175193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1175193">
                  <a:extLst>
                    <a:ext uri="{9D8B030D-6E8A-4147-A177-3AD203B41FA5}">
                      <a16:colId xmlns:a16="http://schemas.microsoft.com/office/drawing/2014/main" val="207638332"/>
                    </a:ext>
                  </a:extLst>
                </a:gridCol>
                <a:gridCol w="633384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487075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フォーマット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宛先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公開予定時刻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Yahoo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776406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003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49143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004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566024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005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890315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6FFE3A7-72C8-43E8-99B9-B068AB94F697}"/>
              </a:ext>
            </a:extLst>
          </p:cNvPr>
          <p:cNvSpPr txBox="1"/>
          <p:nvPr/>
        </p:nvSpPr>
        <p:spPr>
          <a:xfrm>
            <a:off x="214685" y="2992204"/>
            <a:ext cx="16658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③配信ファイル編集中</a:t>
            </a:r>
            <a:r>
              <a:rPr lang="en-US" altLang="ja-JP" sz="1050" dirty="0"/>
              <a:t>-1</a:t>
            </a:r>
            <a:endParaRPr kumimoji="1" lang="ja-JP" altLang="en-US" sz="1050" dirty="0"/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5ECFAC4B-BB7F-4EFC-B8B7-7D121F9BA408}"/>
              </a:ext>
            </a:extLst>
          </p:cNvPr>
          <p:cNvGraphicFramePr>
            <a:graphicFrameLocks noGrp="1"/>
          </p:cNvGraphicFramePr>
          <p:nvPr/>
        </p:nvGraphicFramePr>
        <p:xfrm>
          <a:off x="562614" y="3611880"/>
          <a:ext cx="876005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500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690156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564383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604594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566733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900186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726656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175193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1175193">
                  <a:extLst>
                    <a:ext uri="{9D8B030D-6E8A-4147-A177-3AD203B41FA5}">
                      <a16:colId xmlns:a16="http://schemas.microsoft.com/office/drawing/2014/main" val="207638332"/>
                    </a:ext>
                  </a:extLst>
                </a:gridCol>
                <a:gridCol w="633384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487075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フォーマット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宛先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公開予定時刻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Yahoo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776406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003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49143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004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566024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005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890315"/>
                  </a:ext>
                </a:extLst>
              </a:tr>
            </a:tbl>
          </a:graphicData>
        </a:graphic>
      </p:graphicFrame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3C215F6-6264-4B22-BB25-DBDB2E417CB2}"/>
              </a:ext>
            </a:extLst>
          </p:cNvPr>
          <p:cNvSpPr txBox="1"/>
          <p:nvPr/>
        </p:nvSpPr>
        <p:spPr>
          <a:xfrm>
            <a:off x="214685" y="4988334"/>
            <a:ext cx="16658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④配信ファイル編集中</a:t>
            </a:r>
            <a:r>
              <a:rPr lang="en-US" altLang="ja-JP" sz="1050" dirty="0"/>
              <a:t>-2</a:t>
            </a:r>
            <a:endParaRPr kumimoji="1" lang="ja-JP" altLang="en-US" sz="1050" dirty="0"/>
          </a:p>
        </p:txBody>
      </p:sp>
      <p:graphicFrame>
        <p:nvGraphicFramePr>
          <p:cNvPr id="19" name="表 18">
            <a:extLst>
              <a:ext uri="{FF2B5EF4-FFF2-40B4-BE49-F238E27FC236}">
                <a16:creationId xmlns:a16="http://schemas.microsoft.com/office/drawing/2014/main" id="{91B5BDB6-7EE1-4FC0-82A0-DBA24EA74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87833"/>
              </p:ext>
            </p:extLst>
          </p:nvPr>
        </p:nvGraphicFramePr>
        <p:xfrm>
          <a:off x="562614" y="5608010"/>
          <a:ext cx="876005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500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690156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564383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604594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566733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900186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726656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175193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1175193">
                  <a:extLst>
                    <a:ext uri="{9D8B030D-6E8A-4147-A177-3AD203B41FA5}">
                      <a16:colId xmlns:a16="http://schemas.microsoft.com/office/drawing/2014/main" val="207638332"/>
                    </a:ext>
                  </a:extLst>
                </a:gridCol>
                <a:gridCol w="633384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487075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フォーマット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宛先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公開予定時刻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Yahoo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NG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776406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003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49143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004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566024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005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890315"/>
                  </a:ext>
                </a:extLst>
              </a:tr>
            </a:tbl>
          </a:graphicData>
        </a:graphic>
      </p:graphicFrame>
      <p:graphicFrame>
        <p:nvGraphicFramePr>
          <p:cNvPr id="20" name="表 19">
            <a:extLst>
              <a:ext uri="{FF2B5EF4-FFF2-40B4-BE49-F238E27FC236}">
                <a16:creationId xmlns:a16="http://schemas.microsoft.com/office/drawing/2014/main" id="{6C66CA81-EDFB-4E00-945F-9C3726C62860}"/>
              </a:ext>
            </a:extLst>
          </p:cNvPr>
          <p:cNvGraphicFramePr>
            <a:graphicFrameLocks noGrp="1"/>
          </p:cNvGraphicFramePr>
          <p:nvPr/>
        </p:nvGraphicFramePr>
        <p:xfrm>
          <a:off x="214683" y="1404645"/>
          <a:ext cx="1183949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308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1783830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1409075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655552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857122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49111">
                  <a:extLst>
                    <a:ext uri="{9D8B030D-6E8A-4147-A177-3AD203B41FA5}">
                      <a16:colId xmlns:a16="http://schemas.microsoft.com/office/drawing/2014/main" val="2021658743"/>
                    </a:ext>
                  </a:extLst>
                </a:gridCol>
                <a:gridCol w="952208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970307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337751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736964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730263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展開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RequestID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仮見出し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依頼者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i="0" dirty="0"/>
                        <a:t>依頼日時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REQ9AE5A2F5D4E89B709202010060012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速：都内コロナ患者４１人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1180031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</a:tbl>
          </a:graphicData>
        </a:graphic>
      </p:graphicFrame>
      <p:graphicFrame>
        <p:nvGraphicFramePr>
          <p:cNvPr id="21" name="表 20">
            <a:extLst>
              <a:ext uri="{FF2B5EF4-FFF2-40B4-BE49-F238E27FC236}">
                <a16:creationId xmlns:a16="http://schemas.microsoft.com/office/drawing/2014/main" id="{6DB9A7C1-605F-4765-A552-EBF61AB7A4DC}"/>
              </a:ext>
            </a:extLst>
          </p:cNvPr>
          <p:cNvGraphicFramePr>
            <a:graphicFrameLocks noGrp="1"/>
          </p:cNvGraphicFramePr>
          <p:nvPr/>
        </p:nvGraphicFramePr>
        <p:xfrm>
          <a:off x="214683" y="3234934"/>
          <a:ext cx="1183949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308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1783830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1409075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655552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857122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49111">
                  <a:extLst>
                    <a:ext uri="{9D8B030D-6E8A-4147-A177-3AD203B41FA5}">
                      <a16:colId xmlns:a16="http://schemas.microsoft.com/office/drawing/2014/main" val="2021658743"/>
                    </a:ext>
                  </a:extLst>
                </a:gridCol>
                <a:gridCol w="952208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970307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337751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736964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730263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展開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RequestID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仮見出し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依頼者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i="0" dirty="0"/>
                        <a:t>依頼日時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REQ9AE5A2F5D4E89B709202010060012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速：都内コロナ患者４１人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1180031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</a:tbl>
          </a:graphicData>
        </a:graphic>
      </p:graphicFrame>
      <p:graphicFrame>
        <p:nvGraphicFramePr>
          <p:cNvPr id="22" name="表 21">
            <a:extLst>
              <a:ext uri="{FF2B5EF4-FFF2-40B4-BE49-F238E27FC236}">
                <a16:creationId xmlns:a16="http://schemas.microsoft.com/office/drawing/2014/main" id="{5291FD32-2449-4C02-8262-91E292E8AE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189829"/>
              </p:ext>
            </p:extLst>
          </p:nvPr>
        </p:nvGraphicFramePr>
        <p:xfrm>
          <a:off x="214684" y="5246614"/>
          <a:ext cx="1112537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693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1676236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1324085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616012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711965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91354">
                  <a:extLst>
                    <a:ext uri="{9D8B030D-6E8A-4147-A177-3AD203B41FA5}">
                      <a16:colId xmlns:a16="http://schemas.microsoft.com/office/drawing/2014/main" val="2021658743"/>
                    </a:ext>
                  </a:extLst>
                </a:gridCol>
                <a:gridCol w="894774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911781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257063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692513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625900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展開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RequestID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仮見出し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依頼者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i="0" dirty="0"/>
                        <a:t>依頼日時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REQ9AE5A2F5D4E89B709202010060012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速：都内コロナ患者４１人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1180031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NG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</a:tbl>
          </a:graphicData>
        </a:graphic>
      </p:graphicFrame>
      <p:sp>
        <p:nvSpPr>
          <p:cNvPr id="2" name="二等辺三角形 1">
            <a:extLst>
              <a:ext uri="{FF2B5EF4-FFF2-40B4-BE49-F238E27FC236}">
                <a16:creationId xmlns:a16="http://schemas.microsoft.com/office/drawing/2014/main" id="{C874236C-ED7E-4AA2-8F2B-3BA84EA49292}"/>
              </a:ext>
            </a:extLst>
          </p:cNvPr>
          <p:cNvSpPr/>
          <p:nvPr/>
        </p:nvSpPr>
        <p:spPr>
          <a:xfrm rot="10800000">
            <a:off x="390227" y="1614911"/>
            <a:ext cx="172387" cy="13126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22">
            <a:extLst>
              <a:ext uri="{FF2B5EF4-FFF2-40B4-BE49-F238E27FC236}">
                <a16:creationId xmlns:a16="http://schemas.microsoft.com/office/drawing/2014/main" id="{FB9DA030-B052-44B5-A474-215E9881DE3B}"/>
              </a:ext>
            </a:extLst>
          </p:cNvPr>
          <p:cNvSpPr/>
          <p:nvPr/>
        </p:nvSpPr>
        <p:spPr>
          <a:xfrm rot="10800000">
            <a:off x="390227" y="3449215"/>
            <a:ext cx="172387" cy="13126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二等辺三角形 23">
            <a:extLst>
              <a:ext uri="{FF2B5EF4-FFF2-40B4-BE49-F238E27FC236}">
                <a16:creationId xmlns:a16="http://schemas.microsoft.com/office/drawing/2014/main" id="{56BB18F1-86BF-4400-B6F3-EF160D5DFBF5}"/>
              </a:ext>
            </a:extLst>
          </p:cNvPr>
          <p:cNvSpPr/>
          <p:nvPr/>
        </p:nvSpPr>
        <p:spPr>
          <a:xfrm rot="10800000">
            <a:off x="390226" y="5443039"/>
            <a:ext cx="172387" cy="13126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F91E6D8-3221-43B1-A7A1-B22861FF26C0}"/>
              </a:ext>
            </a:extLst>
          </p:cNvPr>
          <p:cNvSpPr txBox="1"/>
          <p:nvPr/>
        </p:nvSpPr>
        <p:spPr>
          <a:xfrm>
            <a:off x="11484724" y="5422959"/>
            <a:ext cx="492593" cy="182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" dirty="0"/>
              <a:t>リトライ</a:t>
            </a:r>
          </a:p>
        </p:txBody>
      </p:sp>
      <p:sp>
        <p:nvSpPr>
          <p:cNvPr id="26" name="左中かっこ 25">
            <a:extLst>
              <a:ext uri="{FF2B5EF4-FFF2-40B4-BE49-F238E27FC236}">
                <a16:creationId xmlns:a16="http://schemas.microsoft.com/office/drawing/2014/main" id="{C53D9514-D124-4DB0-8887-53CFFBAB5C21}"/>
              </a:ext>
            </a:extLst>
          </p:cNvPr>
          <p:cNvSpPr/>
          <p:nvPr/>
        </p:nvSpPr>
        <p:spPr>
          <a:xfrm>
            <a:off x="390227" y="1811055"/>
            <a:ext cx="86193" cy="10034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2C316A9-3D60-4383-BBAF-4073182B80DD}"/>
              </a:ext>
            </a:extLst>
          </p:cNvPr>
          <p:cNvSpPr txBox="1"/>
          <p:nvPr/>
        </p:nvSpPr>
        <p:spPr>
          <a:xfrm>
            <a:off x="-60039" y="221794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非表示</a:t>
            </a:r>
            <a:endParaRPr lang="en-US" altLang="ja-JP" sz="600" dirty="0"/>
          </a:p>
          <a:p>
            <a:r>
              <a:rPr kumimoji="1" lang="ja-JP" altLang="en-US" sz="600" dirty="0"/>
              <a:t>（展開して</a:t>
            </a:r>
            <a:endParaRPr kumimoji="1" lang="en-US" altLang="ja-JP" sz="600" dirty="0"/>
          </a:p>
          <a:p>
            <a:r>
              <a:rPr kumimoji="1" lang="ja-JP" altLang="en-US" sz="600" dirty="0"/>
              <a:t>表示）</a:t>
            </a:r>
          </a:p>
        </p:txBody>
      </p:sp>
      <p:sp>
        <p:nvSpPr>
          <p:cNvPr id="28" name="左中かっこ 27">
            <a:extLst>
              <a:ext uri="{FF2B5EF4-FFF2-40B4-BE49-F238E27FC236}">
                <a16:creationId xmlns:a16="http://schemas.microsoft.com/office/drawing/2014/main" id="{BB98B7CD-F5F1-4A92-BDEA-54CCB822CEB1}"/>
              </a:ext>
            </a:extLst>
          </p:cNvPr>
          <p:cNvSpPr/>
          <p:nvPr/>
        </p:nvSpPr>
        <p:spPr>
          <a:xfrm>
            <a:off x="437697" y="3679824"/>
            <a:ext cx="86193" cy="10034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0744EB3-ADDE-4D11-AAFA-78CB785BF5BE}"/>
              </a:ext>
            </a:extLst>
          </p:cNvPr>
          <p:cNvSpPr txBox="1"/>
          <p:nvPr/>
        </p:nvSpPr>
        <p:spPr>
          <a:xfrm>
            <a:off x="-12569" y="408671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非表示</a:t>
            </a:r>
            <a:endParaRPr lang="en-US" altLang="ja-JP" sz="600" dirty="0"/>
          </a:p>
          <a:p>
            <a:r>
              <a:rPr kumimoji="1" lang="ja-JP" altLang="en-US" sz="600" dirty="0"/>
              <a:t>（展開して</a:t>
            </a:r>
            <a:endParaRPr kumimoji="1" lang="en-US" altLang="ja-JP" sz="600" dirty="0"/>
          </a:p>
          <a:p>
            <a:r>
              <a:rPr kumimoji="1" lang="ja-JP" altLang="en-US" sz="600" dirty="0"/>
              <a:t>表示）</a:t>
            </a:r>
          </a:p>
        </p:txBody>
      </p:sp>
      <p:sp>
        <p:nvSpPr>
          <p:cNvPr id="30" name="左中かっこ 29">
            <a:extLst>
              <a:ext uri="{FF2B5EF4-FFF2-40B4-BE49-F238E27FC236}">
                <a16:creationId xmlns:a16="http://schemas.microsoft.com/office/drawing/2014/main" id="{EEC60475-97AC-4FA6-9B5D-D2E88659AE72}"/>
              </a:ext>
            </a:extLst>
          </p:cNvPr>
          <p:cNvSpPr/>
          <p:nvPr/>
        </p:nvSpPr>
        <p:spPr>
          <a:xfrm>
            <a:off x="430202" y="5636061"/>
            <a:ext cx="65263" cy="20762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124CC3F-7783-4653-BA34-F5AC7ABE796C}"/>
              </a:ext>
            </a:extLst>
          </p:cNvPr>
          <p:cNvSpPr txBox="1"/>
          <p:nvPr/>
        </p:nvSpPr>
        <p:spPr>
          <a:xfrm>
            <a:off x="-20064" y="604294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非表示</a:t>
            </a:r>
            <a:endParaRPr lang="en-US" altLang="ja-JP" sz="600" dirty="0"/>
          </a:p>
          <a:p>
            <a:r>
              <a:rPr kumimoji="1" lang="ja-JP" altLang="en-US" sz="600" dirty="0"/>
              <a:t>（展開して</a:t>
            </a:r>
            <a:endParaRPr kumimoji="1" lang="en-US" altLang="ja-JP" sz="600" dirty="0"/>
          </a:p>
          <a:p>
            <a:r>
              <a:rPr kumimoji="1" lang="ja-JP" altLang="en-US" sz="600" dirty="0"/>
              <a:t>表示）</a:t>
            </a:r>
          </a:p>
        </p:txBody>
      </p:sp>
      <p:sp>
        <p:nvSpPr>
          <p:cNvPr id="32" name="左中かっこ 31">
            <a:extLst>
              <a:ext uri="{FF2B5EF4-FFF2-40B4-BE49-F238E27FC236}">
                <a16:creationId xmlns:a16="http://schemas.microsoft.com/office/drawing/2014/main" id="{81A20866-4753-405B-B35D-F95E876B7405}"/>
              </a:ext>
            </a:extLst>
          </p:cNvPr>
          <p:cNvSpPr/>
          <p:nvPr/>
        </p:nvSpPr>
        <p:spPr>
          <a:xfrm>
            <a:off x="449248" y="6239912"/>
            <a:ext cx="46218" cy="4068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4345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37B9B9EC-7FB7-41CE-AD43-F512EBC0D52E}"/>
              </a:ext>
            </a:extLst>
          </p:cNvPr>
          <p:cNvGraphicFramePr>
            <a:graphicFrameLocks noGrp="1"/>
          </p:cNvGraphicFramePr>
          <p:nvPr/>
        </p:nvGraphicFramePr>
        <p:xfrm>
          <a:off x="214683" y="641478"/>
          <a:ext cx="1183949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308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1783830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1409075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655552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857122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49111">
                  <a:extLst>
                    <a:ext uri="{9D8B030D-6E8A-4147-A177-3AD203B41FA5}">
                      <a16:colId xmlns:a16="http://schemas.microsoft.com/office/drawing/2014/main" val="2021658743"/>
                    </a:ext>
                  </a:extLst>
                </a:gridCol>
                <a:gridCol w="952208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970307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337751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736964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730263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展開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RequestID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仮見出し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依頼者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i="0" dirty="0"/>
                        <a:t>依頼日時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REQ9AE5A2F5D4E89B709202010060012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速：都内コロナ患者４１人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1180031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F</a:t>
                      </a:r>
                      <a:r>
                        <a:rPr kumimoji="1" lang="ja-JP" altLang="en-US" sz="600" dirty="0"/>
                        <a:t>ポラリスからの素材取得中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24367E9-547C-476C-A4BC-1A5A59FA3F1D}"/>
              </a:ext>
            </a:extLst>
          </p:cNvPr>
          <p:cNvSpPr txBox="1"/>
          <p:nvPr/>
        </p:nvSpPr>
        <p:spPr>
          <a:xfrm>
            <a:off x="119270" y="111319"/>
            <a:ext cx="25378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パターン５　</a:t>
            </a:r>
            <a:r>
              <a:rPr lang="ja-JP" altLang="en-US" sz="1050" dirty="0"/>
              <a:t>配信（おくるくん）が</a:t>
            </a:r>
            <a:r>
              <a:rPr lang="en-US" altLang="ja-JP" sz="1050" dirty="0"/>
              <a:t>NG</a:t>
            </a:r>
            <a:endParaRPr kumimoji="1" lang="ja-JP" altLang="en-US" sz="105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16BB71F-7DD7-4409-B5BA-B20DDF381335}"/>
              </a:ext>
            </a:extLst>
          </p:cNvPr>
          <p:cNvSpPr txBox="1"/>
          <p:nvPr/>
        </p:nvSpPr>
        <p:spPr>
          <a:xfrm>
            <a:off x="216012" y="376398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①素材取得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73194D7-3843-4474-BF63-FFD57ABDF99D}"/>
              </a:ext>
            </a:extLst>
          </p:cNvPr>
          <p:cNvSpPr txBox="1"/>
          <p:nvPr/>
        </p:nvSpPr>
        <p:spPr>
          <a:xfrm>
            <a:off x="216012" y="1152218"/>
            <a:ext cx="12827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②配信元</a:t>
            </a:r>
            <a:r>
              <a:rPr lang="en-US" altLang="ja-JP" sz="1050" dirty="0"/>
              <a:t>XML</a:t>
            </a:r>
            <a:r>
              <a:rPr lang="ja-JP" altLang="en-US" sz="1050" dirty="0"/>
              <a:t>作成</a:t>
            </a:r>
            <a:endParaRPr kumimoji="1" lang="ja-JP" altLang="en-US" sz="1050" dirty="0"/>
          </a:p>
        </p:txBody>
      </p:sp>
      <p:graphicFrame>
        <p:nvGraphicFramePr>
          <p:cNvPr id="17" name="表 16">
            <a:extLst>
              <a:ext uri="{FF2B5EF4-FFF2-40B4-BE49-F238E27FC236}">
                <a16:creationId xmlns:a16="http://schemas.microsoft.com/office/drawing/2014/main" id="{BFD88F68-3159-47A1-9C16-FA88A106B183}"/>
              </a:ext>
            </a:extLst>
          </p:cNvPr>
          <p:cNvGraphicFramePr>
            <a:graphicFrameLocks noGrp="1"/>
          </p:cNvGraphicFramePr>
          <p:nvPr/>
        </p:nvGraphicFramePr>
        <p:xfrm>
          <a:off x="563941" y="1771894"/>
          <a:ext cx="876005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500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690156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564383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604594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566733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900186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726656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175193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1175193">
                  <a:extLst>
                    <a:ext uri="{9D8B030D-6E8A-4147-A177-3AD203B41FA5}">
                      <a16:colId xmlns:a16="http://schemas.microsoft.com/office/drawing/2014/main" val="207638332"/>
                    </a:ext>
                  </a:extLst>
                </a:gridCol>
                <a:gridCol w="633384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487075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フォーマット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宛先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公開予定時刻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Yahoo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776406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003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49143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004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566024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005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890315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6FFE3A7-72C8-43E8-99B9-B068AB94F697}"/>
              </a:ext>
            </a:extLst>
          </p:cNvPr>
          <p:cNvSpPr txBox="1"/>
          <p:nvPr/>
        </p:nvSpPr>
        <p:spPr>
          <a:xfrm>
            <a:off x="214685" y="2992204"/>
            <a:ext cx="16658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③配信ファイル編集中</a:t>
            </a:r>
            <a:r>
              <a:rPr lang="en-US" altLang="ja-JP" sz="1050" dirty="0"/>
              <a:t>-1</a:t>
            </a:r>
            <a:endParaRPr kumimoji="1" lang="ja-JP" altLang="en-US" sz="1050" dirty="0"/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5ECFAC4B-BB7F-4EFC-B8B7-7D121F9BA408}"/>
              </a:ext>
            </a:extLst>
          </p:cNvPr>
          <p:cNvGraphicFramePr>
            <a:graphicFrameLocks noGrp="1"/>
          </p:cNvGraphicFramePr>
          <p:nvPr/>
        </p:nvGraphicFramePr>
        <p:xfrm>
          <a:off x="562614" y="3611880"/>
          <a:ext cx="876005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500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690156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564383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604594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566733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900186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726656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175193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1175193">
                  <a:extLst>
                    <a:ext uri="{9D8B030D-6E8A-4147-A177-3AD203B41FA5}">
                      <a16:colId xmlns:a16="http://schemas.microsoft.com/office/drawing/2014/main" val="207638332"/>
                    </a:ext>
                  </a:extLst>
                </a:gridCol>
                <a:gridCol w="633384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487075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フォーマット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宛先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公開予定時刻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Yahoo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776406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003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49143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004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566024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005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890315"/>
                  </a:ext>
                </a:extLst>
              </a:tr>
            </a:tbl>
          </a:graphicData>
        </a:graphic>
      </p:graphicFrame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3C215F6-6264-4B22-BB25-DBDB2E417CB2}"/>
              </a:ext>
            </a:extLst>
          </p:cNvPr>
          <p:cNvSpPr txBox="1"/>
          <p:nvPr/>
        </p:nvSpPr>
        <p:spPr>
          <a:xfrm>
            <a:off x="214685" y="4988334"/>
            <a:ext cx="16658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④配信ファイル編集中</a:t>
            </a:r>
            <a:r>
              <a:rPr lang="en-US" altLang="ja-JP" sz="1050" dirty="0"/>
              <a:t>-2</a:t>
            </a:r>
            <a:endParaRPr kumimoji="1" lang="ja-JP" altLang="en-US" sz="1050" dirty="0"/>
          </a:p>
        </p:txBody>
      </p:sp>
      <p:graphicFrame>
        <p:nvGraphicFramePr>
          <p:cNvPr id="19" name="表 18">
            <a:extLst>
              <a:ext uri="{FF2B5EF4-FFF2-40B4-BE49-F238E27FC236}">
                <a16:creationId xmlns:a16="http://schemas.microsoft.com/office/drawing/2014/main" id="{91B5BDB6-7EE1-4FC0-82A0-DBA24EA74DDB}"/>
              </a:ext>
            </a:extLst>
          </p:cNvPr>
          <p:cNvGraphicFramePr>
            <a:graphicFrameLocks noGrp="1"/>
          </p:cNvGraphicFramePr>
          <p:nvPr/>
        </p:nvGraphicFramePr>
        <p:xfrm>
          <a:off x="562614" y="5608010"/>
          <a:ext cx="876005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500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690156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564383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604594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566733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900186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726656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175193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1175193">
                  <a:extLst>
                    <a:ext uri="{9D8B030D-6E8A-4147-A177-3AD203B41FA5}">
                      <a16:colId xmlns:a16="http://schemas.microsoft.com/office/drawing/2014/main" val="207638332"/>
                    </a:ext>
                  </a:extLst>
                </a:gridCol>
                <a:gridCol w="633384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487075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フォーマット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宛先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公開予定時刻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Yahoo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776406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003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49143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004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566024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005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890315"/>
                  </a:ext>
                </a:extLst>
              </a:tr>
            </a:tbl>
          </a:graphicData>
        </a:graphic>
      </p:graphicFrame>
      <p:graphicFrame>
        <p:nvGraphicFramePr>
          <p:cNvPr id="20" name="表 19">
            <a:extLst>
              <a:ext uri="{FF2B5EF4-FFF2-40B4-BE49-F238E27FC236}">
                <a16:creationId xmlns:a16="http://schemas.microsoft.com/office/drawing/2014/main" id="{6C66CA81-EDFB-4E00-945F-9C3726C62860}"/>
              </a:ext>
            </a:extLst>
          </p:cNvPr>
          <p:cNvGraphicFramePr>
            <a:graphicFrameLocks noGrp="1"/>
          </p:cNvGraphicFramePr>
          <p:nvPr/>
        </p:nvGraphicFramePr>
        <p:xfrm>
          <a:off x="214683" y="1404645"/>
          <a:ext cx="1183949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308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1783830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1409075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655552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857122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49111">
                  <a:extLst>
                    <a:ext uri="{9D8B030D-6E8A-4147-A177-3AD203B41FA5}">
                      <a16:colId xmlns:a16="http://schemas.microsoft.com/office/drawing/2014/main" val="2021658743"/>
                    </a:ext>
                  </a:extLst>
                </a:gridCol>
                <a:gridCol w="952208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970307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337751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736964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730263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展開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RequestID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仮見出し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依頼者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i="0" dirty="0"/>
                        <a:t>依頼日時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REQ9AE5A2F5D4E89B709202010060012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速：都内コロナ患者４１人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1180031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</a:tbl>
          </a:graphicData>
        </a:graphic>
      </p:graphicFrame>
      <p:graphicFrame>
        <p:nvGraphicFramePr>
          <p:cNvPr id="21" name="表 20">
            <a:extLst>
              <a:ext uri="{FF2B5EF4-FFF2-40B4-BE49-F238E27FC236}">
                <a16:creationId xmlns:a16="http://schemas.microsoft.com/office/drawing/2014/main" id="{6DB9A7C1-605F-4765-A552-EBF61AB7A4DC}"/>
              </a:ext>
            </a:extLst>
          </p:cNvPr>
          <p:cNvGraphicFramePr>
            <a:graphicFrameLocks noGrp="1"/>
          </p:cNvGraphicFramePr>
          <p:nvPr/>
        </p:nvGraphicFramePr>
        <p:xfrm>
          <a:off x="214683" y="3234934"/>
          <a:ext cx="1183949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308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1783830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1409075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655552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857122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49111">
                  <a:extLst>
                    <a:ext uri="{9D8B030D-6E8A-4147-A177-3AD203B41FA5}">
                      <a16:colId xmlns:a16="http://schemas.microsoft.com/office/drawing/2014/main" val="2021658743"/>
                    </a:ext>
                  </a:extLst>
                </a:gridCol>
                <a:gridCol w="952208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970307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337751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736964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730263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展開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RequestID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仮見出し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依頼者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i="0" dirty="0"/>
                        <a:t>依頼日時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REQ9AE5A2F5D4E89B709202010060012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速：都内コロナ患者４１人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1180031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</a:tbl>
          </a:graphicData>
        </a:graphic>
      </p:graphicFrame>
      <p:graphicFrame>
        <p:nvGraphicFramePr>
          <p:cNvPr id="22" name="表 21">
            <a:extLst>
              <a:ext uri="{FF2B5EF4-FFF2-40B4-BE49-F238E27FC236}">
                <a16:creationId xmlns:a16="http://schemas.microsoft.com/office/drawing/2014/main" id="{5291FD32-2449-4C02-8262-91E292E8AEFC}"/>
              </a:ext>
            </a:extLst>
          </p:cNvPr>
          <p:cNvGraphicFramePr>
            <a:graphicFrameLocks noGrp="1"/>
          </p:cNvGraphicFramePr>
          <p:nvPr/>
        </p:nvGraphicFramePr>
        <p:xfrm>
          <a:off x="214683" y="5246614"/>
          <a:ext cx="1183949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308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1783830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1409075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655552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857122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49111">
                  <a:extLst>
                    <a:ext uri="{9D8B030D-6E8A-4147-A177-3AD203B41FA5}">
                      <a16:colId xmlns:a16="http://schemas.microsoft.com/office/drawing/2014/main" val="2021658743"/>
                    </a:ext>
                  </a:extLst>
                </a:gridCol>
                <a:gridCol w="952208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970307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337751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736964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730263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展開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RequestID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仮見出し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依頼者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i="0" dirty="0"/>
                        <a:t>依頼日時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REQ9AE5A2F5D4E89B709202010060012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速：都内コロナ患者４１人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1180031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</a:tbl>
          </a:graphicData>
        </a:graphic>
      </p:graphicFrame>
      <p:sp>
        <p:nvSpPr>
          <p:cNvPr id="2" name="二等辺三角形 1">
            <a:extLst>
              <a:ext uri="{FF2B5EF4-FFF2-40B4-BE49-F238E27FC236}">
                <a16:creationId xmlns:a16="http://schemas.microsoft.com/office/drawing/2014/main" id="{C874236C-ED7E-4AA2-8F2B-3BA84EA49292}"/>
              </a:ext>
            </a:extLst>
          </p:cNvPr>
          <p:cNvSpPr/>
          <p:nvPr/>
        </p:nvSpPr>
        <p:spPr>
          <a:xfrm rot="10800000">
            <a:off x="390227" y="1614911"/>
            <a:ext cx="172387" cy="13126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22">
            <a:extLst>
              <a:ext uri="{FF2B5EF4-FFF2-40B4-BE49-F238E27FC236}">
                <a16:creationId xmlns:a16="http://schemas.microsoft.com/office/drawing/2014/main" id="{FB9DA030-B052-44B5-A474-215E9881DE3B}"/>
              </a:ext>
            </a:extLst>
          </p:cNvPr>
          <p:cNvSpPr/>
          <p:nvPr/>
        </p:nvSpPr>
        <p:spPr>
          <a:xfrm rot="10800000">
            <a:off x="390227" y="3449215"/>
            <a:ext cx="172387" cy="13126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二等辺三角形 23">
            <a:extLst>
              <a:ext uri="{FF2B5EF4-FFF2-40B4-BE49-F238E27FC236}">
                <a16:creationId xmlns:a16="http://schemas.microsoft.com/office/drawing/2014/main" id="{56BB18F1-86BF-4400-B6F3-EF160D5DFBF5}"/>
              </a:ext>
            </a:extLst>
          </p:cNvPr>
          <p:cNvSpPr/>
          <p:nvPr/>
        </p:nvSpPr>
        <p:spPr>
          <a:xfrm rot="10800000">
            <a:off x="390226" y="5443039"/>
            <a:ext cx="172387" cy="13126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左中かっこ 24">
            <a:extLst>
              <a:ext uri="{FF2B5EF4-FFF2-40B4-BE49-F238E27FC236}">
                <a16:creationId xmlns:a16="http://schemas.microsoft.com/office/drawing/2014/main" id="{76A10E74-C699-4C08-B3A1-D7D3C584A009}"/>
              </a:ext>
            </a:extLst>
          </p:cNvPr>
          <p:cNvSpPr/>
          <p:nvPr/>
        </p:nvSpPr>
        <p:spPr>
          <a:xfrm>
            <a:off x="390227" y="1811055"/>
            <a:ext cx="86193" cy="10034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8C5A9780-ADB1-4D14-9138-95FE6B7E8A3D}"/>
              </a:ext>
            </a:extLst>
          </p:cNvPr>
          <p:cNvSpPr txBox="1"/>
          <p:nvPr/>
        </p:nvSpPr>
        <p:spPr>
          <a:xfrm>
            <a:off x="-60039" y="221794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非表示</a:t>
            </a:r>
            <a:endParaRPr lang="en-US" altLang="ja-JP" sz="600" dirty="0"/>
          </a:p>
          <a:p>
            <a:r>
              <a:rPr kumimoji="1" lang="ja-JP" altLang="en-US" sz="600" dirty="0"/>
              <a:t>（展開して</a:t>
            </a:r>
            <a:endParaRPr kumimoji="1" lang="en-US" altLang="ja-JP" sz="600" dirty="0"/>
          </a:p>
          <a:p>
            <a:r>
              <a:rPr kumimoji="1" lang="ja-JP" altLang="en-US" sz="600" dirty="0"/>
              <a:t>表示）</a:t>
            </a:r>
          </a:p>
        </p:txBody>
      </p:sp>
      <p:sp>
        <p:nvSpPr>
          <p:cNvPr id="27" name="左中かっこ 26">
            <a:extLst>
              <a:ext uri="{FF2B5EF4-FFF2-40B4-BE49-F238E27FC236}">
                <a16:creationId xmlns:a16="http://schemas.microsoft.com/office/drawing/2014/main" id="{466D6D51-D8FD-47FD-B030-6DD5C2630FFE}"/>
              </a:ext>
            </a:extLst>
          </p:cNvPr>
          <p:cNvSpPr/>
          <p:nvPr/>
        </p:nvSpPr>
        <p:spPr>
          <a:xfrm>
            <a:off x="400222" y="3687323"/>
            <a:ext cx="86193" cy="10034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974EC17-713F-405B-BF38-A7F0D2480751}"/>
              </a:ext>
            </a:extLst>
          </p:cNvPr>
          <p:cNvSpPr txBox="1"/>
          <p:nvPr/>
        </p:nvSpPr>
        <p:spPr>
          <a:xfrm>
            <a:off x="-50044" y="409421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非表示</a:t>
            </a:r>
            <a:endParaRPr lang="en-US" altLang="ja-JP" sz="600" dirty="0"/>
          </a:p>
          <a:p>
            <a:r>
              <a:rPr kumimoji="1" lang="ja-JP" altLang="en-US" sz="600" dirty="0"/>
              <a:t>（展開して</a:t>
            </a:r>
            <a:endParaRPr kumimoji="1" lang="en-US" altLang="ja-JP" sz="600" dirty="0"/>
          </a:p>
          <a:p>
            <a:r>
              <a:rPr kumimoji="1" lang="ja-JP" altLang="en-US" sz="600" dirty="0"/>
              <a:t>表示）</a:t>
            </a:r>
          </a:p>
        </p:txBody>
      </p:sp>
      <p:sp>
        <p:nvSpPr>
          <p:cNvPr id="29" name="左中かっこ 28">
            <a:extLst>
              <a:ext uri="{FF2B5EF4-FFF2-40B4-BE49-F238E27FC236}">
                <a16:creationId xmlns:a16="http://schemas.microsoft.com/office/drawing/2014/main" id="{A88E84EC-57DD-4755-9228-DD3C28BCF4E9}"/>
              </a:ext>
            </a:extLst>
          </p:cNvPr>
          <p:cNvSpPr/>
          <p:nvPr/>
        </p:nvSpPr>
        <p:spPr>
          <a:xfrm>
            <a:off x="402722" y="5691009"/>
            <a:ext cx="86193" cy="10034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C42310E-3882-4ED6-B2D9-905823C56A59}"/>
              </a:ext>
            </a:extLst>
          </p:cNvPr>
          <p:cNvSpPr txBox="1"/>
          <p:nvPr/>
        </p:nvSpPr>
        <p:spPr>
          <a:xfrm>
            <a:off x="-47544" y="609789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非表示</a:t>
            </a:r>
            <a:endParaRPr lang="en-US" altLang="ja-JP" sz="600" dirty="0"/>
          </a:p>
          <a:p>
            <a:r>
              <a:rPr kumimoji="1" lang="ja-JP" altLang="en-US" sz="600" dirty="0"/>
              <a:t>（展開して</a:t>
            </a:r>
            <a:endParaRPr kumimoji="1" lang="en-US" altLang="ja-JP" sz="600" dirty="0"/>
          </a:p>
          <a:p>
            <a:r>
              <a:rPr kumimoji="1" lang="ja-JP" altLang="en-US" sz="600" dirty="0"/>
              <a:t>表示）</a:t>
            </a:r>
          </a:p>
        </p:txBody>
      </p:sp>
    </p:spTree>
    <p:extLst>
      <p:ext uri="{BB962C8B-B14F-4D97-AF65-F5344CB8AC3E}">
        <p14:creationId xmlns:p14="http://schemas.microsoft.com/office/powerpoint/2010/main" val="1186761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6FFE3A7-72C8-43E8-99B9-B068AB94F697}"/>
              </a:ext>
            </a:extLst>
          </p:cNvPr>
          <p:cNvSpPr txBox="1"/>
          <p:nvPr/>
        </p:nvSpPr>
        <p:spPr>
          <a:xfrm>
            <a:off x="214685" y="355528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⑤配信中</a:t>
            </a:r>
            <a:r>
              <a:rPr lang="en-US" altLang="ja-JP" sz="1050" dirty="0"/>
              <a:t>-1</a:t>
            </a:r>
            <a:endParaRPr kumimoji="1" lang="ja-JP" altLang="en-US" sz="1050" dirty="0"/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5ECFAC4B-BB7F-4EFC-B8B7-7D121F9BA408}"/>
              </a:ext>
            </a:extLst>
          </p:cNvPr>
          <p:cNvGraphicFramePr>
            <a:graphicFrameLocks noGrp="1"/>
          </p:cNvGraphicFramePr>
          <p:nvPr/>
        </p:nvGraphicFramePr>
        <p:xfrm>
          <a:off x="562614" y="975204"/>
          <a:ext cx="876005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500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690156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564383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604594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566733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900186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726656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175193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1175193">
                  <a:extLst>
                    <a:ext uri="{9D8B030D-6E8A-4147-A177-3AD203B41FA5}">
                      <a16:colId xmlns:a16="http://schemas.microsoft.com/office/drawing/2014/main" val="207638332"/>
                    </a:ext>
                  </a:extLst>
                </a:gridCol>
                <a:gridCol w="633384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487075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フォーマット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宛先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公開予定時刻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Yahoo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776406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003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49143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004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566024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005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890315"/>
                  </a:ext>
                </a:extLst>
              </a:tr>
            </a:tbl>
          </a:graphicData>
        </a:graphic>
      </p:graphicFrame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3C215F6-6264-4B22-BB25-DBDB2E417CB2}"/>
              </a:ext>
            </a:extLst>
          </p:cNvPr>
          <p:cNvSpPr txBox="1"/>
          <p:nvPr/>
        </p:nvSpPr>
        <p:spPr>
          <a:xfrm>
            <a:off x="214685" y="2351658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⑥配信中</a:t>
            </a:r>
            <a:r>
              <a:rPr lang="en-US" altLang="ja-JP" sz="1050" dirty="0"/>
              <a:t>-2</a:t>
            </a:r>
            <a:endParaRPr kumimoji="1" lang="ja-JP" altLang="en-US" sz="1050" dirty="0"/>
          </a:p>
        </p:txBody>
      </p:sp>
      <p:graphicFrame>
        <p:nvGraphicFramePr>
          <p:cNvPr id="19" name="表 18">
            <a:extLst>
              <a:ext uri="{FF2B5EF4-FFF2-40B4-BE49-F238E27FC236}">
                <a16:creationId xmlns:a16="http://schemas.microsoft.com/office/drawing/2014/main" id="{91B5BDB6-7EE1-4FC0-82A0-DBA24EA74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959600"/>
              </p:ext>
            </p:extLst>
          </p:nvPr>
        </p:nvGraphicFramePr>
        <p:xfrm>
          <a:off x="562614" y="2971334"/>
          <a:ext cx="876005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500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690156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564383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604594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566733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900186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850001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051848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1235934">
                  <a:extLst>
                    <a:ext uri="{9D8B030D-6E8A-4147-A177-3AD203B41FA5}">
                      <a16:colId xmlns:a16="http://schemas.microsoft.com/office/drawing/2014/main" val="207638332"/>
                    </a:ext>
                  </a:extLst>
                </a:gridCol>
                <a:gridCol w="572643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487075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フォーマット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宛先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公開予定時刻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15:02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Yahoo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776406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003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49143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004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566024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005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15:02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配信なし</a:t>
                      </a:r>
                      <a:r>
                        <a:rPr kumimoji="1" lang="en-US" altLang="ja-JP" sz="600" dirty="0"/>
                        <a:t>(</a:t>
                      </a:r>
                      <a:r>
                        <a:rPr kumimoji="1" lang="ja-JP" altLang="en-US" sz="600" dirty="0"/>
                        <a:t>カスタムロジック）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890315"/>
                  </a:ext>
                </a:extLst>
              </a:tr>
            </a:tbl>
          </a:graphicData>
        </a:graphic>
      </p:graphicFrame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10596C7-A935-482A-9225-5A112CF60420}"/>
              </a:ext>
            </a:extLst>
          </p:cNvPr>
          <p:cNvSpPr txBox="1"/>
          <p:nvPr/>
        </p:nvSpPr>
        <p:spPr>
          <a:xfrm>
            <a:off x="214685" y="4435312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⑦配信済</a:t>
            </a:r>
            <a:endParaRPr kumimoji="1" lang="ja-JP" altLang="en-US" sz="1050" dirty="0"/>
          </a:p>
        </p:txBody>
      </p:sp>
      <p:graphicFrame>
        <p:nvGraphicFramePr>
          <p:cNvPr id="22" name="表 21">
            <a:extLst>
              <a:ext uri="{FF2B5EF4-FFF2-40B4-BE49-F238E27FC236}">
                <a16:creationId xmlns:a16="http://schemas.microsoft.com/office/drawing/2014/main" id="{0A6B8632-5D35-47C8-952B-514CEC6FAA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396540"/>
              </p:ext>
            </p:extLst>
          </p:nvPr>
        </p:nvGraphicFramePr>
        <p:xfrm>
          <a:off x="562614" y="5054988"/>
          <a:ext cx="876005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500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690156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564383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604594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566733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35787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847898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118350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1235934">
                  <a:extLst>
                    <a:ext uri="{9D8B030D-6E8A-4147-A177-3AD203B41FA5}">
                      <a16:colId xmlns:a16="http://schemas.microsoft.com/office/drawing/2014/main" val="207638332"/>
                    </a:ext>
                  </a:extLst>
                </a:gridCol>
                <a:gridCol w="572643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487075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/>
                        <a:t>フォーマット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/>
                        <a:t>宛先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/>
                        <a:t>企業</a:t>
                      </a:r>
                      <a:r>
                        <a:rPr kumimoji="1" lang="en-US" altLang="ja-JP" sz="60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/>
                        <a:t>企業名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/>
                        <a:t>処理開始日時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/>
                        <a:t>処理終了日時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公開予定時刻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配信状況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ステータス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エラーメッセージ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/>
                        <a:t>001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15:02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 </a:t>
                      </a:r>
                      <a:r>
                        <a:rPr kumimoji="1" lang="en-US" altLang="ja-JP" sz="600" i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/>
                        <a:t>蓄積＋枠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/>
                        <a:t>外販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/>
                        <a:t>002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/>
                        <a:t>Yahoo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15:02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 </a:t>
                      </a:r>
                      <a:r>
                        <a:rPr kumimoji="1" lang="en-US" altLang="ja-JP" sz="600" i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776406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003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15:02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NG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49143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/>
                        <a:t>新着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/>
                        <a:t>外販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/>
                        <a:t>004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/>
                        <a:t>新着企業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15:02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 </a:t>
                      </a:r>
                      <a:r>
                        <a:rPr kumimoji="1" lang="en-US" altLang="ja-JP" sz="600" i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566024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/>
                        <a:t>蓄積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/>
                        <a:t>外販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/>
                        <a:t>005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/>
                        <a:t>蓄積企業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15:02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 </a:t>
                      </a:r>
                      <a:r>
                        <a:rPr kumimoji="1" lang="en-US" altLang="ja-JP" sz="600" i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/>
                        <a:t>配信なし</a:t>
                      </a:r>
                      <a:r>
                        <a:rPr kumimoji="1" lang="en-US" altLang="ja-JP" sz="600"/>
                        <a:t>(</a:t>
                      </a:r>
                      <a:r>
                        <a:rPr kumimoji="1" lang="ja-JP" altLang="en-US" sz="600"/>
                        <a:t>カスタムロジック）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890315"/>
                  </a:ext>
                </a:extLst>
              </a:tr>
            </a:tbl>
          </a:graphicData>
        </a:graphic>
      </p:graphicFrame>
      <p:graphicFrame>
        <p:nvGraphicFramePr>
          <p:cNvPr id="23" name="表 22">
            <a:extLst>
              <a:ext uri="{FF2B5EF4-FFF2-40B4-BE49-F238E27FC236}">
                <a16:creationId xmlns:a16="http://schemas.microsoft.com/office/drawing/2014/main" id="{FA8F61F2-D583-49C0-B663-1F06E42FF76A}"/>
              </a:ext>
            </a:extLst>
          </p:cNvPr>
          <p:cNvGraphicFramePr>
            <a:graphicFrameLocks noGrp="1"/>
          </p:cNvGraphicFramePr>
          <p:nvPr/>
        </p:nvGraphicFramePr>
        <p:xfrm>
          <a:off x="214685" y="641478"/>
          <a:ext cx="1183949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308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1783830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1409075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655552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857122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49111">
                  <a:extLst>
                    <a:ext uri="{9D8B030D-6E8A-4147-A177-3AD203B41FA5}">
                      <a16:colId xmlns:a16="http://schemas.microsoft.com/office/drawing/2014/main" val="2021658743"/>
                    </a:ext>
                  </a:extLst>
                </a:gridCol>
                <a:gridCol w="952208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970307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337751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736964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730263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展開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RequestID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仮見出し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依頼者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i="0" dirty="0"/>
                        <a:t>依頼日時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REQ9AE5A2F5D4E89B709202010060012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速：都内コロナ患者４１人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1180031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</a:tbl>
          </a:graphicData>
        </a:graphic>
      </p:graphicFrame>
      <p:graphicFrame>
        <p:nvGraphicFramePr>
          <p:cNvPr id="24" name="表 23">
            <a:extLst>
              <a:ext uri="{FF2B5EF4-FFF2-40B4-BE49-F238E27FC236}">
                <a16:creationId xmlns:a16="http://schemas.microsoft.com/office/drawing/2014/main" id="{4997F283-50C6-414B-BE17-4801FDCC327C}"/>
              </a:ext>
            </a:extLst>
          </p:cNvPr>
          <p:cNvGraphicFramePr>
            <a:graphicFrameLocks noGrp="1"/>
          </p:cNvGraphicFramePr>
          <p:nvPr/>
        </p:nvGraphicFramePr>
        <p:xfrm>
          <a:off x="214685" y="2604636"/>
          <a:ext cx="1183949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308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1783830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1409075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655552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857122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49111">
                  <a:extLst>
                    <a:ext uri="{9D8B030D-6E8A-4147-A177-3AD203B41FA5}">
                      <a16:colId xmlns:a16="http://schemas.microsoft.com/office/drawing/2014/main" val="2021658743"/>
                    </a:ext>
                  </a:extLst>
                </a:gridCol>
                <a:gridCol w="952208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970307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337751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736964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730263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展開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RequestID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仮見出し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依頼者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i="0" dirty="0"/>
                        <a:t>依頼日時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REQ9AE5A2F5D4E89B709202010060012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速：都内コロナ患者４１人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1180031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</a:tbl>
          </a:graphicData>
        </a:graphic>
      </p:graphicFrame>
      <p:graphicFrame>
        <p:nvGraphicFramePr>
          <p:cNvPr id="25" name="表 24">
            <a:extLst>
              <a:ext uri="{FF2B5EF4-FFF2-40B4-BE49-F238E27FC236}">
                <a16:creationId xmlns:a16="http://schemas.microsoft.com/office/drawing/2014/main" id="{08C3B78A-9AD0-4176-8B1C-4982079AD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146397"/>
              </p:ext>
            </p:extLst>
          </p:nvPr>
        </p:nvGraphicFramePr>
        <p:xfrm>
          <a:off x="214686" y="4689228"/>
          <a:ext cx="1132024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866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1705597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1347277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626801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654439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976964">
                  <a:extLst>
                    <a:ext uri="{9D8B030D-6E8A-4147-A177-3AD203B41FA5}">
                      <a16:colId xmlns:a16="http://schemas.microsoft.com/office/drawing/2014/main" val="2021658743"/>
                    </a:ext>
                  </a:extLst>
                </a:gridCol>
                <a:gridCol w="910447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927752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279081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704643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654379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展開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RequestID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仮見出し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依頼者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i="0" dirty="0"/>
                        <a:t>依頼日時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REQ9AE5A2F5D4E89B709202010060012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速：都内コロナ患者４１人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1180031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15:02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NG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</a:tbl>
          </a:graphicData>
        </a:graphic>
      </p:graphicFrame>
      <p:sp>
        <p:nvSpPr>
          <p:cNvPr id="26" name="二等辺三角形 25">
            <a:extLst>
              <a:ext uri="{FF2B5EF4-FFF2-40B4-BE49-F238E27FC236}">
                <a16:creationId xmlns:a16="http://schemas.microsoft.com/office/drawing/2014/main" id="{C1EBD497-94AF-4D28-9BF1-411B3E3191C9}"/>
              </a:ext>
            </a:extLst>
          </p:cNvPr>
          <p:cNvSpPr/>
          <p:nvPr/>
        </p:nvSpPr>
        <p:spPr>
          <a:xfrm rot="10800000">
            <a:off x="390227" y="854586"/>
            <a:ext cx="172387" cy="13126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二等辺三角形 26">
            <a:extLst>
              <a:ext uri="{FF2B5EF4-FFF2-40B4-BE49-F238E27FC236}">
                <a16:creationId xmlns:a16="http://schemas.microsoft.com/office/drawing/2014/main" id="{2EA63F5F-1851-4BD2-A79F-A2301080BF51}"/>
              </a:ext>
            </a:extLst>
          </p:cNvPr>
          <p:cNvSpPr/>
          <p:nvPr/>
        </p:nvSpPr>
        <p:spPr>
          <a:xfrm rot="10800000">
            <a:off x="403935" y="2819116"/>
            <a:ext cx="172387" cy="13126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二等辺三角形 27">
            <a:extLst>
              <a:ext uri="{FF2B5EF4-FFF2-40B4-BE49-F238E27FC236}">
                <a16:creationId xmlns:a16="http://schemas.microsoft.com/office/drawing/2014/main" id="{943C9201-D81B-4A0C-8524-3A3AF45898F9}"/>
              </a:ext>
            </a:extLst>
          </p:cNvPr>
          <p:cNvSpPr/>
          <p:nvPr/>
        </p:nvSpPr>
        <p:spPr>
          <a:xfrm rot="10800000">
            <a:off x="393175" y="4910181"/>
            <a:ext cx="172387" cy="13126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56BB4E5-C186-4AD7-95AB-E82B1806DDC7}"/>
              </a:ext>
            </a:extLst>
          </p:cNvPr>
          <p:cNvSpPr txBox="1"/>
          <p:nvPr/>
        </p:nvSpPr>
        <p:spPr>
          <a:xfrm>
            <a:off x="11634626" y="4858564"/>
            <a:ext cx="492593" cy="182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" dirty="0"/>
              <a:t>リトライ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B1C603A-A9B0-49BD-A680-179AEF5AD6E3}"/>
              </a:ext>
            </a:extLst>
          </p:cNvPr>
          <p:cNvSpPr txBox="1"/>
          <p:nvPr/>
        </p:nvSpPr>
        <p:spPr>
          <a:xfrm>
            <a:off x="9424298" y="5603628"/>
            <a:ext cx="492593" cy="182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" dirty="0"/>
              <a:t>リトライ</a:t>
            </a:r>
          </a:p>
        </p:txBody>
      </p:sp>
      <p:sp>
        <p:nvSpPr>
          <p:cNvPr id="2" name="左中かっこ 1">
            <a:extLst>
              <a:ext uri="{FF2B5EF4-FFF2-40B4-BE49-F238E27FC236}">
                <a16:creationId xmlns:a16="http://schemas.microsoft.com/office/drawing/2014/main" id="{987A084B-7AD3-4971-902A-6FD331969DB4}"/>
              </a:ext>
            </a:extLst>
          </p:cNvPr>
          <p:cNvSpPr/>
          <p:nvPr/>
        </p:nvSpPr>
        <p:spPr>
          <a:xfrm>
            <a:off x="390227" y="1069046"/>
            <a:ext cx="86193" cy="10034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A500305-52C2-4BC7-A040-0507C54B6FBE}"/>
              </a:ext>
            </a:extLst>
          </p:cNvPr>
          <p:cNvSpPr txBox="1"/>
          <p:nvPr/>
        </p:nvSpPr>
        <p:spPr>
          <a:xfrm>
            <a:off x="-60039" y="147593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非表示</a:t>
            </a:r>
            <a:endParaRPr lang="en-US" altLang="ja-JP" sz="600" dirty="0"/>
          </a:p>
          <a:p>
            <a:r>
              <a:rPr kumimoji="1" lang="ja-JP" altLang="en-US" sz="600" dirty="0"/>
              <a:t>（展開して</a:t>
            </a:r>
            <a:endParaRPr kumimoji="1" lang="en-US" altLang="ja-JP" sz="600" dirty="0"/>
          </a:p>
          <a:p>
            <a:r>
              <a:rPr kumimoji="1" lang="ja-JP" altLang="en-US" sz="600" dirty="0"/>
              <a:t>表示）</a:t>
            </a:r>
          </a:p>
        </p:txBody>
      </p:sp>
      <p:sp>
        <p:nvSpPr>
          <p:cNvPr id="30" name="左中かっこ 29">
            <a:extLst>
              <a:ext uri="{FF2B5EF4-FFF2-40B4-BE49-F238E27FC236}">
                <a16:creationId xmlns:a16="http://schemas.microsoft.com/office/drawing/2014/main" id="{176056AF-4AFD-420E-A898-22645EC33778}"/>
              </a:ext>
            </a:extLst>
          </p:cNvPr>
          <p:cNvSpPr/>
          <p:nvPr/>
        </p:nvSpPr>
        <p:spPr>
          <a:xfrm>
            <a:off x="437697" y="3042753"/>
            <a:ext cx="86193" cy="10034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A9919A1-2D0F-4047-9FC9-545FEA9B0904}"/>
              </a:ext>
            </a:extLst>
          </p:cNvPr>
          <p:cNvSpPr txBox="1"/>
          <p:nvPr/>
        </p:nvSpPr>
        <p:spPr>
          <a:xfrm>
            <a:off x="-12569" y="344964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非表示</a:t>
            </a:r>
            <a:endParaRPr lang="en-US" altLang="ja-JP" sz="600" dirty="0"/>
          </a:p>
          <a:p>
            <a:r>
              <a:rPr kumimoji="1" lang="ja-JP" altLang="en-US" sz="600" dirty="0"/>
              <a:t>（展開して</a:t>
            </a:r>
            <a:endParaRPr kumimoji="1" lang="en-US" altLang="ja-JP" sz="600" dirty="0"/>
          </a:p>
          <a:p>
            <a:r>
              <a:rPr kumimoji="1" lang="ja-JP" altLang="en-US" sz="600" dirty="0"/>
              <a:t>表示）</a:t>
            </a:r>
          </a:p>
        </p:txBody>
      </p:sp>
      <p:sp>
        <p:nvSpPr>
          <p:cNvPr id="32" name="左中かっこ 31">
            <a:extLst>
              <a:ext uri="{FF2B5EF4-FFF2-40B4-BE49-F238E27FC236}">
                <a16:creationId xmlns:a16="http://schemas.microsoft.com/office/drawing/2014/main" id="{075520A9-BA2D-454C-B9A2-C23EB1EC661E}"/>
              </a:ext>
            </a:extLst>
          </p:cNvPr>
          <p:cNvSpPr/>
          <p:nvPr/>
        </p:nvSpPr>
        <p:spPr>
          <a:xfrm>
            <a:off x="430203" y="5171364"/>
            <a:ext cx="46218" cy="4068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140D55C7-E1AB-4368-B128-F569AEAC46A1}"/>
              </a:ext>
            </a:extLst>
          </p:cNvPr>
          <p:cNvSpPr txBox="1"/>
          <p:nvPr/>
        </p:nvSpPr>
        <p:spPr>
          <a:xfrm>
            <a:off x="-20064" y="557825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非表示</a:t>
            </a:r>
            <a:endParaRPr lang="en-US" altLang="ja-JP" sz="600" dirty="0"/>
          </a:p>
          <a:p>
            <a:r>
              <a:rPr kumimoji="1" lang="ja-JP" altLang="en-US" sz="600" dirty="0"/>
              <a:t>（展開して</a:t>
            </a:r>
            <a:endParaRPr kumimoji="1" lang="en-US" altLang="ja-JP" sz="600" dirty="0"/>
          </a:p>
          <a:p>
            <a:r>
              <a:rPr kumimoji="1" lang="ja-JP" altLang="en-US" sz="600" dirty="0"/>
              <a:t>表示）</a:t>
            </a:r>
          </a:p>
        </p:txBody>
      </p:sp>
      <p:sp>
        <p:nvSpPr>
          <p:cNvPr id="34" name="左中かっこ 33">
            <a:extLst>
              <a:ext uri="{FF2B5EF4-FFF2-40B4-BE49-F238E27FC236}">
                <a16:creationId xmlns:a16="http://schemas.microsoft.com/office/drawing/2014/main" id="{759CCFB6-6994-498F-9556-A739F689D81D}"/>
              </a:ext>
            </a:extLst>
          </p:cNvPr>
          <p:cNvSpPr/>
          <p:nvPr/>
        </p:nvSpPr>
        <p:spPr>
          <a:xfrm>
            <a:off x="449248" y="5775215"/>
            <a:ext cx="46218" cy="4068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9" name="表 28">
            <a:extLst>
              <a:ext uri="{FF2B5EF4-FFF2-40B4-BE49-F238E27FC236}">
                <a16:creationId xmlns:a16="http://schemas.microsoft.com/office/drawing/2014/main" id="{D87BFB26-9980-402F-8636-999CF57C2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118119"/>
              </p:ext>
            </p:extLst>
          </p:nvPr>
        </p:nvGraphicFramePr>
        <p:xfrm>
          <a:off x="786575" y="5786508"/>
          <a:ext cx="8536093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94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719029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587994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629888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870753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883370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165137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1287640">
                  <a:extLst>
                    <a:ext uri="{9D8B030D-6E8A-4147-A177-3AD203B41FA5}">
                      <a16:colId xmlns:a16="http://schemas.microsoft.com/office/drawing/2014/main" val="207638332"/>
                    </a:ext>
                  </a:extLst>
                </a:gridCol>
                <a:gridCol w="596600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549288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配信宛先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アドレス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プロトコル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配信完了時刻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公開予定時刻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配信状況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ステータス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エラーメッセージ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/>
                        <a:t>001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15:02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 </a:t>
                      </a:r>
                      <a:r>
                        <a:rPr kumimoji="1" lang="en-US" altLang="ja-JP" sz="600" i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/>
                        <a:t>外販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/>
                        <a:t>002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15:02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 </a:t>
                      </a:r>
                      <a:r>
                        <a:rPr kumimoji="1" lang="en-US" altLang="ja-JP" sz="600" i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776406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003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15:02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NG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49143"/>
                  </a:ext>
                </a:extLst>
              </a:tr>
            </a:tbl>
          </a:graphicData>
        </a:graphic>
      </p:graphicFrame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C5E95C0-7045-4AFA-A93B-0EF8F6CC177A}"/>
              </a:ext>
            </a:extLst>
          </p:cNvPr>
          <p:cNvSpPr txBox="1"/>
          <p:nvPr/>
        </p:nvSpPr>
        <p:spPr>
          <a:xfrm>
            <a:off x="9416873" y="6335148"/>
            <a:ext cx="492593" cy="182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" dirty="0"/>
              <a:t>リトライ</a:t>
            </a:r>
          </a:p>
        </p:txBody>
      </p:sp>
    </p:spTree>
    <p:extLst>
      <p:ext uri="{BB962C8B-B14F-4D97-AF65-F5344CB8AC3E}">
        <p14:creationId xmlns:p14="http://schemas.microsoft.com/office/powerpoint/2010/main" val="2409640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2696</Words>
  <Application>Microsoft Office PowerPoint</Application>
  <PresentationFormat>ワイド画面</PresentationFormat>
  <Paragraphs>1420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高畠　啓太</dc:creator>
  <cp:lastModifiedBy>高畠　啓太</cp:lastModifiedBy>
  <cp:revision>22</cp:revision>
  <dcterms:created xsi:type="dcterms:W3CDTF">2020-11-17T01:32:53Z</dcterms:created>
  <dcterms:modified xsi:type="dcterms:W3CDTF">2020-11-17T07:18:42Z</dcterms:modified>
</cp:coreProperties>
</file>