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56" r:id="rId4"/>
    <p:sldId id="257" r:id="rId5"/>
    <p:sldId id="258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F403C-603F-4C14-A9AC-77B12732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66144-2ECA-4F43-8290-4E1CBBA5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666AB-DFAF-4AF0-8AF7-127F577B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F6BD25-4171-45AB-A6BD-17A97CA4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7B3AA-5A07-4456-8B83-0E5C12AB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854AE-D259-400D-B94F-8AB94262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E12CCC-6503-4EE2-A484-47D0CA1F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9B13EC-ACF6-481F-B7C2-ACEB7062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41870-DB41-4F06-A402-863F9EDC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9DA31-E791-4C5E-BABB-62A992EF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EDBFCD-BE2C-4838-A916-F159A14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5E3D4-0482-4C4D-8F2D-B4E47F942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A09BF-2FB0-40BA-8A05-B7D21943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15160-99E5-4702-8B25-CACADF17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12398-9443-4C9E-BB13-6036DE6A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670F0-2629-4DB6-BE59-14FDC69D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6240F3-FC27-4A65-9333-306D4F63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C3862-122E-4E2A-973F-91CEBD3E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B651F-A747-4441-8822-02DB6431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A9E895-86EC-482C-9543-5A5E0079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19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28AA0-0142-4D8F-84BE-EA7B119B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B02944-0621-4687-8228-F03C25A7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048FC-F0EF-4289-8633-6E035BFB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21AE7-8B82-4278-8AF4-468E98B0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B9C20-3DCC-4CAD-B5E1-4904E15A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97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8B468-1022-4A0E-959E-1CE69648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5928D-CDD9-475A-9474-623575602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71F166-67E8-4D81-8D4C-4E6752556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E82897-0866-4DDA-9ED4-B0D9A03B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A272F7-4038-40F4-B443-5B0C41EC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FB1B88-DCA8-4CD5-B207-AFFCA769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D8D1A-C653-4650-B929-A6B69A3B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7AAFBD-F806-4E1C-890A-9AC202A3B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5FA8F-3B12-4622-BD18-E94928AC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8D9AF1-9153-4CAA-999A-6C50AB68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1417DC-6871-4163-9652-93BC7056C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9C74-64C9-4A0D-A519-899C3398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D6483D-2EBA-4EA7-A3C2-8F0A3863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78F5F2-D673-40DC-9A54-E7463E3C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0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88559-E2DD-404B-B2E2-CE1D40D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6C0CF1-8360-4A12-B705-C2F4FD14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05518B-F6B6-45AC-8FB2-A63CC7A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227060-34B4-4C8A-99B6-80D0B80D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0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96B46-6F14-4D9B-A82F-F31D5966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A027D1-0F6E-45F0-9AAE-0A70A166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9FA5E4-6D59-4DE6-AE3F-C8FE7006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63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046BB-C781-43E8-B62D-3712321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FF548E-E613-4DC0-A86A-27F304F9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FDD0CC-7C72-4F84-AA71-1003CF81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97E1BC-301B-4FB7-96DF-83B60CD6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9A906-E928-4852-871A-7C54DC73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F1E45-D8B1-42F0-82EA-FC038AF5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95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90B9-B426-442B-A010-5739F6CD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DD696F-8C75-44A6-BF15-741052528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8BCA01-B886-4A14-9644-F3016831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FDB620-470F-4F7E-9288-EA72ADCE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201B08-C6FD-46B1-885D-B294A3E5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76E685-B937-4AEB-AEF6-0FC052FF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5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66C90C-42F5-480E-A37F-507A5EDA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B61C0-FF70-479E-9C31-B935933E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1A213-B982-4199-8688-F24E33AC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B1C2-16F8-495D-89D8-160BBDFC43B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74878-C56F-41F9-8592-4B6425E0C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11A655-84C2-44E8-93A0-5B8AE3FB3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90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B8EA5-13D3-45CD-9FFB-0C5BC587F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①新着情報</a:t>
            </a:r>
            <a:r>
              <a:rPr kumimoji="1" lang="en-US" altLang="ja-JP" dirty="0"/>
              <a:t>ID</a:t>
            </a:r>
            <a:r>
              <a:rPr kumimoji="1" lang="ja-JP" altLang="en-US" dirty="0"/>
              <a:t>使う場合</a:t>
            </a:r>
          </a:p>
        </p:txBody>
      </p:sp>
    </p:spTree>
    <p:extLst>
      <p:ext uri="{BB962C8B-B14F-4D97-AF65-F5344CB8AC3E}">
        <p14:creationId xmlns:p14="http://schemas.microsoft.com/office/powerpoint/2010/main" val="426832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6792000" y="1828800"/>
            <a:ext cx="540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6792000" y="3524250"/>
            <a:ext cx="540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2D2A71E-6021-410A-A55D-399D65E211BD}"/>
              </a:ext>
            </a:extLst>
          </p:cNvPr>
          <p:cNvGrpSpPr/>
          <p:nvPr/>
        </p:nvGrpSpPr>
        <p:grpSpPr>
          <a:xfrm>
            <a:off x="7502546" y="40773"/>
            <a:ext cx="2597186" cy="6630897"/>
            <a:chOff x="7502546" y="40773"/>
            <a:chExt cx="2597186" cy="663089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A35FE85E-52D7-409F-8E0A-2A7DA0136812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8EB2463-EC5D-4288-A8E7-2E37F254C1D2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178CCB06-C0B1-4359-83ED-FF4FF915ECF8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E8D3E486-5410-48FA-9721-FF43E5F75515}"/>
                  </a:ext>
                </a:extLst>
              </p:cNvPr>
              <p:cNvGrpSpPr/>
              <p:nvPr/>
            </p:nvGrpSpPr>
            <p:grpSpPr>
              <a:xfrm>
                <a:off x="8241020" y="397141"/>
                <a:ext cx="1295867" cy="1036271"/>
                <a:chOff x="1149133" y="781235"/>
                <a:chExt cx="2159775" cy="1691991"/>
              </a:xfrm>
              <a:grpFill/>
            </p:grpSpPr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2D2A36A4-D189-40CF-A77F-710623794DD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B640EF82-B0F9-46F9-BC03-7E6C787DB725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A7166241-3BF8-42A9-8F0C-147397877FAD}"/>
                </a:ext>
              </a:extLst>
            </p:cNvPr>
            <p:cNvGrpSpPr/>
            <p:nvPr/>
          </p:nvGrpSpPr>
          <p:grpSpPr>
            <a:xfrm>
              <a:off x="8148850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9CC5D36D-9992-4A5A-B79F-6AC508194AC0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A089EEF1-5B12-4297-A264-3BB791C3315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25" name="テキスト ボックス 224">
                  <a:extLst>
                    <a:ext uri="{FF2B5EF4-FFF2-40B4-BE49-F238E27FC236}">
                      <a16:creationId xmlns:a16="http://schemas.microsoft.com/office/drawing/2014/main" id="{BD400BF8-D238-4067-8D41-F2CA8539C57B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6" name="テキスト ボックス 225">
                  <a:extLst>
                    <a:ext uri="{FF2B5EF4-FFF2-40B4-BE49-F238E27FC236}">
                      <a16:creationId xmlns:a16="http://schemas.microsoft.com/office/drawing/2014/main" id="{58F4DE2C-439B-4621-829C-9E1A32D9417E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4BE71CCD-D51A-495F-A820-06862D0FF6E3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6AC04DE-78AD-439A-A456-BA6359F36A16}"/>
                </a:ext>
              </a:extLst>
            </p:cNvPr>
            <p:cNvGrpSpPr/>
            <p:nvPr/>
          </p:nvGrpSpPr>
          <p:grpSpPr>
            <a:xfrm>
              <a:off x="8148850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74C73F18-F0E1-4FC0-9333-6C7D361D447A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3326C4AB-DA43-450E-9944-42DFCA37FF2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33" name="テキスト ボックス 232">
                  <a:extLst>
                    <a:ext uri="{FF2B5EF4-FFF2-40B4-BE49-F238E27FC236}">
                      <a16:creationId xmlns:a16="http://schemas.microsoft.com/office/drawing/2014/main" id="{030239B4-4E81-4B9F-BD2E-CF65EDE7D37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9B80109A-A620-4F80-A3AC-F4BA7DF61C14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D454E1D1-9982-4F52-AE51-14C2A82EA896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E0F4BB11-594F-4054-B9AA-8211534FC4AE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75BAF9C6-B9E2-4601-B06A-D7254505629D}"/>
                </a:ext>
              </a:extLst>
            </p:cNvPr>
            <p:cNvSpPr txBox="1"/>
            <p:nvPr/>
          </p:nvSpPr>
          <p:spPr>
            <a:xfrm>
              <a:off x="7502546" y="1831900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0001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426073DF-97B3-4890-8D40-E058652850A9}"/>
                </a:ext>
              </a:extLst>
            </p:cNvPr>
            <p:cNvSpPr txBox="1"/>
            <p:nvPr/>
          </p:nvSpPr>
          <p:spPr>
            <a:xfrm>
              <a:off x="7502546" y="3556105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A4C21506-474A-43E6-B05E-62C6C0626B70}"/>
                </a:ext>
              </a:extLst>
            </p:cNvPr>
            <p:cNvSpPr txBox="1"/>
            <p:nvPr/>
          </p:nvSpPr>
          <p:spPr>
            <a:xfrm>
              <a:off x="7502546" y="5144588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0003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E611346-EDE1-4349-AD33-098C3D6095F5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899734" y="3495769"/>
            <a:ext cx="1734940" cy="197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87AC32A-CFE2-4939-9951-A28A7923AB74}"/>
              </a:ext>
            </a:extLst>
          </p:cNvPr>
          <p:cNvSpPr txBox="1"/>
          <p:nvPr/>
        </p:nvSpPr>
        <p:spPr>
          <a:xfrm>
            <a:off x="3586248" y="4410266"/>
            <a:ext cx="3913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highlight>
                  <a:srgbClr val="FF00FF"/>
                </a:highlight>
              </a:rPr>
              <a:t>①バージョン</a:t>
            </a:r>
            <a:r>
              <a:rPr lang="ja-JP" altLang="en-US" dirty="0"/>
              <a:t>の限界値</a:t>
            </a:r>
            <a:endParaRPr lang="en-US" altLang="ja-JP" dirty="0"/>
          </a:p>
          <a:p>
            <a:r>
              <a:rPr lang="ja-JP" altLang="en-US" dirty="0"/>
              <a:t>未来配信がなかった場合の更新回数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未来配信が存在した場合の</a:t>
            </a:r>
            <a:endParaRPr lang="en-US" altLang="ja-JP" dirty="0"/>
          </a:p>
          <a:p>
            <a:r>
              <a:rPr lang="ja-JP" altLang="en-US" dirty="0"/>
              <a:t>未来配信の予約数</a:t>
            </a:r>
            <a:endParaRPr lang="en-US" altLang="ja-JP" dirty="0"/>
          </a:p>
        </p:txBody>
      </p:sp>
      <p:sp>
        <p:nvSpPr>
          <p:cNvPr id="52" name="乗算記号 51">
            <a:extLst>
              <a:ext uri="{FF2B5EF4-FFF2-40B4-BE49-F238E27FC236}">
                <a16:creationId xmlns:a16="http://schemas.microsoft.com/office/drawing/2014/main" id="{5D0AFBCD-9282-4A01-8231-2D194F6B00F0}"/>
              </a:ext>
            </a:extLst>
          </p:cNvPr>
          <p:cNvSpPr/>
          <p:nvPr/>
        </p:nvSpPr>
        <p:spPr>
          <a:xfrm>
            <a:off x="3313019" y="4207522"/>
            <a:ext cx="3770584" cy="18488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09DEFD-1A95-4C1B-84C9-1AB8CFB95A90}"/>
              </a:ext>
            </a:extLst>
          </p:cNvPr>
          <p:cNvSpPr txBox="1"/>
          <p:nvPr/>
        </p:nvSpPr>
        <p:spPr>
          <a:xfrm>
            <a:off x="4048820" y="4970002"/>
            <a:ext cx="300755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Int</a:t>
            </a:r>
            <a:r>
              <a:rPr kumimoji="1" lang="ja-JP" altLang="en-US" b="1" dirty="0">
                <a:solidFill>
                  <a:srgbClr val="FF0000"/>
                </a:solidFill>
              </a:rPr>
              <a:t>は限界値考えなくてよい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716113-ED2E-4929-AD25-CB41E58F6310}"/>
              </a:ext>
            </a:extLst>
          </p:cNvPr>
          <p:cNvSpPr txBox="1"/>
          <p:nvPr/>
        </p:nvSpPr>
        <p:spPr>
          <a:xfrm>
            <a:off x="302981" y="547365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②過去の新着レコードは新しい</a:t>
            </a:r>
            <a:endParaRPr lang="en-US" altLang="ja-JP" dirty="0"/>
          </a:p>
          <a:p>
            <a:r>
              <a:rPr lang="ja-JP" altLang="en-US" dirty="0"/>
              <a:t>新着情報</a:t>
            </a:r>
            <a:r>
              <a:rPr lang="en-US" altLang="ja-JP" dirty="0"/>
              <a:t>ID</a:t>
            </a:r>
            <a:r>
              <a:rPr lang="ja-JP" altLang="en-US" dirty="0"/>
              <a:t>が振られた時点で</a:t>
            </a:r>
            <a:endParaRPr lang="en-US" altLang="ja-JP" dirty="0"/>
          </a:p>
          <a:p>
            <a:r>
              <a:rPr lang="ja-JP" altLang="en-US" dirty="0"/>
              <a:t>削除フラグを立てる？</a:t>
            </a:r>
            <a:endParaRPr lang="en-US" altLang="ja-JP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8AA222F-CA82-4BB3-8915-A78F3A3ACC36}"/>
              </a:ext>
            </a:extLst>
          </p:cNvPr>
          <p:cNvSpPr txBox="1"/>
          <p:nvPr/>
        </p:nvSpPr>
        <p:spPr>
          <a:xfrm>
            <a:off x="3362324" y="63596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③何の記事が刺さっているかの情報が必要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4DE5197-18C5-499C-9EB4-53807C84DC12}"/>
              </a:ext>
            </a:extLst>
          </p:cNvPr>
          <p:cNvSpPr txBox="1"/>
          <p:nvPr/>
        </p:nvSpPr>
        <p:spPr>
          <a:xfrm>
            <a:off x="2965260" y="97417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00FF"/>
                </a:highlight>
              </a:rPr>
              <a:t>バージョン（</a:t>
            </a:r>
            <a:r>
              <a:rPr kumimoji="1" lang="en-US" altLang="ja-JP" b="1" dirty="0">
                <a:highlight>
                  <a:srgbClr val="FF00FF"/>
                </a:highlight>
              </a:rPr>
              <a:t>int</a:t>
            </a:r>
            <a:r>
              <a:rPr lang="ja-JP" altLang="en-US" b="1" dirty="0">
                <a:highlight>
                  <a:srgbClr val="FF00FF"/>
                </a:highlight>
              </a:rPr>
              <a:t>）</a:t>
            </a:r>
            <a:endParaRPr kumimoji="1" lang="ja-JP" altLang="en-US" b="1" dirty="0">
              <a:highlight>
                <a:srgbClr val="FF00FF"/>
              </a:highlight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10AF0E8-E3C2-446C-8F73-234ABC302A1A}"/>
              </a:ext>
            </a:extLst>
          </p:cNvPr>
          <p:cNvSpPr/>
          <p:nvPr/>
        </p:nvSpPr>
        <p:spPr>
          <a:xfrm>
            <a:off x="2974786" y="913581"/>
            <a:ext cx="3770585" cy="82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B7B046-46DC-438C-A2BA-EDB88247485F}"/>
              </a:ext>
            </a:extLst>
          </p:cNvPr>
          <p:cNvSpPr/>
          <p:nvPr/>
        </p:nvSpPr>
        <p:spPr>
          <a:xfrm>
            <a:off x="2974785" y="1734620"/>
            <a:ext cx="3770585" cy="1949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E04EF70-101E-48F6-83AF-E3ECF2B87E0D}"/>
              </a:ext>
            </a:extLst>
          </p:cNvPr>
          <p:cNvSpPr txBox="1"/>
          <p:nvPr/>
        </p:nvSpPr>
        <p:spPr>
          <a:xfrm>
            <a:off x="2954800" y="134364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新着設定</a:t>
            </a:r>
            <a:r>
              <a:rPr lang="en-US" altLang="ja-JP" b="1" dirty="0"/>
              <a:t>ID</a:t>
            </a:r>
            <a:r>
              <a:rPr lang="ja-JP" altLang="en-US" b="1" dirty="0"/>
              <a:t>（</a:t>
            </a:r>
            <a:r>
              <a:rPr lang="en-US" altLang="ja-JP" b="1" dirty="0"/>
              <a:t>FK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183294F-F96D-496D-B650-F2FD8D9ABF7A}"/>
              </a:ext>
            </a:extLst>
          </p:cNvPr>
          <p:cNvSpPr txBox="1"/>
          <p:nvPr/>
        </p:nvSpPr>
        <p:spPr>
          <a:xfrm>
            <a:off x="177795" y="1875890"/>
            <a:ext cx="2593980" cy="3693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フォーマット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AAE3CE5-B0F8-4B90-8686-D76A41E78587}"/>
              </a:ext>
            </a:extLst>
          </p:cNvPr>
          <p:cNvSpPr txBox="1"/>
          <p:nvPr/>
        </p:nvSpPr>
        <p:spPr>
          <a:xfrm>
            <a:off x="17837" y="1343504"/>
            <a:ext cx="1670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企業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334860F-7C65-4D65-A670-08B101870BE1}"/>
              </a:ext>
            </a:extLst>
          </p:cNvPr>
          <p:cNvSpPr txBox="1"/>
          <p:nvPr/>
        </p:nvSpPr>
        <p:spPr>
          <a:xfrm>
            <a:off x="2965260" y="2240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作成日時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1CAFC1-8A83-4C76-AAA7-DC5C53BFA543}"/>
              </a:ext>
            </a:extLst>
          </p:cNvPr>
          <p:cNvSpPr txBox="1"/>
          <p:nvPr/>
        </p:nvSpPr>
        <p:spPr>
          <a:xfrm>
            <a:off x="2965260" y="2683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更新</a:t>
            </a:r>
            <a:r>
              <a:rPr kumimoji="1" lang="ja-JP" altLang="en-US" b="1" dirty="0"/>
              <a:t>日時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EE63552-4590-4F18-8984-16C68261290A}"/>
              </a:ext>
            </a:extLst>
          </p:cNvPr>
          <p:cNvSpPr txBox="1"/>
          <p:nvPr/>
        </p:nvSpPr>
        <p:spPr>
          <a:xfrm>
            <a:off x="2965260" y="3126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削除フラグ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A6B30B2-2251-4470-BF3D-00E5E2E64EE2}"/>
              </a:ext>
            </a:extLst>
          </p:cNvPr>
          <p:cNvSpPr txBox="1"/>
          <p:nvPr/>
        </p:nvSpPr>
        <p:spPr>
          <a:xfrm>
            <a:off x="2965260" y="1797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公開</a:t>
            </a:r>
            <a:r>
              <a:rPr kumimoji="1" lang="ja-JP" altLang="en-US" b="1" dirty="0"/>
              <a:t>日時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AA4F13AD-72F0-40FE-B3F5-5940C37C64F5}"/>
              </a:ext>
            </a:extLst>
          </p:cNvPr>
          <p:cNvCxnSpPr>
            <a:stCxn id="59" idx="1"/>
            <a:endCxn id="60" idx="3"/>
          </p:cNvCxnSpPr>
          <p:nvPr/>
        </p:nvCxnSpPr>
        <p:spPr>
          <a:xfrm flipH="1">
            <a:off x="2771775" y="1528311"/>
            <a:ext cx="183025" cy="532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EFED0590-6C0A-4C72-9093-554E8AC20C5D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853162" y="1712836"/>
            <a:ext cx="621623" cy="163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E002FD5-E889-44D8-857A-A6DE86188100}"/>
              </a:ext>
            </a:extLst>
          </p:cNvPr>
          <p:cNvSpPr txBox="1"/>
          <p:nvPr/>
        </p:nvSpPr>
        <p:spPr>
          <a:xfrm>
            <a:off x="3362324" y="449581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新着情報テーブル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208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1B2BE9-FB3B-4008-919F-A0BB983E0B75}"/>
              </a:ext>
            </a:extLst>
          </p:cNvPr>
          <p:cNvSpPr txBox="1"/>
          <p:nvPr/>
        </p:nvSpPr>
        <p:spPr>
          <a:xfrm>
            <a:off x="2974787" y="995956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新着情報</a:t>
            </a:r>
            <a:r>
              <a:rPr kumimoji="1" lang="en-US" altLang="ja-JP" b="1" dirty="0">
                <a:solidFill>
                  <a:srgbClr val="FF0000"/>
                </a:solidFill>
                <a:highlight>
                  <a:srgbClr val="00FF00"/>
                </a:highlight>
              </a:rPr>
              <a:t>ID</a:t>
            </a:r>
            <a:r>
              <a:rPr kumimoji="1" lang="ja-JP" alt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（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00FF00"/>
                </a:highlight>
              </a:rPr>
              <a:t>character varying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82D229D-AB55-4C89-BC3E-E7B8B85BF502}"/>
              </a:ext>
            </a:extLst>
          </p:cNvPr>
          <p:cNvSpPr txBox="1"/>
          <p:nvPr/>
        </p:nvSpPr>
        <p:spPr>
          <a:xfrm>
            <a:off x="2974787" y="136528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00FF"/>
                </a:highlight>
              </a:rPr>
              <a:t>バージョン（</a:t>
            </a:r>
            <a:r>
              <a:rPr kumimoji="1" lang="en-US" altLang="ja-JP" b="1" dirty="0">
                <a:highlight>
                  <a:srgbClr val="FF00FF"/>
                </a:highlight>
              </a:rPr>
              <a:t>int</a:t>
            </a:r>
            <a:r>
              <a:rPr lang="ja-JP" altLang="en-US" b="1" dirty="0">
                <a:highlight>
                  <a:srgbClr val="FF00FF"/>
                </a:highlight>
              </a:rPr>
              <a:t>）</a:t>
            </a:r>
            <a:endParaRPr kumimoji="1" lang="ja-JP" altLang="en-US" b="1" dirty="0">
              <a:highlight>
                <a:srgbClr val="FF00FF"/>
              </a:highligh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B6B7EF-D263-4B75-9C49-EE587790DE9A}"/>
              </a:ext>
            </a:extLst>
          </p:cNvPr>
          <p:cNvSpPr/>
          <p:nvPr/>
        </p:nvSpPr>
        <p:spPr>
          <a:xfrm>
            <a:off x="2974786" y="913581"/>
            <a:ext cx="3770585" cy="82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FDB74A1-5FD0-4869-AB7C-AE9308095066}"/>
              </a:ext>
            </a:extLst>
          </p:cNvPr>
          <p:cNvSpPr/>
          <p:nvPr/>
        </p:nvSpPr>
        <p:spPr>
          <a:xfrm>
            <a:off x="2974785" y="1734620"/>
            <a:ext cx="3770585" cy="239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DACF2FF-0A89-402A-96D4-0E841D311EFF}"/>
              </a:ext>
            </a:extLst>
          </p:cNvPr>
          <p:cNvSpPr txBox="1"/>
          <p:nvPr/>
        </p:nvSpPr>
        <p:spPr>
          <a:xfrm>
            <a:off x="2965260" y="185156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新着設定</a:t>
            </a:r>
            <a:r>
              <a:rPr lang="en-US" altLang="ja-JP" b="1" dirty="0"/>
              <a:t>ID</a:t>
            </a:r>
            <a:r>
              <a:rPr lang="ja-JP" altLang="en-US" b="1" dirty="0"/>
              <a:t>（</a:t>
            </a:r>
            <a:r>
              <a:rPr lang="en-US" altLang="ja-JP" b="1" dirty="0"/>
              <a:t>FK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838DC95-F137-447E-9102-54314D48D9AF}"/>
              </a:ext>
            </a:extLst>
          </p:cNvPr>
          <p:cNvSpPr txBox="1"/>
          <p:nvPr/>
        </p:nvSpPr>
        <p:spPr>
          <a:xfrm>
            <a:off x="177795" y="1875890"/>
            <a:ext cx="2593980" cy="3693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フォーマット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6B09B15-9EE9-4190-B7D3-9F9C4DCABB80}"/>
              </a:ext>
            </a:extLst>
          </p:cNvPr>
          <p:cNvSpPr txBox="1"/>
          <p:nvPr/>
        </p:nvSpPr>
        <p:spPr>
          <a:xfrm>
            <a:off x="17837" y="1343504"/>
            <a:ext cx="1670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企業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0B5B86D-AE64-4134-BD68-A5C8AE4CD3FE}"/>
              </a:ext>
            </a:extLst>
          </p:cNvPr>
          <p:cNvSpPr txBox="1"/>
          <p:nvPr/>
        </p:nvSpPr>
        <p:spPr>
          <a:xfrm>
            <a:off x="2965260" y="27375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作成日時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2AE7A48-53F7-434F-8A2D-65D7E009CFFA}"/>
              </a:ext>
            </a:extLst>
          </p:cNvPr>
          <p:cNvSpPr txBox="1"/>
          <p:nvPr/>
        </p:nvSpPr>
        <p:spPr>
          <a:xfrm>
            <a:off x="2965260" y="3180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更新</a:t>
            </a:r>
            <a:r>
              <a:rPr kumimoji="1" lang="ja-JP" altLang="en-US" b="1" dirty="0"/>
              <a:t>日時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2569EC7-0D3C-46C5-BCB3-A981445967C2}"/>
              </a:ext>
            </a:extLst>
          </p:cNvPr>
          <p:cNvSpPr txBox="1"/>
          <p:nvPr/>
        </p:nvSpPr>
        <p:spPr>
          <a:xfrm>
            <a:off x="2965260" y="3623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削除フラグ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C8B8FBE-1DBD-4B00-8473-B0BDB0523AA2}"/>
              </a:ext>
            </a:extLst>
          </p:cNvPr>
          <p:cNvSpPr txBox="1"/>
          <p:nvPr/>
        </p:nvSpPr>
        <p:spPr>
          <a:xfrm>
            <a:off x="2965260" y="229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公開</a:t>
            </a:r>
            <a:r>
              <a:rPr kumimoji="1" lang="ja-JP" altLang="en-US" b="1" dirty="0"/>
              <a:t>日時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64B41A0-B170-45BC-B00A-C5DBD828A0F0}"/>
              </a:ext>
            </a:extLst>
          </p:cNvPr>
          <p:cNvCxnSpPr>
            <a:stCxn id="73" idx="1"/>
            <a:endCxn id="74" idx="3"/>
          </p:cNvCxnSpPr>
          <p:nvPr/>
        </p:nvCxnSpPr>
        <p:spPr>
          <a:xfrm flipH="1">
            <a:off x="2771775" y="2036226"/>
            <a:ext cx="193485" cy="24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93E2505-95B1-4EFE-BFDC-CEB8487F5374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>
            <a:off x="853162" y="1712836"/>
            <a:ext cx="621623" cy="163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F4910A-533A-4AA2-9E6B-B8F44BA21926}"/>
              </a:ext>
            </a:extLst>
          </p:cNvPr>
          <p:cNvSpPr txBox="1"/>
          <p:nvPr/>
        </p:nvSpPr>
        <p:spPr>
          <a:xfrm>
            <a:off x="3362324" y="449581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新着情報テーブル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94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30D9AD-87CC-4964-8E9B-E1418C1FC445}"/>
              </a:ext>
            </a:extLst>
          </p:cNvPr>
          <p:cNvSpPr txBox="1"/>
          <p:nvPr/>
        </p:nvSpPr>
        <p:spPr>
          <a:xfrm>
            <a:off x="38183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FF9055-8740-4E21-AB16-784508A9CC94}"/>
              </a:ext>
            </a:extLst>
          </p:cNvPr>
          <p:cNvGrpSpPr/>
          <p:nvPr/>
        </p:nvGrpSpPr>
        <p:grpSpPr>
          <a:xfrm>
            <a:off x="381839" y="302383"/>
            <a:ext cx="1464817" cy="1225787"/>
            <a:chOff x="8148850" y="302383"/>
            <a:chExt cx="1464817" cy="1225787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0AF61513-059D-4E25-8507-14C5B831FB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564E34C9-82CB-46A3-8A8E-8531EB116D85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AE899879-401E-4803-BF74-DFAA78FDA5BE}"/>
              </a:ext>
            </a:extLst>
          </p:cNvPr>
          <p:cNvGrpSpPr/>
          <p:nvPr/>
        </p:nvGrpSpPr>
        <p:grpSpPr>
          <a:xfrm>
            <a:off x="381839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D477E9F5-E794-41C7-8087-3C790C9613C7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24E4063E-14B6-4658-9C3B-79236D0BED31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D86E98-1392-44F4-9C1C-DECC9A1143A5}"/>
              </a:ext>
            </a:extLst>
          </p:cNvPr>
          <p:cNvSpPr txBox="1"/>
          <p:nvPr/>
        </p:nvSpPr>
        <p:spPr>
          <a:xfrm>
            <a:off x="0" y="1829642"/>
            <a:ext cx="2597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highlight>
                  <a:srgbClr val="00FF00"/>
                </a:highlight>
              </a:rPr>
              <a:t>WH201116YT1(</a:t>
            </a:r>
            <a:r>
              <a:rPr kumimoji="1" lang="ja-JP" altLang="en-US" sz="1050" dirty="0">
                <a:highlight>
                  <a:srgbClr val="00FF00"/>
                </a:highlight>
              </a:rPr>
              <a:t>新着設定</a:t>
            </a:r>
            <a:r>
              <a:rPr kumimoji="1" lang="en-US" altLang="ja-JP" sz="1050" dirty="0">
                <a:highlight>
                  <a:srgbClr val="00FF00"/>
                </a:highlight>
              </a:rPr>
              <a:t>ID)XXX1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270CFF04-E06E-469F-B773-67E357BD887E}"/>
              </a:ext>
            </a:extLst>
          </p:cNvPr>
          <p:cNvGrpSpPr/>
          <p:nvPr/>
        </p:nvGrpSpPr>
        <p:grpSpPr>
          <a:xfrm>
            <a:off x="3208356" y="40773"/>
            <a:ext cx="2597186" cy="3268572"/>
            <a:chOff x="3208356" y="40773"/>
            <a:chExt cx="2597186" cy="3268572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2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8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4538F1E7-E4D2-4B4E-984D-8AFBBF71B39A}"/>
                </a:ext>
              </a:extLst>
            </p:cNvPr>
            <p:cNvGrpSpPr/>
            <p:nvPr/>
          </p:nvGrpSpPr>
          <p:grpSpPr>
            <a:xfrm>
              <a:off x="3775022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A416BF41-563C-42CE-BF6B-4DBC12EF1EB5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8" name="グループ化 247">
                <a:extLst>
                  <a:ext uri="{FF2B5EF4-FFF2-40B4-BE49-F238E27FC236}">
                    <a16:creationId xmlns:a16="http://schemas.microsoft.com/office/drawing/2014/main" id="{EE0870BB-CD0D-46B6-A8B1-EE1E3728843B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2"/>
              </a:xfrm>
              <a:grpFill/>
            </p:grpSpPr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F4141F8F-4B94-467E-B1A8-FEF77198B432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0" name="テキスト ボックス 249">
                  <a:extLst>
                    <a:ext uri="{FF2B5EF4-FFF2-40B4-BE49-F238E27FC236}">
                      <a16:creationId xmlns:a16="http://schemas.microsoft.com/office/drawing/2014/main" id="{3CDBF947-A8B6-4213-A9D3-3644EF1E0667}"/>
                    </a:ext>
                  </a:extLst>
                </p:cNvPr>
                <p:cNvSpPr txBox="1"/>
                <p:nvPr/>
              </p:nvSpPr>
              <p:spPr>
                <a:xfrm>
                  <a:off x="1145124" y="1202848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16F49C00-62F6-421F-BCD4-1C551BA01229}"/>
                </a:ext>
              </a:extLst>
            </p:cNvPr>
            <p:cNvSpPr txBox="1"/>
            <p:nvPr/>
          </p:nvSpPr>
          <p:spPr>
            <a:xfrm>
              <a:off x="3208356" y="1816948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ID)XXX1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9C77B3D5-2458-4266-8611-EF1428D9A1FA}"/>
              </a:ext>
            </a:extLst>
          </p:cNvPr>
          <p:cNvGrpSpPr/>
          <p:nvPr/>
        </p:nvGrpSpPr>
        <p:grpSpPr>
          <a:xfrm>
            <a:off x="7502546" y="40773"/>
            <a:ext cx="2597186" cy="3268572"/>
            <a:chOff x="7502546" y="40773"/>
            <a:chExt cx="2597186" cy="3268572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78050"/>
                <a:chOff x="1145124" y="781235"/>
                <a:chExt cx="2140541" cy="1270376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75BAF9C6-B9E2-4601-B06A-D7254505629D}"/>
                </a:ext>
              </a:extLst>
            </p:cNvPr>
            <p:cNvSpPr txBox="1"/>
            <p:nvPr/>
          </p:nvSpPr>
          <p:spPr>
            <a:xfrm>
              <a:off x="7502546" y="1831900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ID)XXX1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0003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grpSp>
          <p:nvGrpSpPr>
            <p:cNvPr id="252" name="グループ化 251">
              <a:extLst>
                <a:ext uri="{FF2B5EF4-FFF2-40B4-BE49-F238E27FC236}">
                  <a16:creationId xmlns:a16="http://schemas.microsoft.com/office/drawing/2014/main" id="{3844B4BF-EF27-4E83-8DA9-3CE341E2615C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253" name="正方形/長方形 252">
                <a:extLst>
                  <a:ext uri="{FF2B5EF4-FFF2-40B4-BE49-F238E27FC236}">
                    <a16:creationId xmlns:a16="http://schemas.microsoft.com/office/drawing/2014/main" id="{F744A01A-8A60-4714-82FF-742AF59CDF17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4" name="グループ化 253">
                <a:extLst>
                  <a:ext uri="{FF2B5EF4-FFF2-40B4-BE49-F238E27FC236}">
                    <a16:creationId xmlns:a16="http://schemas.microsoft.com/office/drawing/2014/main" id="{3F9C5793-C779-4B75-ABD4-867D8671739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78050"/>
                <a:chOff x="1145124" y="781235"/>
                <a:chExt cx="2140541" cy="1270376"/>
              </a:xfrm>
              <a:grpFill/>
            </p:grpSpPr>
            <p:sp>
              <p:nvSpPr>
                <p:cNvPr id="255" name="テキスト ボックス 254">
                  <a:extLst>
                    <a:ext uri="{FF2B5EF4-FFF2-40B4-BE49-F238E27FC236}">
                      <a16:creationId xmlns:a16="http://schemas.microsoft.com/office/drawing/2014/main" id="{16DC6D2E-0A07-4D9F-8CDE-0A58BAD185E2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6" name="テキスト ボックス 255">
                  <a:extLst>
                    <a:ext uri="{FF2B5EF4-FFF2-40B4-BE49-F238E27FC236}">
                      <a16:creationId xmlns:a16="http://schemas.microsoft.com/office/drawing/2014/main" id="{89D4DE07-90CA-4B14-9FA1-C5137FDBEEA8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7" name="テキスト ボックス 256">
                  <a:extLst>
                    <a:ext uri="{FF2B5EF4-FFF2-40B4-BE49-F238E27FC236}">
                      <a16:creationId xmlns:a16="http://schemas.microsoft.com/office/drawing/2014/main" id="{A76A6D4B-2BD3-47C7-AED3-91C11A7EE08C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46A9A06-7F61-4BD4-9B60-B3E3BDAABD99}"/>
              </a:ext>
            </a:extLst>
          </p:cNvPr>
          <p:cNvSpPr txBox="1"/>
          <p:nvPr/>
        </p:nvSpPr>
        <p:spPr>
          <a:xfrm>
            <a:off x="0" y="61229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①未来配信が存在しない場合の</a:t>
            </a:r>
            <a:endParaRPr kumimoji="1" lang="en-US" altLang="ja-JP" dirty="0"/>
          </a:p>
          <a:p>
            <a:r>
              <a:rPr kumimoji="1" lang="ja-JP" altLang="en-US" dirty="0"/>
              <a:t>レコード追加</a:t>
            </a:r>
          </a:p>
        </p:txBody>
      </p:sp>
    </p:spTree>
    <p:extLst>
      <p:ext uri="{BB962C8B-B14F-4D97-AF65-F5344CB8AC3E}">
        <p14:creationId xmlns:p14="http://schemas.microsoft.com/office/powerpoint/2010/main" val="9134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30D9AD-87CC-4964-8E9B-E1418C1FC445}"/>
              </a:ext>
            </a:extLst>
          </p:cNvPr>
          <p:cNvSpPr txBox="1"/>
          <p:nvPr/>
        </p:nvSpPr>
        <p:spPr>
          <a:xfrm>
            <a:off x="38183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FF9055-8740-4E21-AB16-784508A9CC94}"/>
              </a:ext>
            </a:extLst>
          </p:cNvPr>
          <p:cNvGrpSpPr/>
          <p:nvPr/>
        </p:nvGrpSpPr>
        <p:grpSpPr>
          <a:xfrm>
            <a:off x="381839" y="302383"/>
            <a:ext cx="1464817" cy="1225787"/>
            <a:chOff x="8148850" y="302383"/>
            <a:chExt cx="1464817" cy="1225787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0AF61513-059D-4E25-8507-14C5B831FB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564E34C9-82CB-46A3-8A8E-8531EB116D85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AE899879-401E-4803-BF74-DFAA78FDA5BE}"/>
              </a:ext>
            </a:extLst>
          </p:cNvPr>
          <p:cNvGrpSpPr/>
          <p:nvPr/>
        </p:nvGrpSpPr>
        <p:grpSpPr>
          <a:xfrm>
            <a:off x="381839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D477E9F5-E794-41C7-8087-3C790C9613C7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24E4063E-14B6-4658-9C3B-79236D0BED31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D86E98-1392-44F4-9C1C-DECC9A1143A5}"/>
              </a:ext>
            </a:extLst>
          </p:cNvPr>
          <p:cNvSpPr txBox="1"/>
          <p:nvPr/>
        </p:nvSpPr>
        <p:spPr>
          <a:xfrm>
            <a:off x="0" y="1829642"/>
            <a:ext cx="2597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highlight>
                  <a:srgbClr val="00FF00"/>
                </a:highlight>
              </a:rPr>
              <a:t>WH201116YT1(</a:t>
            </a:r>
            <a:r>
              <a:rPr kumimoji="1" lang="ja-JP" altLang="en-US" sz="1050" dirty="0">
                <a:highlight>
                  <a:srgbClr val="00FF00"/>
                </a:highlight>
              </a:rPr>
              <a:t>新着設定</a:t>
            </a:r>
            <a:r>
              <a:rPr kumimoji="1" lang="en-US" altLang="ja-JP" sz="1050" dirty="0">
                <a:highlight>
                  <a:srgbClr val="00FF00"/>
                </a:highlight>
              </a:rPr>
              <a:t>ID)XXX1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3387746" y="40773"/>
            <a:ext cx="2597186" cy="6630897"/>
            <a:chOff x="3387746" y="40773"/>
            <a:chExt cx="2597186" cy="663089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83481"/>
                <a:chOff x="1145124" y="781235"/>
                <a:chExt cx="2140541" cy="1279243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8F946151-D75C-41A8-BBCC-8D2A4F1BFBDA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C6E6A82D-71E1-4661-84C9-4D8E75FABBE9}"/>
                </a:ext>
              </a:extLst>
            </p:cNvPr>
            <p:cNvGrpSpPr/>
            <p:nvPr/>
          </p:nvGrpSpPr>
          <p:grpSpPr>
            <a:xfrm>
              <a:off x="3769585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57A035A6-45B3-4DE6-886D-945EE97C746D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971898EA-C226-406B-AD5C-F2ABFC9AE3AE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  <a:grpFill/>
            </p:grpSpPr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7D59808C-2556-4003-8320-0B247589EED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405E6842-5F76-498D-8260-336D7F65BE8A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6" name="グループ化 215">
              <a:extLst>
                <a:ext uri="{FF2B5EF4-FFF2-40B4-BE49-F238E27FC236}">
                  <a16:creationId xmlns:a16="http://schemas.microsoft.com/office/drawing/2014/main" id="{916F72F1-C562-4421-B50F-C5A6B21EBC1E}"/>
                </a:ext>
              </a:extLst>
            </p:cNvPr>
            <p:cNvGrpSpPr/>
            <p:nvPr/>
          </p:nvGrpSpPr>
          <p:grpSpPr>
            <a:xfrm>
              <a:off x="3765497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65BACCC2-0985-41CD-9D8B-E50B0DCAF799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12DD3B01-05D1-425B-B12E-6CF825DCB992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83481"/>
                <a:chOff x="1145124" y="781235"/>
                <a:chExt cx="2140541" cy="1279243"/>
              </a:xfrm>
              <a:grpFill/>
            </p:grpSpPr>
            <p:sp>
              <p:nvSpPr>
                <p:cNvPr id="219" name="テキスト ボックス 218">
                  <a:extLst>
                    <a:ext uri="{FF2B5EF4-FFF2-40B4-BE49-F238E27FC236}">
                      <a16:creationId xmlns:a16="http://schemas.microsoft.com/office/drawing/2014/main" id="{DB3A9895-0158-41E1-9AEC-2DDFBDB427D9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F4A1D265-F67A-48D1-B383-CE6D3A91302B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1026068-C8F7-48E9-A7AC-D983A8A75DB0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152F8C63-1E29-44AE-A335-E4340E171627}"/>
                </a:ext>
              </a:extLst>
            </p:cNvPr>
            <p:cNvSpPr txBox="1"/>
            <p:nvPr/>
          </p:nvSpPr>
          <p:spPr>
            <a:xfrm>
              <a:off x="3387746" y="3593043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ID)XXX2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0001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F615E83A-C4DD-4C26-BDEF-ABF35C09AAC1}"/>
                </a:ext>
              </a:extLst>
            </p:cNvPr>
            <p:cNvSpPr txBox="1"/>
            <p:nvPr/>
          </p:nvSpPr>
          <p:spPr>
            <a:xfrm>
              <a:off x="3387746" y="5155463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ID)XXX2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2D2A71E-6021-410A-A55D-399D65E211BD}"/>
              </a:ext>
            </a:extLst>
          </p:cNvPr>
          <p:cNvGrpSpPr/>
          <p:nvPr/>
        </p:nvGrpSpPr>
        <p:grpSpPr>
          <a:xfrm>
            <a:off x="7502546" y="40773"/>
            <a:ext cx="2597186" cy="6630897"/>
            <a:chOff x="7502546" y="40773"/>
            <a:chExt cx="2597186" cy="663089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A35FE85E-52D7-409F-8E0A-2A7DA0136812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8EB2463-EC5D-4288-A8E7-2E37F254C1D2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178CCB06-C0B1-4359-83ED-FF4FF915ECF8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E8D3E486-5410-48FA-9721-FF43E5F75515}"/>
                  </a:ext>
                </a:extLst>
              </p:cNvPr>
              <p:cNvGrpSpPr/>
              <p:nvPr/>
            </p:nvGrpSpPr>
            <p:grpSpPr>
              <a:xfrm>
                <a:off x="8241020" y="397141"/>
                <a:ext cx="1295867" cy="1036271"/>
                <a:chOff x="1149133" y="781235"/>
                <a:chExt cx="2159775" cy="1691991"/>
              </a:xfrm>
              <a:grpFill/>
            </p:grpSpPr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2D2A36A4-D189-40CF-A77F-710623794DD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B640EF82-B0F9-46F9-BC03-7E6C787DB725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A7166241-3BF8-42A9-8F0C-147397877FAD}"/>
                </a:ext>
              </a:extLst>
            </p:cNvPr>
            <p:cNvGrpSpPr/>
            <p:nvPr/>
          </p:nvGrpSpPr>
          <p:grpSpPr>
            <a:xfrm>
              <a:off x="8148850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9CC5D36D-9992-4A5A-B79F-6AC508194AC0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A089EEF1-5B12-4297-A264-3BB791C3315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25" name="テキスト ボックス 224">
                  <a:extLst>
                    <a:ext uri="{FF2B5EF4-FFF2-40B4-BE49-F238E27FC236}">
                      <a16:creationId xmlns:a16="http://schemas.microsoft.com/office/drawing/2014/main" id="{BD400BF8-D238-4067-8D41-F2CA8539C57B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6" name="テキスト ボックス 225">
                  <a:extLst>
                    <a:ext uri="{FF2B5EF4-FFF2-40B4-BE49-F238E27FC236}">
                      <a16:creationId xmlns:a16="http://schemas.microsoft.com/office/drawing/2014/main" id="{58F4DE2C-439B-4621-829C-9E1A32D9417E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4BE71CCD-D51A-495F-A820-06862D0FF6E3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6AC04DE-78AD-439A-A456-BA6359F36A16}"/>
                </a:ext>
              </a:extLst>
            </p:cNvPr>
            <p:cNvGrpSpPr/>
            <p:nvPr/>
          </p:nvGrpSpPr>
          <p:grpSpPr>
            <a:xfrm>
              <a:off x="8148850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74C73F18-F0E1-4FC0-9333-6C7D361D447A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3326C4AB-DA43-450E-9944-42DFCA37FF2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33" name="テキスト ボックス 232">
                  <a:extLst>
                    <a:ext uri="{FF2B5EF4-FFF2-40B4-BE49-F238E27FC236}">
                      <a16:creationId xmlns:a16="http://schemas.microsoft.com/office/drawing/2014/main" id="{030239B4-4E81-4B9F-BD2E-CF65EDE7D37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9B80109A-A620-4F80-A3AC-F4BA7DF61C14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D454E1D1-9982-4F52-AE51-14C2A82EA896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E0F4BB11-594F-4054-B9AA-8211534FC4AE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75BAF9C6-B9E2-4601-B06A-D7254505629D}"/>
                </a:ext>
              </a:extLst>
            </p:cNvPr>
            <p:cNvSpPr txBox="1"/>
            <p:nvPr/>
          </p:nvSpPr>
          <p:spPr>
            <a:xfrm>
              <a:off x="7502546" y="1831900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0001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426073DF-97B3-4890-8D40-E058652850A9}"/>
                </a:ext>
              </a:extLst>
            </p:cNvPr>
            <p:cNvSpPr txBox="1"/>
            <p:nvPr/>
          </p:nvSpPr>
          <p:spPr>
            <a:xfrm>
              <a:off x="7502546" y="3556105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A4C21506-474A-43E6-B05E-62C6C0626B70}"/>
                </a:ext>
              </a:extLst>
            </p:cNvPr>
            <p:cNvSpPr txBox="1"/>
            <p:nvPr/>
          </p:nvSpPr>
          <p:spPr>
            <a:xfrm>
              <a:off x="7502546" y="5144588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0003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426B7B-417C-4A41-A6E1-4B0FCDDEF700}"/>
              </a:ext>
            </a:extLst>
          </p:cNvPr>
          <p:cNvSpPr txBox="1"/>
          <p:nvPr/>
        </p:nvSpPr>
        <p:spPr>
          <a:xfrm>
            <a:off x="0" y="612294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未来配信が存在する場合の</a:t>
            </a:r>
            <a:endParaRPr kumimoji="1" lang="en-US" altLang="ja-JP" dirty="0"/>
          </a:p>
          <a:p>
            <a:r>
              <a:rPr kumimoji="1" lang="ja-JP" altLang="en-US" dirty="0"/>
              <a:t>レコード追加</a:t>
            </a:r>
          </a:p>
        </p:txBody>
      </p:sp>
    </p:spTree>
    <p:extLst>
      <p:ext uri="{BB962C8B-B14F-4D97-AF65-F5344CB8AC3E}">
        <p14:creationId xmlns:p14="http://schemas.microsoft.com/office/powerpoint/2010/main" val="8730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6792000" y="1828800"/>
            <a:ext cx="540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6792000" y="3524250"/>
            <a:ext cx="540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2D2A71E-6021-410A-A55D-399D65E211BD}"/>
              </a:ext>
            </a:extLst>
          </p:cNvPr>
          <p:cNvGrpSpPr/>
          <p:nvPr/>
        </p:nvGrpSpPr>
        <p:grpSpPr>
          <a:xfrm>
            <a:off x="7502546" y="40773"/>
            <a:ext cx="2597186" cy="6630897"/>
            <a:chOff x="7502546" y="40773"/>
            <a:chExt cx="2597186" cy="663089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A35FE85E-52D7-409F-8E0A-2A7DA0136812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8EB2463-EC5D-4288-A8E7-2E37F254C1D2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178CCB06-C0B1-4359-83ED-FF4FF915ECF8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E8D3E486-5410-48FA-9721-FF43E5F75515}"/>
                  </a:ext>
                </a:extLst>
              </p:cNvPr>
              <p:cNvGrpSpPr/>
              <p:nvPr/>
            </p:nvGrpSpPr>
            <p:grpSpPr>
              <a:xfrm>
                <a:off x="8241020" y="397141"/>
                <a:ext cx="1295867" cy="1036271"/>
                <a:chOff x="1149133" y="781235"/>
                <a:chExt cx="2159775" cy="1691991"/>
              </a:xfrm>
              <a:grpFill/>
            </p:grpSpPr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2D2A36A4-D189-40CF-A77F-710623794DD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B640EF82-B0F9-46F9-BC03-7E6C787DB725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A7166241-3BF8-42A9-8F0C-147397877FAD}"/>
                </a:ext>
              </a:extLst>
            </p:cNvPr>
            <p:cNvGrpSpPr/>
            <p:nvPr/>
          </p:nvGrpSpPr>
          <p:grpSpPr>
            <a:xfrm>
              <a:off x="8148850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9CC5D36D-9992-4A5A-B79F-6AC508194AC0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A089EEF1-5B12-4297-A264-3BB791C3315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25" name="テキスト ボックス 224">
                  <a:extLst>
                    <a:ext uri="{FF2B5EF4-FFF2-40B4-BE49-F238E27FC236}">
                      <a16:creationId xmlns:a16="http://schemas.microsoft.com/office/drawing/2014/main" id="{BD400BF8-D238-4067-8D41-F2CA8539C57B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6" name="テキスト ボックス 225">
                  <a:extLst>
                    <a:ext uri="{FF2B5EF4-FFF2-40B4-BE49-F238E27FC236}">
                      <a16:creationId xmlns:a16="http://schemas.microsoft.com/office/drawing/2014/main" id="{58F4DE2C-439B-4621-829C-9E1A32D9417E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4BE71CCD-D51A-495F-A820-06862D0FF6E3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6AC04DE-78AD-439A-A456-BA6359F36A16}"/>
                </a:ext>
              </a:extLst>
            </p:cNvPr>
            <p:cNvGrpSpPr/>
            <p:nvPr/>
          </p:nvGrpSpPr>
          <p:grpSpPr>
            <a:xfrm>
              <a:off x="8148850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74C73F18-F0E1-4FC0-9333-6C7D361D447A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3326C4AB-DA43-450E-9944-42DFCA37FF2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33" name="テキスト ボックス 232">
                  <a:extLst>
                    <a:ext uri="{FF2B5EF4-FFF2-40B4-BE49-F238E27FC236}">
                      <a16:creationId xmlns:a16="http://schemas.microsoft.com/office/drawing/2014/main" id="{030239B4-4E81-4B9F-BD2E-CF65EDE7D37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9B80109A-A620-4F80-A3AC-F4BA7DF61C14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D454E1D1-9982-4F52-AE51-14C2A82EA896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E0F4BB11-594F-4054-B9AA-8211534FC4AE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75BAF9C6-B9E2-4601-B06A-D7254505629D}"/>
                </a:ext>
              </a:extLst>
            </p:cNvPr>
            <p:cNvSpPr txBox="1"/>
            <p:nvPr/>
          </p:nvSpPr>
          <p:spPr>
            <a:xfrm>
              <a:off x="7502546" y="1831900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0001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426073DF-97B3-4890-8D40-E058652850A9}"/>
                </a:ext>
              </a:extLst>
            </p:cNvPr>
            <p:cNvSpPr txBox="1"/>
            <p:nvPr/>
          </p:nvSpPr>
          <p:spPr>
            <a:xfrm>
              <a:off x="7502546" y="3556105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A4C21506-474A-43E6-B05E-62C6C0626B70}"/>
                </a:ext>
              </a:extLst>
            </p:cNvPr>
            <p:cNvSpPr txBox="1"/>
            <p:nvPr/>
          </p:nvSpPr>
          <p:spPr>
            <a:xfrm>
              <a:off x="7502546" y="5144588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0003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1B2BE9-FB3B-4008-919F-A0BB983E0B75}"/>
              </a:ext>
            </a:extLst>
          </p:cNvPr>
          <p:cNvSpPr txBox="1"/>
          <p:nvPr/>
        </p:nvSpPr>
        <p:spPr>
          <a:xfrm>
            <a:off x="2974787" y="995956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新着情報</a:t>
            </a:r>
            <a:r>
              <a:rPr kumimoji="1" lang="en-US" altLang="ja-JP" b="1" dirty="0">
                <a:solidFill>
                  <a:srgbClr val="FF0000"/>
                </a:solidFill>
                <a:highlight>
                  <a:srgbClr val="00FF00"/>
                </a:highlight>
              </a:rPr>
              <a:t>ID</a:t>
            </a:r>
            <a:r>
              <a:rPr kumimoji="1" lang="ja-JP" alt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（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00FF00"/>
                </a:highlight>
              </a:rPr>
              <a:t>character varying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82D229D-AB55-4C89-BC3E-E7B8B85BF502}"/>
              </a:ext>
            </a:extLst>
          </p:cNvPr>
          <p:cNvSpPr txBox="1"/>
          <p:nvPr/>
        </p:nvSpPr>
        <p:spPr>
          <a:xfrm>
            <a:off x="2974787" y="136528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00FF"/>
                </a:highlight>
              </a:rPr>
              <a:t>バージョン（</a:t>
            </a:r>
            <a:r>
              <a:rPr kumimoji="1" lang="en-US" altLang="ja-JP" b="1" dirty="0">
                <a:highlight>
                  <a:srgbClr val="FF00FF"/>
                </a:highlight>
              </a:rPr>
              <a:t>int</a:t>
            </a:r>
            <a:r>
              <a:rPr lang="ja-JP" altLang="en-US" b="1" dirty="0">
                <a:highlight>
                  <a:srgbClr val="FF00FF"/>
                </a:highlight>
              </a:rPr>
              <a:t>）</a:t>
            </a:r>
            <a:endParaRPr kumimoji="1" lang="ja-JP" altLang="en-US" b="1" dirty="0">
              <a:highlight>
                <a:srgbClr val="FF00FF"/>
              </a:highligh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B6B7EF-D263-4B75-9C49-EE587790DE9A}"/>
              </a:ext>
            </a:extLst>
          </p:cNvPr>
          <p:cNvSpPr/>
          <p:nvPr/>
        </p:nvSpPr>
        <p:spPr>
          <a:xfrm>
            <a:off x="2974786" y="913581"/>
            <a:ext cx="3770585" cy="82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FDB74A1-5FD0-4869-AB7C-AE9308095066}"/>
              </a:ext>
            </a:extLst>
          </p:cNvPr>
          <p:cNvSpPr/>
          <p:nvPr/>
        </p:nvSpPr>
        <p:spPr>
          <a:xfrm>
            <a:off x="2974785" y="1734620"/>
            <a:ext cx="3770585" cy="239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DACF2FF-0A89-402A-96D4-0E841D311EFF}"/>
              </a:ext>
            </a:extLst>
          </p:cNvPr>
          <p:cNvSpPr txBox="1"/>
          <p:nvPr/>
        </p:nvSpPr>
        <p:spPr>
          <a:xfrm>
            <a:off x="2965260" y="185156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新着設定</a:t>
            </a:r>
            <a:r>
              <a:rPr lang="en-US" altLang="ja-JP" b="1" dirty="0"/>
              <a:t>ID</a:t>
            </a:r>
            <a:r>
              <a:rPr lang="ja-JP" altLang="en-US" b="1" dirty="0"/>
              <a:t>（</a:t>
            </a:r>
            <a:r>
              <a:rPr lang="en-US" altLang="ja-JP" b="1" dirty="0"/>
              <a:t>FK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838DC95-F137-447E-9102-54314D48D9AF}"/>
              </a:ext>
            </a:extLst>
          </p:cNvPr>
          <p:cNvSpPr txBox="1"/>
          <p:nvPr/>
        </p:nvSpPr>
        <p:spPr>
          <a:xfrm>
            <a:off x="177795" y="1875890"/>
            <a:ext cx="2593980" cy="3693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フォーマット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6B09B15-9EE9-4190-B7D3-9F9C4DCABB80}"/>
              </a:ext>
            </a:extLst>
          </p:cNvPr>
          <p:cNvSpPr txBox="1"/>
          <p:nvPr/>
        </p:nvSpPr>
        <p:spPr>
          <a:xfrm>
            <a:off x="17837" y="1343504"/>
            <a:ext cx="1670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企業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0B5B86D-AE64-4134-BD68-A5C8AE4CD3FE}"/>
              </a:ext>
            </a:extLst>
          </p:cNvPr>
          <p:cNvSpPr txBox="1"/>
          <p:nvPr/>
        </p:nvSpPr>
        <p:spPr>
          <a:xfrm>
            <a:off x="2965260" y="27375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作成日時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2AE7A48-53F7-434F-8A2D-65D7E009CFFA}"/>
              </a:ext>
            </a:extLst>
          </p:cNvPr>
          <p:cNvSpPr txBox="1"/>
          <p:nvPr/>
        </p:nvSpPr>
        <p:spPr>
          <a:xfrm>
            <a:off x="2965260" y="3180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更新</a:t>
            </a:r>
            <a:r>
              <a:rPr kumimoji="1" lang="ja-JP" altLang="en-US" b="1" dirty="0"/>
              <a:t>日時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2569EC7-0D3C-46C5-BCB3-A981445967C2}"/>
              </a:ext>
            </a:extLst>
          </p:cNvPr>
          <p:cNvSpPr txBox="1"/>
          <p:nvPr/>
        </p:nvSpPr>
        <p:spPr>
          <a:xfrm>
            <a:off x="2965260" y="3623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削除フラグ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C8B8FBE-1DBD-4B00-8473-B0BDB0523AA2}"/>
              </a:ext>
            </a:extLst>
          </p:cNvPr>
          <p:cNvSpPr txBox="1"/>
          <p:nvPr/>
        </p:nvSpPr>
        <p:spPr>
          <a:xfrm>
            <a:off x="2965260" y="229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公開</a:t>
            </a:r>
            <a:r>
              <a:rPr kumimoji="1" lang="ja-JP" altLang="en-US" b="1" dirty="0"/>
              <a:t>日時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64B41A0-B170-45BC-B00A-C5DBD828A0F0}"/>
              </a:ext>
            </a:extLst>
          </p:cNvPr>
          <p:cNvCxnSpPr>
            <a:stCxn id="73" idx="1"/>
            <a:endCxn id="74" idx="3"/>
          </p:cNvCxnSpPr>
          <p:nvPr/>
        </p:nvCxnSpPr>
        <p:spPr>
          <a:xfrm flipH="1">
            <a:off x="2771775" y="2036226"/>
            <a:ext cx="193485" cy="24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93E2505-95B1-4EFE-BFDC-CEB8487F5374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>
            <a:off x="853162" y="1712836"/>
            <a:ext cx="621623" cy="163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F4910A-533A-4AA2-9E6B-B8F44BA21926}"/>
              </a:ext>
            </a:extLst>
          </p:cNvPr>
          <p:cNvSpPr txBox="1"/>
          <p:nvPr/>
        </p:nvSpPr>
        <p:spPr>
          <a:xfrm>
            <a:off x="3362324" y="449581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新着情報テーブル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E611346-EDE1-4349-AD33-098C3D6095F5}"/>
              </a:ext>
            </a:extLst>
          </p:cNvPr>
          <p:cNvCxnSpPr>
            <a:cxnSpLocks/>
            <a:stCxn id="78" idx="2"/>
            <a:endCxn id="17" idx="0"/>
          </p:cNvCxnSpPr>
          <p:nvPr/>
        </p:nvCxnSpPr>
        <p:spPr>
          <a:xfrm flipH="1">
            <a:off x="2011141" y="3992921"/>
            <a:ext cx="1623533" cy="148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FB6968-32FA-416C-A5E2-2B4F73ED1674}"/>
              </a:ext>
            </a:extLst>
          </p:cNvPr>
          <p:cNvSpPr txBox="1"/>
          <p:nvPr/>
        </p:nvSpPr>
        <p:spPr>
          <a:xfrm>
            <a:off x="302981" y="547365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③過去の新着レコードは新しい</a:t>
            </a:r>
            <a:endParaRPr lang="en-US" altLang="ja-JP" dirty="0"/>
          </a:p>
          <a:p>
            <a:r>
              <a:rPr lang="ja-JP" altLang="en-US" dirty="0"/>
              <a:t>新着情報</a:t>
            </a:r>
            <a:r>
              <a:rPr lang="en-US" altLang="ja-JP" dirty="0"/>
              <a:t>ID</a:t>
            </a:r>
            <a:r>
              <a:rPr lang="ja-JP" altLang="en-US" dirty="0"/>
              <a:t>が振られた時点で</a:t>
            </a:r>
            <a:endParaRPr lang="en-US" altLang="ja-JP" dirty="0"/>
          </a:p>
          <a:p>
            <a:r>
              <a:rPr lang="ja-JP" altLang="en-US" dirty="0"/>
              <a:t>削除フラグを立てる？</a:t>
            </a:r>
            <a:endParaRPr lang="en-US" altLang="ja-JP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FD28CE5-524D-4988-805A-684BD1A49084}"/>
              </a:ext>
            </a:extLst>
          </p:cNvPr>
          <p:cNvSpPr txBox="1"/>
          <p:nvPr/>
        </p:nvSpPr>
        <p:spPr>
          <a:xfrm>
            <a:off x="104775" y="3450739"/>
            <a:ext cx="2767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新着情報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00FF00"/>
                </a:highlight>
              </a:rPr>
              <a:t>ID</a:t>
            </a:r>
            <a:r>
              <a:rPr lang="ja-JP" altLang="en-US" dirty="0"/>
              <a:t>の限界値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>
                <a:highlight>
                  <a:srgbClr val="00FF00"/>
                </a:highlight>
              </a:rPr>
              <a:t>XXX1</a:t>
            </a:r>
            <a:r>
              <a:rPr lang="ja-JP" altLang="en-US" dirty="0"/>
              <a:t>の部分）</a:t>
            </a:r>
            <a:endParaRPr lang="en-US" altLang="ja-JP" dirty="0"/>
          </a:p>
          <a:p>
            <a:r>
              <a:rPr lang="ja-JP" altLang="en-US" dirty="0"/>
              <a:t>１日当たりの未来配信があった場合の更新回数</a:t>
            </a:r>
            <a:endParaRPr lang="en-US" altLang="ja-JP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87AC32A-CFE2-4939-9951-A28A7923AB74}"/>
              </a:ext>
            </a:extLst>
          </p:cNvPr>
          <p:cNvSpPr txBox="1"/>
          <p:nvPr/>
        </p:nvSpPr>
        <p:spPr>
          <a:xfrm>
            <a:off x="3586248" y="4410266"/>
            <a:ext cx="3913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r>
              <a:rPr lang="ja-JP" altLang="en-US" b="1" dirty="0">
                <a:highlight>
                  <a:srgbClr val="FF00FF"/>
                </a:highlight>
              </a:rPr>
              <a:t>バージョン</a:t>
            </a:r>
            <a:r>
              <a:rPr lang="ja-JP" altLang="en-US" dirty="0"/>
              <a:t>の限界値</a:t>
            </a:r>
            <a:endParaRPr lang="en-US" altLang="ja-JP" dirty="0"/>
          </a:p>
          <a:p>
            <a:r>
              <a:rPr lang="ja-JP" altLang="en-US" dirty="0"/>
              <a:t>未来配信がなかった場合の更新回数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未来配信が存在した場合の</a:t>
            </a:r>
            <a:endParaRPr lang="en-US" altLang="ja-JP" dirty="0"/>
          </a:p>
          <a:p>
            <a:r>
              <a:rPr lang="ja-JP" altLang="en-US" dirty="0"/>
              <a:t>未来配信の予約数</a:t>
            </a:r>
            <a:endParaRPr lang="en-US" altLang="ja-JP" dirty="0"/>
          </a:p>
        </p:txBody>
      </p:sp>
      <p:sp>
        <p:nvSpPr>
          <p:cNvPr id="2" name="乗算記号 1">
            <a:extLst>
              <a:ext uri="{FF2B5EF4-FFF2-40B4-BE49-F238E27FC236}">
                <a16:creationId xmlns:a16="http://schemas.microsoft.com/office/drawing/2014/main" id="{FCDB69F6-08FA-4530-A42D-F70FC7DCB54D}"/>
              </a:ext>
            </a:extLst>
          </p:cNvPr>
          <p:cNvSpPr/>
          <p:nvPr/>
        </p:nvSpPr>
        <p:spPr>
          <a:xfrm>
            <a:off x="3370836" y="4272798"/>
            <a:ext cx="3770584" cy="18488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365F50-AB78-4B17-9AA7-4D76861AECD6}"/>
              </a:ext>
            </a:extLst>
          </p:cNvPr>
          <p:cNvSpPr txBox="1"/>
          <p:nvPr/>
        </p:nvSpPr>
        <p:spPr>
          <a:xfrm>
            <a:off x="3362324" y="63596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④何の記事が刺さっているかの情報が必要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1964DC-35C7-46CA-8428-F2D85F2B72B5}"/>
              </a:ext>
            </a:extLst>
          </p:cNvPr>
          <p:cNvSpPr txBox="1"/>
          <p:nvPr/>
        </p:nvSpPr>
        <p:spPr>
          <a:xfrm>
            <a:off x="4048820" y="4970002"/>
            <a:ext cx="300755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Int</a:t>
            </a:r>
            <a:r>
              <a:rPr kumimoji="1" lang="ja-JP" altLang="en-US" b="1" dirty="0">
                <a:solidFill>
                  <a:srgbClr val="FF0000"/>
                </a:solidFill>
              </a:rPr>
              <a:t>は限界値考えなくてよい</a:t>
            </a:r>
          </a:p>
        </p:txBody>
      </p:sp>
    </p:spTree>
    <p:extLst>
      <p:ext uri="{BB962C8B-B14F-4D97-AF65-F5344CB8AC3E}">
        <p14:creationId xmlns:p14="http://schemas.microsoft.com/office/powerpoint/2010/main" val="113818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B8EA5-13D3-45CD-9FFB-0C5BC587F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新着情報</a:t>
            </a:r>
            <a:r>
              <a:rPr kumimoji="1" lang="en-US" altLang="ja-JP" dirty="0"/>
              <a:t>ID</a:t>
            </a:r>
            <a:r>
              <a:rPr kumimoji="1" lang="ja-JP" altLang="en-US" dirty="0"/>
              <a:t>使う場合</a:t>
            </a:r>
          </a:p>
        </p:txBody>
      </p:sp>
    </p:spTree>
    <p:extLst>
      <p:ext uri="{BB962C8B-B14F-4D97-AF65-F5344CB8AC3E}">
        <p14:creationId xmlns:p14="http://schemas.microsoft.com/office/powerpoint/2010/main" val="138870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82D229D-AB55-4C89-BC3E-E7B8B85BF502}"/>
              </a:ext>
            </a:extLst>
          </p:cNvPr>
          <p:cNvSpPr txBox="1"/>
          <p:nvPr/>
        </p:nvSpPr>
        <p:spPr>
          <a:xfrm>
            <a:off x="2965260" y="97417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00FF"/>
                </a:highlight>
              </a:rPr>
              <a:t>バージョン（</a:t>
            </a:r>
            <a:r>
              <a:rPr kumimoji="1" lang="en-US" altLang="ja-JP" b="1" dirty="0">
                <a:highlight>
                  <a:srgbClr val="FF00FF"/>
                </a:highlight>
              </a:rPr>
              <a:t>int</a:t>
            </a:r>
            <a:r>
              <a:rPr lang="ja-JP" altLang="en-US" b="1" dirty="0">
                <a:highlight>
                  <a:srgbClr val="FF00FF"/>
                </a:highlight>
              </a:rPr>
              <a:t>）</a:t>
            </a:r>
            <a:endParaRPr kumimoji="1" lang="ja-JP" altLang="en-US" b="1" dirty="0">
              <a:highlight>
                <a:srgbClr val="FF00FF"/>
              </a:highligh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B6B7EF-D263-4B75-9C49-EE587790DE9A}"/>
              </a:ext>
            </a:extLst>
          </p:cNvPr>
          <p:cNvSpPr/>
          <p:nvPr/>
        </p:nvSpPr>
        <p:spPr>
          <a:xfrm>
            <a:off x="2974786" y="913581"/>
            <a:ext cx="3770585" cy="82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FDB74A1-5FD0-4869-AB7C-AE9308095066}"/>
              </a:ext>
            </a:extLst>
          </p:cNvPr>
          <p:cNvSpPr/>
          <p:nvPr/>
        </p:nvSpPr>
        <p:spPr>
          <a:xfrm>
            <a:off x="2974785" y="1734620"/>
            <a:ext cx="3770585" cy="1949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DACF2FF-0A89-402A-96D4-0E841D311EFF}"/>
              </a:ext>
            </a:extLst>
          </p:cNvPr>
          <p:cNvSpPr txBox="1"/>
          <p:nvPr/>
        </p:nvSpPr>
        <p:spPr>
          <a:xfrm>
            <a:off x="2954800" y="134364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新着設定</a:t>
            </a:r>
            <a:r>
              <a:rPr lang="en-US" altLang="ja-JP" b="1" dirty="0"/>
              <a:t>ID</a:t>
            </a:r>
            <a:r>
              <a:rPr lang="ja-JP" altLang="en-US" b="1" dirty="0"/>
              <a:t>（</a:t>
            </a:r>
            <a:r>
              <a:rPr lang="en-US" altLang="ja-JP" b="1" dirty="0"/>
              <a:t>FK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838DC95-F137-447E-9102-54314D48D9AF}"/>
              </a:ext>
            </a:extLst>
          </p:cNvPr>
          <p:cNvSpPr txBox="1"/>
          <p:nvPr/>
        </p:nvSpPr>
        <p:spPr>
          <a:xfrm>
            <a:off x="177795" y="1875890"/>
            <a:ext cx="2593980" cy="3693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フォーマット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6B09B15-9EE9-4190-B7D3-9F9C4DCABB80}"/>
              </a:ext>
            </a:extLst>
          </p:cNvPr>
          <p:cNvSpPr txBox="1"/>
          <p:nvPr/>
        </p:nvSpPr>
        <p:spPr>
          <a:xfrm>
            <a:off x="17837" y="1343504"/>
            <a:ext cx="1670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企業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0B5B86D-AE64-4134-BD68-A5C8AE4CD3FE}"/>
              </a:ext>
            </a:extLst>
          </p:cNvPr>
          <p:cNvSpPr txBox="1"/>
          <p:nvPr/>
        </p:nvSpPr>
        <p:spPr>
          <a:xfrm>
            <a:off x="2965260" y="2240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作成日時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2AE7A48-53F7-434F-8A2D-65D7E009CFFA}"/>
              </a:ext>
            </a:extLst>
          </p:cNvPr>
          <p:cNvSpPr txBox="1"/>
          <p:nvPr/>
        </p:nvSpPr>
        <p:spPr>
          <a:xfrm>
            <a:off x="2965260" y="2683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更新</a:t>
            </a:r>
            <a:r>
              <a:rPr kumimoji="1" lang="ja-JP" altLang="en-US" b="1" dirty="0"/>
              <a:t>日時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2569EC7-0D3C-46C5-BCB3-A981445967C2}"/>
              </a:ext>
            </a:extLst>
          </p:cNvPr>
          <p:cNvSpPr txBox="1"/>
          <p:nvPr/>
        </p:nvSpPr>
        <p:spPr>
          <a:xfrm>
            <a:off x="2965260" y="3126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削除フラグ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C8B8FBE-1DBD-4B00-8473-B0BDB0523AA2}"/>
              </a:ext>
            </a:extLst>
          </p:cNvPr>
          <p:cNvSpPr txBox="1"/>
          <p:nvPr/>
        </p:nvSpPr>
        <p:spPr>
          <a:xfrm>
            <a:off x="2965260" y="1797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公開</a:t>
            </a:r>
            <a:r>
              <a:rPr kumimoji="1" lang="ja-JP" altLang="en-US" b="1" dirty="0"/>
              <a:t>日時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64B41A0-B170-45BC-B00A-C5DBD828A0F0}"/>
              </a:ext>
            </a:extLst>
          </p:cNvPr>
          <p:cNvCxnSpPr>
            <a:stCxn id="73" idx="1"/>
            <a:endCxn id="74" idx="3"/>
          </p:cNvCxnSpPr>
          <p:nvPr/>
        </p:nvCxnSpPr>
        <p:spPr>
          <a:xfrm flipH="1">
            <a:off x="2771775" y="1528311"/>
            <a:ext cx="183025" cy="532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93E2505-95B1-4EFE-BFDC-CEB8487F5374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>
            <a:off x="853162" y="1712836"/>
            <a:ext cx="621623" cy="163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F4910A-533A-4AA2-9E6B-B8F44BA21926}"/>
              </a:ext>
            </a:extLst>
          </p:cNvPr>
          <p:cNvSpPr txBox="1"/>
          <p:nvPr/>
        </p:nvSpPr>
        <p:spPr>
          <a:xfrm>
            <a:off x="3362324" y="449581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新着情報テーブル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308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30D9AD-87CC-4964-8E9B-E1418C1FC445}"/>
              </a:ext>
            </a:extLst>
          </p:cNvPr>
          <p:cNvSpPr txBox="1"/>
          <p:nvPr/>
        </p:nvSpPr>
        <p:spPr>
          <a:xfrm>
            <a:off x="38183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FF9055-8740-4E21-AB16-784508A9CC94}"/>
              </a:ext>
            </a:extLst>
          </p:cNvPr>
          <p:cNvGrpSpPr/>
          <p:nvPr/>
        </p:nvGrpSpPr>
        <p:grpSpPr>
          <a:xfrm>
            <a:off x="381839" y="302383"/>
            <a:ext cx="1464817" cy="1225787"/>
            <a:chOff x="8148850" y="302383"/>
            <a:chExt cx="1464817" cy="1225787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0AF61513-059D-4E25-8507-14C5B831FB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564E34C9-82CB-46A3-8A8E-8531EB116D85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AE899879-401E-4803-BF74-DFAA78FDA5BE}"/>
              </a:ext>
            </a:extLst>
          </p:cNvPr>
          <p:cNvGrpSpPr/>
          <p:nvPr/>
        </p:nvGrpSpPr>
        <p:grpSpPr>
          <a:xfrm>
            <a:off x="381839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D477E9F5-E794-41C7-8087-3C790C9613C7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24E4063E-14B6-4658-9C3B-79236D0BED31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D86E98-1392-44F4-9C1C-DECC9A1143A5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270CFF04-E06E-469F-B773-67E357BD887E}"/>
              </a:ext>
            </a:extLst>
          </p:cNvPr>
          <p:cNvGrpSpPr/>
          <p:nvPr/>
        </p:nvGrpSpPr>
        <p:grpSpPr>
          <a:xfrm>
            <a:off x="3596554" y="40773"/>
            <a:ext cx="1810150" cy="3268572"/>
            <a:chOff x="3552166" y="40773"/>
            <a:chExt cx="1810150" cy="3268572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2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8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4538F1E7-E4D2-4B4E-984D-8AFBBF71B39A}"/>
                </a:ext>
              </a:extLst>
            </p:cNvPr>
            <p:cNvGrpSpPr/>
            <p:nvPr/>
          </p:nvGrpSpPr>
          <p:grpSpPr>
            <a:xfrm>
              <a:off x="3775022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A416BF41-563C-42CE-BF6B-4DBC12EF1EB5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8" name="グループ化 247">
                <a:extLst>
                  <a:ext uri="{FF2B5EF4-FFF2-40B4-BE49-F238E27FC236}">
                    <a16:creationId xmlns:a16="http://schemas.microsoft.com/office/drawing/2014/main" id="{EE0870BB-CD0D-46B6-A8B1-EE1E3728843B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2"/>
              </a:xfrm>
              <a:grpFill/>
            </p:grpSpPr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F4141F8F-4B94-467E-B1A8-FEF77198B432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0" name="テキスト ボックス 249">
                  <a:extLst>
                    <a:ext uri="{FF2B5EF4-FFF2-40B4-BE49-F238E27FC236}">
                      <a16:creationId xmlns:a16="http://schemas.microsoft.com/office/drawing/2014/main" id="{3CDBF947-A8B6-4213-A9D3-3644EF1E0667}"/>
                    </a:ext>
                  </a:extLst>
                </p:cNvPr>
                <p:cNvSpPr txBox="1"/>
                <p:nvPr/>
              </p:nvSpPr>
              <p:spPr>
                <a:xfrm>
                  <a:off x="1145124" y="1202848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16F49C00-62F6-421F-BCD4-1C551BA01229}"/>
                </a:ext>
              </a:extLst>
            </p:cNvPr>
            <p:cNvSpPr txBox="1"/>
            <p:nvPr/>
          </p:nvSpPr>
          <p:spPr>
            <a:xfrm>
              <a:off x="3552166" y="1844703"/>
              <a:ext cx="15408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/>
                <a:t>（新着設定</a:t>
              </a:r>
              <a:r>
                <a:rPr lang="en-US" altLang="ja-JP" sz="1050" dirty="0"/>
                <a:t>ID</a:t>
              </a:r>
              <a:r>
                <a:rPr lang="ja-JP" altLang="en-US" sz="1050" dirty="0"/>
                <a:t>）</a:t>
              </a:r>
              <a:r>
                <a:rPr lang="en-US" altLang="ja-JP" sz="1050" dirty="0"/>
                <a:t>_ 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9C77B3D5-2458-4266-8611-EF1428D9A1FA}"/>
              </a:ext>
            </a:extLst>
          </p:cNvPr>
          <p:cNvGrpSpPr/>
          <p:nvPr/>
        </p:nvGrpSpPr>
        <p:grpSpPr>
          <a:xfrm>
            <a:off x="7957518" y="40773"/>
            <a:ext cx="1778626" cy="3268572"/>
            <a:chOff x="7957518" y="40773"/>
            <a:chExt cx="1778626" cy="3268572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78050"/>
                <a:chOff x="1145124" y="781235"/>
                <a:chExt cx="2140541" cy="1270376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75BAF9C6-B9E2-4601-B06A-D7254505629D}"/>
                </a:ext>
              </a:extLst>
            </p:cNvPr>
            <p:cNvSpPr txBox="1"/>
            <p:nvPr/>
          </p:nvSpPr>
          <p:spPr>
            <a:xfrm>
              <a:off x="7957518" y="1833105"/>
              <a:ext cx="15023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/>
                <a:t>（新着設定</a:t>
              </a:r>
              <a:r>
                <a:rPr lang="en-US" altLang="ja-JP" sz="1050" dirty="0"/>
                <a:t>ID</a:t>
              </a:r>
              <a:r>
                <a:rPr lang="ja-JP" altLang="en-US" sz="1050" dirty="0"/>
                <a:t>）</a:t>
              </a:r>
              <a:r>
                <a:rPr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0003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grpSp>
          <p:nvGrpSpPr>
            <p:cNvPr id="252" name="グループ化 251">
              <a:extLst>
                <a:ext uri="{FF2B5EF4-FFF2-40B4-BE49-F238E27FC236}">
                  <a16:creationId xmlns:a16="http://schemas.microsoft.com/office/drawing/2014/main" id="{3844B4BF-EF27-4E83-8DA9-3CE341E2615C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253" name="正方形/長方形 252">
                <a:extLst>
                  <a:ext uri="{FF2B5EF4-FFF2-40B4-BE49-F238E27FC236}">
                    <a16:creationId xmlns:a16="http://schemas.microsoft.com/office/drawing/2014/main" id="{F744A01A-8A60-4714-82FF-742AF59CDF17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4" name="グループ化 253">
                <a:extLst>
                  <a:ext uri="{FF2B5EF4-FFF2-40B4-BE49-F238E27FC236}">
                    <a16:creationId xmlns:a16="http://schemas.microsoft.com/office/drawing/2014/main" id="{3F9C5793-C779-4B75-ABD4-867D8671739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78050"/>
                <a:chOff x="1145124" y="781235"/>
                <a:chExt cx="2140541" cy="1270376"/>
              </a:xfrm>
              <a:grpFill/>
            </p:grpSpPr>
            <p:sp>
              <p:nvSpPr>
                <p:cNvPr id="255" name="テキスト ボックス 254">
                  <a:extLst>
                    <a:ext uri="{FF2B5EF4-FFF2-40B4-BE49-F238E27FC236}">
                      <a16:creationId xmlns:a16="http://schemas.microsoft.com/office/drawing/2014/main" id="{16DC6D2E-0A07-4D9F-8CDE-0A58BAD185E2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6" name="テキスト ボックス 255">
                  <a:extLst>
                    <a:ext uri="{FF2B5EF4-FFF2-40B4-BE49-F238E27FC236}">
                      <a16:creationId xmlns:a16="http://schemas.microsoft.com/office/drawing/2014/main" id="{89D4DE07-90CA-4B14-9FA1-C5137FDBEEA8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7" name="テキスト ボックス 256">
                  <a:extLst>
                    <a:ext uri="{FF2B5EF4-FFF2-40B4-BE49-F238E27FC236}">
                      <a16:creationId xmlns:a16="http://schemas.microsoft.com/office/drawing/2014/main" id="{A76A6D4B-2BD3-47C7-AED3-91C11A7EE08C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46A9A06-7F61-4BD4-9B60-B3E3BDAABD99}"/>
              </a:ext>
            </a:extLst>
          </p:cNvPr>
          <p:cNvSpPr txBox="1"/>
          <p:nvPr/>
        </p:nvSpPr>
        <p:spPr>
          <a:xfrm>
            <a:off x="0" y="61229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①未来配信が存在しない場合の</a:t>
            </a:r>
            <a:endParaRPr kumimoji="1" lang="en-US" altLang="ja-JP" dirty="0"/>
          </a:p>
          <a:p>
            <a:r>
              <a:rPr kumimoji="1" lang="ja-JP" altLang="en-US" dirty="0"/>
              <a:t>レコード追加</a:t>
            </a:r>
          </a:p>
        </p:txBody>
      </p:sp>
    </p:spTree>
    <p:extLst>
      <p:ext uri="{BB962C8B-B14F-4D97-AF65-F5344CB8AC3E}">
        <p14:creationId xmlns:p14="http://schemas.microsoft.com/office/powerpoint/2010/main" val="2416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30D9AD-87CC-4964-8E9B-E1418C1FC445}"/>
              </a:ext>
            </a:extLst>
          </p:cNvPr>
          <p:cNvSpPr txBox="1"/>
          <p:nvPr/>
        </p:nvSpPr>
        <p:spPr>
          <a:xfrm>
            <a:off x="38183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FF9055-8740-4E21-AB16-784508A9CC94}"/>
              </a:ext>
            </a:extLst>
          </p:cNvPr>
          <p:cNvGrpSpPr/>
          <p:nvPr/>
        </p:nvGrpSpPr>
        <p:grpSpPr>
          <a:xfrm>
            <a:off x="381839" y="302383"/>
            <a:ext cx="1464817" cy="1225787"/>
            <a:chOff x="8148850" y="302383"/>
            <a:chExt cx="1464817" cy="1225787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0AF61513-059D-4E25-8507-14C5B831FB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564E34C9-82CB-46A3-8A8E-8531EB116D85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3765497" y="40773"/>
            <a:ext cx="1596819" cy="6630897"/>
            <a:chOff x="3765497" y="40773"/>
            <a:chExt cx="1596819" cy="663089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83481"/>
                <a:chOff x="1145124" y="781235"/>
                <a:chExt cx="2140541" cy="1279243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8F946151-D75C-41A8-BBCC-8D2A4F1BFBDA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C6E6A82D-71E1-4661-84C9-4D8E75FABBE9}"/>
                </a:ext>
              </a:extLst>
            </p:cNvPr>
            <p:cNvGrpSpPr/>
            <p:nvPr/>
          </p:nvGrpSpPr>
          <p:grpSpPr>
            <a:xfrm>
              <a:off x="3769585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57A035A6-45B3-4DE6-886D-945EE97C746D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971898EA-C226-406B-AD5C-F2ABFC9AE3AE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  <a:grpFill/>
            </p:grpSpPr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7D59808C-2556-4003-8320-0B247589EED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405E6842-5F76-498D-8260-336D7F65BE8A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6" name="グループ化 215">
              <a:extLst>
                <a:ext uri="{FF2B5EF4-FFF2-40B4-BE49-F238E27FC236}">
                  <a16:creationId xmlns:a16="http://schemas.microsoft.com/office/drawing/2014/main" id="{916F72F1-C562-4421-B50F-C5A6B21EBC1E}"/>
                </a:ext>
              </a:extLst>
            </p:cNvPr>
            <p:cNvGrpSpPr/>
            <p:nvPr/>
          </p:nvGrpSpPr>
          <p:grpSpPr>
            <a:xfrm>
              <a:off x="3765497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65BACCC2-0985-41CD-9D8B-E50B0DCAF799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12DD3B01-05D1-425B-B12E-6CF825DCB992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83481"/>
                <a:chOff x="1145124" y="781235"/>
                <a:chExt cx="2140541" cy="1279243"/>
              </a:xfrm>
              <a:grpFill/>
            </p:grpSpPr>
            <p:sp>
              <p:nvSpPr>
                <p:cNvPr id="219" name="テキスト ボックス 218">
                  <a:extLst>
                    <a:ext uri="{FF2B5EF4-FFF2-40B4-BE49-F238E27FC236}">
                      <a16:creationId xmlns:a16="http://schemas.microsoft.com/office/drawing/2014/main" id="{DB3A9895-0158-41E1-9AEC-2DDFBDB427D9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F4A1D265-F67A-48D1-B383-CE6D3A91302B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1026068-C8F7-48E9-A7AC-D983A8A75DB0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2D2A71E-6021-410A-A55D-399D65E211BD}"/>
              </a:ext>
            </a:extLst>
          </p:cNvPr>
          <p:cNvGrpSpPr/>
          <p:nvPr/>
        </p:nvGrpSpPr>
        <p:grpSpPr>
          <a:xfrm>
            <a:off x="8148850" y="40773"/>
            <a:ext cx="1587294" cy="6630897"/>
            <a:chOff x="8148850" y="40773"/>
            <a:chExt cx="1587294" cy="663089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A35FE85E-52D7-409F-8E0A-2A7DA0136812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8EB2463-EC5D-4288-A8E7-2E37F254C1D2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178CCB06-C0B1-4359-83ED-FF4FF915ECF8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E8D3E486-5410-48FA-9721-FF43E5F75515}"/>
                  </a:ext>
                </a:extLst>
              </p:cNvPr>
              <p:cNvGrpSpPr/>
              <p:nvPr/>
            </p:nvGrpSpPr>
            <p:grpSpPr>
              <a:xfrm>
                <a:off x="8241020" y="397141"/>
                <a:ext cx="1295867" cy="1036271"/>
                <a:chOff x="1149133" y="781235"/>
                <a:chExt cx="2159775" cy="1691991"/>
              </a:xfrm>
              <a:grpFill/>
            </p:grpSpPr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2D2A36A4-D189-40CF-A77F-710623794DD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B640EF82-B0F9-46F9-BC03-7E6C787DB725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A7166241-3BF8-42A9-8F0C-147397877FAD}"/>
                </a:ext>
              </a:extLst>
            </p:cNvPr>
            <p:cNvGrpSpPr/>
            <p:nvPr/>
          </p:nvGrpSpPr>
          <p:grpSpPr>
            <a:xfrm>
              <a:off x="8148850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9CC5D36D-9992-4A5A-B79F-6AC508194AC0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A089EEF1-5B12-4297-A264-3BB791C3315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25" name="テキスト ボックス 224">
                  <a:extLst>
                    <a:ext uri="{FF2B5EF4-FFF2-40B4-BE49-F238E27FC236}">
                      <a16:creationId xmlns:a16="http://schemas.microsoft.com/office/drawing/2014/main" id="{BD400BF8-D238-4067-8D41-F2CA8539C57B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6" name="テキスト ボックス 225">
                  <a:extLst>
                    <a:ext uri="{FF2B5EF4-FFF2-40B4-BE49-F238E27FC236}">
                      <a16:creationId xmlns:a16="http://schemas.microsoft.com/office/drawing/2014/main" id="{58F4DE2C-439B-4621-829C-9E1A32D9417E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4BE71CCD-D51A-495F-A820-06862D0FF6E3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6AC04DE-78AD-439A-A456-BA6359F36A16}"/>
                </a:ext>
              </a:extLst>
            </p:cNvPr>
            <p:cNvGrpSpPr/>
            <p:nvPr/>
          </p:nvGrpSpPr>
          <p:grpSpPr>
            <a:xfrm>
              <a:off x="8148850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74C73F18-F0E1-4FC0-9333-6C7D361D447A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3326C4AB-DA43-450E-9944-42DFCA37FF2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33" name="テキスト ボックス 232">
                  <a:extLst>
                    <a:ext uri="{FF2B5EF4-FFF2-40B4-BE49-F238E27FC236}">
                      <a16:creationId xmlns:a16="http://schemas.microsoft.com/office/drawing/2014/main" id="{030239B4-4E81-4B9F-BD2E-CF65EDE7D37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9B80109A-A620-4F80-A3AC-F4BA7DF61C14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D454E1D1-9982-4F52-AE51-14C2A82EA896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E0F4BB11-594F-4054-B9AA-8211534FC4AE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426B7B-417C-4A41-A6E1-4B0FCDDEF700}"/>
              </a:ext>
            </a:extLst>
          </p:cNvPr>
          <p:cNvSpPr txBox="1"/>
          <p:nvPr/>
        </p:nvSpPr>
        <p:spPr>
          <a:xfrm>
            <a:off x="0" y="612294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未来配信が存在する場合の</a:t>
            </a:r>
            <a:endParaRPr kumimoji="1" lang="en-US" altLang="ja-JP" dirty="0"/>
          </a:p>
          <a:p>
            <a:r>
              <a:rPr kumimoji="1" lang="ja-JP" altLang="en-US" dirty="0"/>
              <a:t>レコード追加</a:t>
            </a: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997DFCE-74E7-42C6-BED4-75BE5B668F38}"/>
              </a:ext>
            </a:extLst>
          </p:cNvPr>
          <p:cNvGrpSpPr/>
          <p:nvPr/>
        </p:nvGrpSpPr>
        <p:grpSpPr>
          <a:xfrm>
            <a:off x="381839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C52A9A1-AB95-43A0-BE71-7236D06E8BCA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7B67E81A-1887-4A96-956A-B159CC1E8EE2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81A1D1-A7DB-4FFE-89CD-F1C97CCEB672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0DD8DD-0181-4F44-A9F0-C81FAAD5C803}"/>
              </a:ext>
            </a:extLst>
          </p:cNvPr>
          <p:cNvSpPr txBox="1"/>
          <p:nvPr/>
        </p:nvSpPr>
        <p:spPr>
          <a:xfrm>
            <a:off x="3482059" y="35487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8D49F2E-E1B0-4C95-AF17-08831E9A8C1D}"/>
              </a:ext>
            </a:extLst>
          </p:cNvPr>
          <p:cNvSpPr txBox="1"/>
          <p:nvPr/>
        </p:nvSpPr>
        <p:spPr>
          <a:xfrm>
            <a:off x="3482059" y="51580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0003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22EFECB-94B0-4C5C-9978-665B72372313}"/>
              </a:ext>
            </a:extLst>
          </p:cNvPr>
          <p:cNvSpPr txBox="1"/>
          <p:nvPr/>
        </p:nvSpPr>
        <p:spPr>
          <a:xfrm>
            <a:off x="7818952" y="1830560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0004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A66A7FF-E772-4160-8CC6-A5E50DBA577E}"/>
              </a:ext>
            </a:extLst>
          </p:cNvPr>
          <p:cNvSpPr txBox="1"/>
          <p:nvPr/>
        </p:nvSpPr>
        <p:spPr>
          <a:xfrm>
            <a:off x="7818952" y="3563049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0005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A0D49A9-C2E3-4929-8B71-4F453EA370E0}"/>
              </a:ext>
            </a:extLst>
          </p:cNvPr>
          <p:cNvSpPr txBox="1"/>
          <p:nvPr/>
        </p:nvSpPr>
        <p:spPr>
          <a:xfrm>
            <a:off x="7813441" y="515217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0006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930CF3-7A68-4018-B359-52D48E1C64F3}"/>
              </a:ext>
            </a:extLst>
          </p:cNvPr>
          <p:cNvSpPr txBox="1"/>
          <p:nvPr/>
        </p:nvSpPr>
        <p:spPr>
          <a:xfrm>
            <a:off x="9699010" y="573391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論理削除</a:t>
            </a:r>
            <a:r>
              <a:rPr kumimoji="1" lang="en-US" altLang="ja-JP" b="1" dirty="0">
                <a:solidFill>
                  <a:srgbClr val="FF0000"/>
                </a:solidFill>
              </a:rPr>
              <a:t>or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リビジョン最新で検索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761</Words>
  <Application>Microsoft Office PowerPoint</Application>
  <PresentationFormat>ワイド画面</PresentationFormat>
  <Paragraphs>207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①新着情報ID使う場合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②新着情報ID使う場合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啓太 高畠</dc:creator>
  <cp:lastModifiedBy>啓太 高畠</cp:lastModifiedBy>
  <cp:revision>17</cp:revision>
  <dcterms:created xsi:type="dcterms:W3CDTF">2020-11-13T05:31:52Z</dcterms:created>
  <dcterms:modified xsi:type="dcterms:W3CDTF">2020-11-13T09:28:06Z</dcterms:modified>
</cp:coreProperties>
</file>