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70" r:id="rId3"/>
    <p:sldId id="289" r:id="rId4"/>
    <p:sldId id="290" r:id="rId5"/>
    <p:sldId id="276" r:id="rId6"/>
    <p:sldId id="287" r:id="rId7"/>
    <p:sldId id="288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5574"/>
    <a:srgbClr val="F2D4AA"/>
    <a:srgbClr val="F4F4F4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6318" autoAdjust="0"/>
  </p:normalViewPr>
  <p:slideViewPr>
    <p:cSldViewPr snapToGrid="0">
      <p:cViewPr varScale="1">
        <p:scale>
          <a:sx n="62" d="100"/>
          <a:sy n="62" d="100"/>
        </p:scale>
        <p:origin x="8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98DBA-ED62-42D1-AB73-66D64966019A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A966C-C914-4B89-ADB0-BC6EB017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87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8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36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020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501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A966C-C914-4B89-ADB0-BC6EB01770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69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36DFC4-DC08-429D-9FE2-86D61706CFEB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0326F34-6995-4006-A62B-5661ADD477A7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349955" y="1137356"/>
              <a:chExt cx="12192000" cy="6858000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F67F08B3-23E9-41AD-9A46-4FF310D2B4E1}"/>
                  </a:ext>
                </a:extLst>
              </p:cNvPr>
              <p:cNvGrpSpPr/>
              <p:nvPr/>
            </p:nvGrpSpPr>
            <p:grpSpPr>
              <a:xfrm>
                <a:off x="349955" y="1137356"/>
                <a:ext cx="12192000" cy="3429000"/>
                <a:chOff x="349955" y="1137356"/>
                <a:chExt cx="12192000" cy="3429000"/>
              </a:xfrm>
            </p:grpSpPr>
            <p:pic>
              <p:nvPicPr>
                <p:cNvPr id="13" name="图片 12">
                  <a:extLst>
                    <a:ext uri="{FF2B5EF4-FFF2-40B4-BE49-F238E27FC236}">
                      <a16:creationId xmlns:a16="http://schemas.microsoft.com/office/drawing/2014/main" id="{EEAA73AA-335D-40C8-9488-B0914B5C54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25" r="7517"/>
                <a:stretch/>
              </p:blipFill>
              <p:spPr>
                <a:xfrm>
                  <a:off x="349955" y="1137356"/>
                  <a:ext cx="6096000" cy="3429000"/>
                </a:xfrm>
                <a:prstGeom prst="rect">
                  <a:avLst/>
                </a:prstGeom>
              </p:spPr>
            </p:pic>
            <p:pic>
              <p:nvPicPr>
                <p:cNvPr id="14" name="图片 13">
                  <a:extLst>
                    <a:ext uri="{FF2B5EF4-FFF2-40B4-BE49-F238E27FC236}">
                      <a16:creationId xmlns:a16="http://schemas.microsoft.com/office/drawing/2014/main" id="{54F0D825-6134-46DE-A085-A924136485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25" r="7517"/>
                <a:stretch/>
              </p:blipFill>
              <p:spPr>
                <a:xfrm>
                  <a:off x="6445955" y="1137356"/>
                  <a:ext cx="6096000" cy="3429000"/>
                </a:xfrm>
                <a:prstGeom prst="rect">
                  <a:avLst/>
                </a:prstGeom>
              </p:spPr>
            </p:pic>
          </p:grpSp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C530E75C-07B3-4874-8EB8-89D8A13E4B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349955" y="4566356"/>
                <a:ext cx="6096000" cy="3429000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A4962505-3AC2-453B-A1EA-33976100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5" r="7517"/>
              <a:stretch/>
            </p:blipFill>
            <p:spPr>
              <a:xfrm>
                <a:off x="6445955" y="4566356"/>
                <a:ext cx="6096000" cy="3429000"/>
              </a:xfrm>
              <a:prstGeom prst="rect">
                <a:avLst/>
              </a:prstGeom>
            </p:spPr>
          </p:pic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0099ACF-EF0D-4B03-A802-16535C10BDF3}"/>
                </a:ext>
              </a:extLst>
            </p:cNvPr>
            <p:cNvGrpSpPr/>
            <p:nvPr/>
          </p:nvGrpSpPr>
          <p:grpSpPr>
            <a:xfrm>
              <a:off x="600362" y="420346"/>
              <a:ext cx="3458680" cy="717080"/>
              <a:chOff x="1358646" y="1055965"/>
              <a:chExt cx="3458680" cy="717080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54B8D6FA-CB84-4F31-B7C5-7E18D45B0B06}"/>
                  </a:ext>
                </a:extLst>
              </p:cNvPr>
              <p:cNvGrpSpPr/>
              <p:nvPr/>
            </p:nvGrpSpPr>
            <p:grpSpPr>
              <a:xfrm>
                <a:off x="1577550" y="1214503"/>
                <a:ext cx="3239776" cy="558542"/>
                <a:chOff x="1577550" y="1214503"/>
                <a:chExt cx="3239776" cy="558542"/>
              </a:xfrm>
            </p:grpSpPr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DF71045D-F05C-4BC6-9EBE-D9F1C48929F9}"/>
                    </a:ext>
                  </a:extLst>
                </p:cNvPr>
                <p:cNvSpPr/>
                <p:nvPr/>
              </p:nvSpPr>
              <p:spPr>
                <a:xfrm>
                  <a:off x="1577550" y="1214503"/>
                  <a:ext cx="3239776" cy="558542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76200">
                  <a:noFill/>
                </a:ln>
                <a:effectLst>
                  <a:outerShdw blurRad="304800" dist="25400" sx="101000" sy="101000" algn="ctr" rotWithShape="0">
                    <a:schemeClr val="bg1">
                      <a:lumMod val="75000"/>
                      <a:alpha val="8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pc="600" dirty="0">
                    <a:solidFill>
                      <a:srgbClr val="03458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28795395-B987-4CA0-A091-104D5B366411}"/>
                    </a:ext>
                  </a:extLst>
                </p:cNvPr>
                <p:cNvSpPr/>
                <p:nvPr/>
              </p:nvSpPr>
              <p:spPr>
                <a:xfrm>
                  <a:off x="1705631" y="1262941"/>
                  <a:ext cx="301877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CN" altLang="en-US" sz="2400" b="1" spc="300" dirty="0">
                      <a:solidFill>
                        <a:srgbClr val="475574"/>
                      </a:solidFill>
                      <a:latin typeface="思源黑体 CN Regular" panose="020B0500000000000000" pitchFamily="34" charset="-122"/>
                      <a:ea typeface="思源黑体 CN Regular" panose="020B0500000000000000" pitchFamily="34" charset="-122"/>
                    </a:rPr>
                    <a:t>企业管理基础知识</a:t>
                  </a:r>
                </a:p>
              </p:txBody>
            </p:sp>
          </p:grp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6B2C27CC-0836-4032-B4FD-C0A76E93D996}"/>
                  </a:ext>
                </a:extLst>
              </p:cNvPr>
              <p:cNvSpPr/>
              <p:nvPr/>
            </p:nvSpPr>
            <p:spPr>
              <a:xfrm flipV="1">
                <a:off x="1358646" y="1055965"/>
                <a:ext cx="437808" cy="437808"/>
              </a:xfrm>
              <a:prstGeom prst="ellipse">
                <a:avLst/>
              </a:prstGeom>
              <a:gradFill>
                <a:gsLst>
                  <a:gs pos="20000">
                    <a:srgbClr val="475574">
                      <a:alpha val="76000"/>
                    </a:srgbClr>
                  </a:gs>
                  <a:gs pos="77000">
                    <a:srgbClr val="F2D4AA">
                      <a:alpha val="66000"/>
                    </a:srgbClr>
                  </a:gs>
                </a:gsLst>
                <a:lin ang="5400000" scaled="1"/>
              </a:gradFill>
              <a:ln w="76200">
                <a:noFill/>
              </a:ln>
              <a:effectLst>
                <a:outerShdw blurRad="304800" dist="25400" sx="101000" sy="101000" algn="ctr" rotWithShape="0">
                  <a:schemeClr val="bg1">
                    <a:lumMod val="75000"/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pc="600">
                  <a:solidFill>
                    <a:srgbClr val="03458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BD085B90-95CC-4A3B-9FC2-16B2B67CA565}"/>
              </a:ext>
            </a:extLst>
          </p:cNvPr>
          <p:cNvSpPr/>
          <p:nvPr/>
        </p:nvSpPr>
        <p:spPr>
          <a:xfrm>
            <a:off x="2079216" y="2380992"/>
            <a:ext cx="817850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6600" spc="600" dirty="0">
                <a:solidFill>
                  <a:srgbClr val="47557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銀行定期存款</a:t>
            </a:r>
            <a:endParaRPr lang="en-US" altLang="zh-TW" sz="6600" spc="600" dirty="0">
              <a:solidFill>
                <a:srgbClr val="47557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6600" spc="600" dirty="0">
                <a:solidFill>
                  <a:srgbClr val="47557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營銷電話分析</a:t>
            </a:r>
            <a:endParaRPr lang="zh-CN" altLang="en-US" sz="6600" spc="600" dirty="0">
              <a:solidFill>
                <a:srgbClr val="47557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75E737E0-FBC4-4515-BB09-A467653EF578}"/>
              </a:ext>
            </a:extLst>
          </p:cNvPr>
          <p:cNvSpPr/>
          <p:nvPr/>
        </p:nvSpPr>
        <p:spPr>
          <a:xfrm>
            <a:off x="1224570" y="-773"/>
            <a:ext cx="888523" cy="2024781"/>
          </a:xfrm>
          <a:prstGeom prst="roundRect">
            <a:avLst>
              <a:gd name="adj" fmla="val 0"/>
            </a:avLst>
          </a:prstGeom>
          <a:solidFill>
            <a:srgbClr val="475574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E24D5ACD-59BD-448F-A0AD-AC07CF1A1435}"/>
              </a:ext>
            </a:extLst>
          </p:cNvPr>
          <p:cNvSpPr/>
          <p:nvPr/>
        </p:nvSpPr>
        <p:spPr>
          <a:xfrm>
            <a:off x="10112784" y="4822666"/>
            <a:ext cx="888523" cy="2024781"/>
          </a:xfrm>
          <a:prstGeom prst="roundRect">
            <a:avLst>
              <a:gd name="adj" fmla="val 0"/>
            </a:avLst>
          </a:prstGeom>
          <a:solidFill>
            <a:srgbClr val="475574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9CF9AC8-F138-418F-9D41-419AEA326036}"/>
              </a:ext>
            </a:extLst>
          </p:cNvPr>
          <p:cNvSpPr/>
          <p:nvPr/>
        </p:nvSpPr>
        <p:spPr>
          <a:xfrm>
            <a:off x="852886" y="1885340"/>
            <a:ext cx="10457099" cy="35707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D35E5D-0A11-41FE-ABDE-99509B2F6B8B}"/>
              </a:ext>
            </a:extLst>
          </p:cNvPr>
          <p:cNvSpPr/>
          <p:nvPr/>
        </p:nvSpPr>
        <p:spPr>
          <a:xfrm>
            <a:off x="4486802" y="2700019"/>
            <a:ext cx="6096000" cy="1952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800" spc="300" dirty="0">
                <a:solidFill>
                  <a:srgbClr val="1C20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運用銀行的客戶資料，來分析用電話營銷辦理定期存款的結果，本次將從三個面向來切入分析</a:t>
            </a:r>
            <a:endParaRPr lang="zh-CN" altLang="en-US" sz="2800" spc="300" dirty="0">
              <a:solidFill>
                <a:srgbClr val="1C203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圆: 空心 5">
            <a:extLst>
              <a:ext uri="{FF2B5EF4-FFF2-40B4-BE49-F238E27FC236}">
                <a16:creationId xmlns:a16="http://schemas.microsoft.com/office/drawing/2014/main" id="{935E67A2-AC54-4E58-908C-D607401C569D}"/>
              </a:ext>
            </a:extLst>
          </p:cNvPr>
          <p:cNvSpPr/>
          <p:nvPr/>
        </p:nvSpPr>
        <p:spPr>
          <a:xfrm>
            <a:off x="1783474" y="3648045"/>
            <a:ext cx="1506918" cy="1506918"/>
          </a:xfrm>
          <a:prstGeom prst="donut">
            <a:avLst>
              <a:gd name="adj" fmla="val 338"/>
            </a:avLst>
          </a:prstGeom>
          <a:gradFill>
            <a:gsLst>
              <a:gs pos="20000">
                <a:srgbClr val="475574">
                  <a:alpha val="76000"/>
                </a:srgbClr>
              </a:gs>
              <a:gs pos="77000">
                <a:srgbClr val="F2D4AA">
                  <a:alpha val="66000"/>
                </a:srgbClr>
              </a:gs>
            </a:gsLst>
            <a:lin ang="5400000" scaled="1"/>
          </a:gra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D74F2CF-3CF0-4867-BA34-617E6B5151F5}"/>
              </a:ext>
            </a:extLst>
          </p:cNvPr>
          <p:cNvSpPr/>
          <p:nvPr/>
        </p:nvSpPr>
        <p:spPr>
          <a:xfrm>
            <a:off x="1787530" y="2700019"/>
            <a:ext cx="1972090" cy="1719358"/>
          </a:xfrm>
          <a:prstGeom prst="roundRect">
            <a:avLst>
              <a:gd name="adj" fmla="val 0"/>
            </a:avLst>
          </a:prstGeom>
          <a:solidFill>
            <a:srgbClr val="475574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D229B3-8EDB-4FB0-BFD8-C1D5896D9E5B}"/>
              </a:ext>
            </a:extLst>
          </p:cNvPr>
          <p:cNvSpPr/>
          <p:nvPr/>
        </p:nvSpPr>
        <p:spPr>
          <a:xfrm>
            <a:off x="2092774" y="3189436"/>
            <a:ext cx="1361602" cy="74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spc="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zh-CN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992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>
            <a:extLst>
              <a:ext uri="{FF2B5EF4-FFF2-40B4-BE49-F238E27FC236}">
                <a16:creationId xmlns:a16="http://schemas.microsoft.com/office/drawing/2014/main" id="{EBED5834-C1DA-6A83-5748-BB7EBA964DE7}"/>
              </a:ext>
            </a:extLst>
          </p:cNvPr>
          <p:cNvGrpSpPr/>
          <p:nvPr/>
        </p:nvGrpSpPr>
        <p:grpSpPr>
          <a:xfrm>
            <a:off x="668080" y="627645"/>
            <a:ext cx="2968972" cy="708964"/>
            <a:chOff x="668080" y="698156"/>
            <a:chExt cx="5592043" cy="101634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FE5ECC2-FE35-3D85-FDEF-F559A1FB09A1}"/>
                </a:ext>
              </a:extLst>
            </p:cNvPr>
            <p:cNvSpPr/>
            <p:nvPr/>
          </p:nvSpPr>
          <p:spPr>
            <a:xfrm>
              <a:off x="5613564" y="698156"/>
              <a:ext cx="646559" cy="1016344"/>
            </a:xfrm>
            <a:prstGeom prst="rect">
              <a:avLst/>
            </a:prstGeom>
            <a:solidFill>
              <a:srgbClr val="F2D4AA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4" name="矩形: 圆角 8">
              <a:extLst>
                <a:ext uri="{FF2B5EF4-FFF2-40B4-BE49-F238E27FC236}">
                  <a16:creationId xmlns:a16="http://schemas.microsoft.com/office/drawing/2014/main" id="{B1A17B62-3305-8324-CCCA-F34555718ED8}"/>
                </a:ext>
              </a:extLst>
            </p:cNvPr>
            <p:cNvSpPr/>
            <p:nvPr/>
          </p:nvSpPr>
          <p:spPr>
            <a:xfrm>
              <a:off x="668080" y="698156"/>
              <a:ext cx="5099674" cy="1016344"/>
            </a:xfrm>
            <a:prstGeom prst="roundRect">
              <a:avLst>
                <a:gd name="adj" fmla="val 0"/>
              </a:avLst>
            </a:prstGeom>
            <a:solidFill>
              <a:srgbClr val="47557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3200" spc="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資料特徵</a:t>
              </a:r>
              <a:endParaRPr lang="zh-CN" altLang="en-US" sz="3200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E23D942A-209D-1924-BE08-E1235184C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228" y="627645"/>
            <a:ext cx="5485362" cy="583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4">
            <a:extLst>
              <a:ext uri="{FF2B5EF4-FFF2-40B4-BE49-F238E27FC236}">
                <a16:creationId xmlns:a16="http://schemas.microsoft.com/office/drawing/2014/main" id="{B41CD541-CD55-FCA2-6F89-091D37202BA4}"/>
              </a:ext>
            </a:extLst>
          </p:cNvPr>
          <p:cNvGrpSpPr/>
          <p:nvPr/>
        </p:nvGrpSpPr>
        <p:grpSpPr>
          <a:xfrm>
            <a:off x="668080" y="627645"/>
            <a:ext cx="3256648" cy="708964"/>
            <a:chOff x="668080" y="698156"/>
            <a:chExt cx="5592043" cy="101634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B70DFD9-3E69-0EF5-AAF9-7AF5B08D7F51}"/>
                </a:ext>
              </a:extLst>
            </p:cNvPr>
            <p:cNvSpPr/>
            <p:nvPr/>
          </p:nvSpPr>
          <p:spPr>
            <a:xfrm>
              <a:off x="5613564" y="698156"/>
              <a:ext cx="646559" cy="1016344"/>
            </a:xfrm>
            <a:prstGeom prst="rect">
              <a:avLst/>
            </a:prstGeom>
            <a:solidFill>
              <a:srgbClr val="F2D4AA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pc="60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6" name="矩形: 圆角 8">
              <a:extLst>
                <a:ext uri="{FF2B5EF4-FFF2-40B4-BE49-F238E27FC236}">
                  <a16:creationId xmlns:a16="http://schemas.microsoft.com/office/drawing/2014/main" id="{F6F0835D-3851-A6F0-455E-CA2D8D351694}"/>
                </a:ext>
              </a:extLst>
            </p:cNvPr>
            <p:cNvSpPr/>
            <p:nvPr/>
          </p:nvSpPr>
          <p:spPr>
            <a:xfrm>
              <a:off x="668080" y="698156"/>
              <a:ext cx="5099674" cy="1016344"/>
            </a:xfrm>
            <a:prstGeom prst="roundRect">
              <a:avLst>
                <a:gd name="adj" fmla="val 0"/>
              </a:avLst>
            </a:prstGeom>
            <a:solidFill>
              <a:srgbClr val="475574"/>
            </a:solidFill>
            <a:ln w="76200">
              <a:noFill/>
            </a:ln>
            <a:effectLst>
              <a:outerShdw blurRad="304800" dist="25400" sx="101000" sy="101000" algn="ctr" rotWithShape="0">
                <a:schemeClr val="bg1">
                  <a:lumMod val="75000"/>
                  <a:alpha val="8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3200" spc="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dashboard</a:t>
              </a:r>
              <a:endParaRPr lang="zh-CN" altLang="en-US" sz="3200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7" name="圖片 6" descr="一張含有 文字, 螢幕擷取畫面, 圖表 的圖片&#10;&#10;自動產生的描述">
            <a:extLst>
              <a:ext uri="{FF2B5EF4-FFF2-40B4-BE49-F238E27FC236}">
                <a16:creationId xmlns:a16="http://schemas.microsoft.com/office/drawing/2014/main" id="{78C816AE-EF16-51F8-419D-8E64EE59D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90" y="1650459"/>
            <a:ext cx="8333156" cy="47589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5010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E841DE7-6B6D-4116-B02E-774E6DB64D23}"/>
              </a:ext>
            </a:extLst>
          </p:cNvPr>
          <p:cNvSpPr/>
          <p:nvPr/>
        </p:nvSpPr>
        <p:spPr>
          <a:xfrm>
            <a:off x="819433" y="1695625"/>
            <a:ext cx="5832576" cy="43252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276BE8F-88DD-48AD-BBCD-6B5211C4AD6C}"/>
              </a:ext>
            </a:extLst>
          </p:cNvPr>
          <p:cNvSpPr/>
          <p:nvPr/>
        </p:nvSpPr>
        <p:spPr>
          <a:xfrm>
            <a:off x="1018462" y="1375855"/>
            <a:ext cx="721495" cy="2552205"/>
          </a:xfrm>
          <a:prstGeom prst="roundRect">
            <a:avLst>
              <a:gd name="adj" fmla="val 0"/>
            </a:avLst>
          </a:prstGeom>
          <a:solidFill>
            <a:srgbClr val="475574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851D4D-7283-435B-ABBD-213A43FB8C8B}"/>
              </a:ext>
            </a:extLst>
          </p:cNvPr>
          <p:cNvSpPr/>
          <p:nvPr/>
        </p:nvSpPr>
        <p:spPr>
          <a:xfrm>
            <a:off x="1039901" y="1781066"/>
            <a:ext cx="677108" cy="17417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32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</a:t>
            </a:r>
            <a:endParaRPr lang="zh-CN" altLang="en-US" sz="3200" b="1" spc="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DBBC79-E5B3-4414-98B2-596587A0B729}"/>
              </a:ext>
            </a:extLst>
          </p:cNvPr>
          <p:cNvSpPr/>
          <p:nvPr/>
        </p:nvSpPr>
        <p:spPr>
          <a:xfrm>
            <a:off x="1938986" y="2169261"/>
            <a:ext cx="4468167" cy="259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800" spc="300" dirty="0">
                <a:solidFill>
                  <a:srgbClr val="1C20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相較於其他年齡層，年紀大於</a:t>
            </a:r>
            <a:r>
              <a:rPr lang="en-US" altLang="zh-TW" sz="2800" spc="300" dirty="0">
                <a:solidFill>
                  <a:srgbClr val="1C20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65</a:t>
            </a:r>
            <a:r>
              <a:rPr lang="zh-TW" altLang="en-US" sz="2800" spc="300" dirty="0">
                <a:solidFill>
                  <a:srgbClr val="1C20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歲以上的高齡人口有較高的比率會辦理定期存款。</a:t>
            </a:r>
            <a:endParaRPr lang="zh-CN" altLang="en-US" sz="2800" spc="300" dirty="0">
              <a:solidFill>
                <a:srgbClr val="1C203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 descr="一張含有 文字, 螢幕擷取畫面, 數字, 圖表 的圖片&#10;&#10;自動產生的描述">
            <a:extLst>
              <a:ext uri="{FF2B5EF4-FFF2-40B4-BE49-F238E27FC236}">
                <a16:creationId xmlns:a16="http://schemas.microsoft.com/office/drawing/2014/main" id="{22DAF7CC-2763-73A6-7390-236DB46ED2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7"/>
          <a:stretch/>
        </p:blipFill>
        <p:spPr>
          <a:xfrm>
            <a:off x="6926543" y="1695625"/>
            <a:ext cx="5112013" cy="43252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2855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E841DE7-6B6D-4116-B02E-774E6DB64D23}"/>
              </a:ext>
            </a:extLst>
          </p:cNvPr>
          <p:cNvSpPr/>
          <p:nvPr/>
        </p:nvSpPr>
        <p:spPr>
          <a:xfrm>
            <a:off x="819433" y="1695625"/>
            <a:ext cx="5832576" cy="43252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276BE8F-88DD-48AD-BBCD-6B5211C4AD6C}"/>
              </a:ext>
            </a:extLst>
          </p:cNvPr>
          <p:cNvSpPr/>
          <p:nvPr/>
        </p:nvSpPr>
        <p:spPr>
          <a:xfrm>
            <a:off x="1018462" y="1375855"/>
            <a:ext cx="721495" cy="2552205"/>
          </a:xfrm>
          <a:prstGeom prst="roundRect">
            <a:avLst>
              <a:gd name="adj" fmla="val 0"/>
            </a:avLst>
          </a:prstGeom>
          <a:solidFill>
            <a:srgbClr val="475574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851D4D-7283-435B-ABBD-213A43FB8C8B}"/>
              </a:ext>
            </a:extLst>
          </p:cNvPr>
          <p:cNvSpPr/>
          <p:nvPr/>
        </p:nvSpPr>
        <p:spPr>
          <a:xfrm>
            <a:off x="1039901" y="1709147"/>
            <a:ext cx="677108" cy="20717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32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通話時長</a:t>
            </a:r>
            <a:endParaRPr lang="zh-CN" altLang="en-US" sz="3200" b="1" spc="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DBBC79-E5B3-4414-98B2-596587A0B729}"/>
              </a:ext>
            </a:extLst>
          </p:cNvPr>
          <p:cNvSpPr/>
          <p:nvPr/>
        </p:nvSpPr>
        <p:spPr>
          <a:xfrm>
            <a:off x="1961899" y="1982463"/>
            <a:ext cx="4468167" cy="389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800" spc="300" dirty="0">
                <a:solidFill>
                  <a:srgbClr val="1C20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營銷電話的通話時間越長，能夠使客戶辦理定期存款的意願升高，在超過</a:t>
            </a:r>
            <a:r>
              <a:rPr lang="en-US" altLang="zh-TW" sz="2800" spc="300" dirty="0">
                <a:solidFill>
                  <a:srgbClr val="1C20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800" spc="300" dirty="0">
                <a:solidFill>
                  <a:srgbClr val="1C20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分鐘的通話中，有</a:t>
            </a:r>
            <a:r>
              <a:rPr lang="en-US" altLang="zh-TW" sz="2800" spc="300" dirty="0">
                <a:solidFill>
                  <a:srgbClr val="1C20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46.5%</a:t>
            </a:r>
            <a:r>
              <a:rPr lang="zh-TW" altLang="en-US" sz="2800" spc="300" dirty="0">
                <a:solidFill>
                  <a:srgbClr val="1C20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的客戶會辦理定期存款。</a:t>
            </a:r>
            <a:endParaRPr lang="zh-CN" altLang="en-US" sz="2800" spc="300" dirty="0">
              <a:solidFill>
                <a:srgbClr val="1C203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 descr="一張含有 文字, 螢幕擷取畫面, 數字, 圖表 的圖片&#10;&#10;自動產生的描述">
            <a:extLst>
              <a:ext uri="{FF2B5EF4-FFF2-40B4-BE49-F238E27FC236}">
                <a16:creationId xmlns:a16="http://schemas.microsoft.com/office/drawing/2014/main" id="{1ECAED9F-393E-DB0B-F87A-CF95EB872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28" y="1558128"/>
            <a:ext cx="4410611" cy="4739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3469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E841DE7-6B6D-4116-B02E-774E6DB64D23}"/>
              </a:ext>
            </a:extLst>
          </p:cNvPr>
          <p:cNvSpPr/>
          <p:nvPr/>
        </p:nvSpPr>
        <p:spPr>
          <a:xfrm>
            <a:off x="819433" y="1695625"/>
            <a:ext cx="5832576" cy="43252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276BE8F-88DD-48AD-BBCD-6B5211C4AD6C}"/>
              </a:ext>
            </a:extLst>
          </p:cNvPr>
          <p:cNvSpPr/>
          <p:nvPr/>
        </p:nvSpPr>
        <p:spPr>
          <a:xfrm>
            <a:off x="1018462" y="1375855"/>
            <a:ext cx="721495" cy="2552205"/>
          </a:xfrm>
          <a:prstGeom prst="roundRect">
            <a:avLst>
              <a:gd name="adj" fmla="val 0"/>
            </a:avLst>
          </a:prstGeom>
          <a:solidFill>
            <a:srgbClr val="475574"/>
          </a:solidFill>
          <a:ln w="76200">
            <a:noFill/>
          </a:ln>
          <a:effectLst>
            <a:outerShdw blurRad="304800" dist="25400" sx="101000" sy="101000" algn="ctr" rotWithShape="0">
              <a:schemeClr val="bg1">
                <a:lumMod val="75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pc="600" dirty="0">
              <a:solidFill>
                <a:srgbClr val="03458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851D4D-7283-435B-ABBD-213A43FB8C8B}"/>
              </a:ext>
            </a:extLst>
          </p:cNvPr>
          <p:cNvSpPr/>
          <p:nvPr/>
        </p:nvSpPr>
        <p:spPr>
          <a:xfrm>
            <a:off x="1029627" y="1657778"/>
            <a:ext cx="677108" cy="2146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32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上次成果</a:t>
            </a:r>
            <a:endParaRPr lang="zh-CN" altLang="en-US" sz="3200" b="1" spc="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DBBC79-E5B3-4414-98B2-596587A0B729}"/>
              </a:ext>
            </a:extLst>
          </p:cNvPr>
          <p:cNvSpPr/>
          <p:nvPr/>
        </p:nvSpPr>
        <p:spPr>
          <a:xfrm>
            <a:off x="1938986" y="2169261"/>
            <a:ext cx="4468167" cy="324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800" spc="300" dirty="0">
                <a:solidFill>
                  <a:srgbClr val="1C20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在這次活動辦理定存者，有</a:t>
            </a:r>
            <a:r>
              <a:rPr lang="en-US" altLang="zh-TW" sz="2800" spc="300" dirty="0">
                <a:solidFill>
                  <a:srgbClr val="1C20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41.26%</a:t>
            </a:r>
            <a:r>
              <a:rPr lang="zh-TW" altLang="en-US" sz="2800" spc="300" dirty="0">
                <a:solidFill>
                  <a:srgbClr val="1C203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是上次也有辦理的人，從已經辦理過的客戶進行營銷可以收到較好的成果。</a:t>
            </a:r>
            <a:endParaRPr lang="zh-CN" altLang="en-US" sz="2800" spc="300" dirty="0">
              <a:solidFill>
                <a:srgbClr val="1C203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AB674E8A-BE7F-5562-0331-3829BAA10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232" y="1529212"/>
            <a:ext cx="4539678" cy="47976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4071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1778</TotalTime>
  <Words>140</Words>
  <Application>Microsoft Office PowerPoint</Application>
  <PresentationFormat>寬螢幕</PresentationFormat>
  <Paragraphs>17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等线</vt:lpstr>
      <vt:lpstr>思源黑体 CN Regular</vt:lpstr>
      <vt:lpstr>Arial</vt:lpstr>
      <vt:lpstr>微軟正黑體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子寬 趙</cp:lastModifiedBy>
  <cp:revision>246</cp:revision>
  <dcterms:created xsi:type="dcterms:W3CDTF">2017-08-18T03:02:00Z</dcterms:created>
  <dcterms:modified xsi:type="dcterms:W3CDTF">2023-05-29T04:21:51Z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