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gYJFaeS/FaUNwYQebs175KFDp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B2A1C-9732-4FF9-9C7A-82E940B58F79}">
  <a:tblStyle styleId="{212B2A1C-9732-4FF9-9C7A-82E940B58F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第1回　チームMTG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□方向性決め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□日程確認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/>
        </p:nvSpPr>
        <p:spPr>
          <a:xfrm>
            <a:off x="216816" y="179109"/>
            <a:ext cx="37946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現時点での懸念事項</a:t>
            </a:r>
            <a:endParaRPr/>
          </a:p>
        </p:txBody>
      </p:sp>
      <p:cxnSp>
        <p:nvCxnSpPr>
          <p:cNvPr id="222" name="Google Shape;222;p10"/>
          <p:cNvCxnSpPr/>
          <p:nvPr/>
        </p:nvCxnSpPr>
        <p:spPr>
          <a:xfrm>
            <a:off x="82550" y="69850"/>
            <a:ext cx="8426450" cy="467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216816" y="179109"/>
            <a:ext cx="37946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現時点での懸念事項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1713390" y="1819922"/>
            <a:ext cx="43476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予算どれくらいか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一人どれくらい出しても良いでしょうか…？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942" y="1941999"/>
            <a:ext cx="7682916" cy="466750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142042" y="124288"/>
            <a:ext cx="20313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総大将決定戦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882317" y="3529160"/>
            <a:ext cx="3549773" cy="326170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/>
          <p:nvPr/>
        </p:nvSpPr>
        <p:spPr>
          <a:xfrm>
            <a:off x="218221" y="695325"/>
            <a:ext cx="355578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セッティング:3分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競技前半:1.5分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ハーフタイム:1分⇒フリスビー補給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競技後半:1.5分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304" y="1861431"/>
            <a:ext cx="7781925" cy="460851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142042" y="124288"/>
            <a:ext cx="10038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決勝T</a:t>
            </a:r>
            <a:endParaRPr b="1"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218221" y="695325"/>
            <a:ext cx="314861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セッティング:3分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競技前半:5分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セッティング:3分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⇒フリスビー補給，作戦会議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競技後半:5分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4490210" y="1926431"/>
            <a:ext cx="3372785" cy="2407410"/>
            <a:chOff x="4490210" y="1926431"/>
            <a:chExt cx="3372785" cy="2407410"/>
          </a:xfrm>
        </p:grpSpPr>
        <p:sp>
          <p:nvSpPr>
            <p:cNvPr id="245" name="Google Shape;245;p13"/>
            <p:cNvSpPr txBox="1"/>
            <p:nvPr/>
          </p:nvSpPr>
          <p:spPr>
            <a:xfrm>
              <a:off x="5915025" y="1926431"/>
              <a:ext cx="19479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領地獲得スポット</a:t>
              </a:r>
              <a:endParaRPr/>
            </a:p>
          </p:txBody>
        </p:sp>
        <p:cxnSp>
          <p:nvCxnSpPr>
            <p:cNvPr id="246" name="Google Shape;246;p13"/>
            <p:cNvCxnSpPr>
              <a:stCxn id="245" idx="2"/>
            </p:cNvCxnSpPr>
            <p:nvPr/>
          </p:nvCxnSpPr>
          <p:spPr>
            <a:xfrm flipH="1">
              <a:off x="5370110" y="2326541"/>
              <a:ext cx="1518900" cy="200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13"/>
            <p:cNvCxnSpPr>
              <a:stCxn id="245" idx="2"/>
            </p:cNvCxnSpPr>
            <p:nvPr/>
          </p:nvCxnSpPr>
          <p:spPr>
            <a:xfrm flipH="1">
              <a:off x="4490210" y="2326541"/>
              <a:ext cx="2398800" cy="138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8" name="Google Shape;248;p13"/>
          <p:cNvGrpSpPr/>
          <p:nvPr/>
        </p:nvGrpSpPr>
        <p:grpSpPr>
          <a:xfrm>
            <a:off x="3475225" y="5724493"/>
            <a:ext cx="1349988" cy="945510"/>
            <a:chOff x="3475225" y="5724493"/>
            <a:chExt cx="1349988" cy="945510"/>
          </a:xfrm>
        </p:grpSpPr>
        <p:sp>
          <p:nvSpPr>
            <p:cNvPr id="249" name="Google Shape;249;p13"/>
            <p:cNvSpPr txBox="1"/>
            <p:nvPr/>
          </p:nvSpPr>
          <p:spPr>
            <a:xfrm>
              <a:off x="3475225" y="6269893"/>
              <a:ext cx="10967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Vスポット</a:t>
              </a:r>
              <a:endParaRPr/>
            </a:p>
          </p:txBody>
        </p:sp>
        <p:cxnSp>
          <p:nvCxnSpPr>
            <p:cNvPr id="250" name="Google Shape;250;p13"/>
            <p:cNvCxnSpPr>
              <a:endCxn id="249" idx="0"/>
            </p:cNvCxnSpPr>
            <p:nvPr/>
          </p:nvCxnSpPr>
          <p:spPr>
            <a:xfrm flipH="1">
              <a:off x="4023613" y="5724493"/>
              <a:ext cx="801600" cy="54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1" name="Google Shape;251;p13"/>
          <p:cNvGrpSpPr/>
          <p:nvPr/>
        </p:nvGrpSpPr>
        <p:grpSpPr>
          <a:xfrm>
            <a:off x="4220054" y="1221137"/>
            <a:ext cx="1096775" cy="1274310"/>
            <a:chOff x="3475225" y="6269893"/>
            <a:chExt cx="1096775" cy="1274310"/>
          </a:xfrm>
        </p:grpSpPr>
        <p:sp>
          <p:nvSpPr>
            <p:cNvPr id="252" name="Google Shape;252;p13"/>
            <p:cNvSpPr txBox="1"/>
            <p:nvPr/>
          </p:nvSpPr>
          <p:spPr>
            <a:xfrm>
              <a:off x="3475225" y="6269893"/>
              <a:ext cx="10967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Vスポット</a:t>
              </a:r>
              <a:endParaRPr/>
            </a:p>
          </p:txBody>
        </p:sp>
        <p:cxnSp>
          <p:nvCxnSpPr>
            <p:cNvPr id="253" name="Google Shape;253;p13"/>
            <p:cNvCxnSpPr>
              <a:endCxn id="252" idx="2"/>
            </p:cNvCxnSpPr>
            <p:nvPr/>
          </p:nvCxnSpPr>
          <p:spPr>
            <a:xfrm rot="10800000">
              <a:off x="4023613" y="6670003"/>
              <a:ext cx="56700" cy="87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4" name="Google Shape;254;p13"/>
          <p:cNvGrpSpPr/>
          <p:nvPr/>
        </p:nvGrpSpPr>
        <p:grpSpPr>
          <a:xfrm>
            <a:off x="1669259" y="5052362"/>
            <a:ext cx="2550871" cy="400110"/>
            <a:chOff x="2106083" y="5724525"/>
            <a:chExt cx="2550871" cy="400110"/>
          </a:xfrm>
        </p:grpSpPr>
        <p:sp>
          <p:nvSpPr>
            <p:cNvPr id="255" name="Google Shape;255;p13"/>
            <p:cNvSpPr txBox="1"/>
            <p:nvPr/>
          </p:nvSpPr>
          <p:spPr>
            <a:xfrm>
              <a:off x="2106083" y="5724525"/>
              <a:ext cx="11480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旗置き場</a:t>
              </a:r>
              <a:endParaRPr/>
            </a:p>
          </p:txBody>
        </p:sp>
        <p:cxnSp>
          <p:nvCxnSpPr>
            <p:cNvPr id="256" name="Google Shape;256;p13"/>
            <p:cNvCxnSpPr>
              <a:endCxn id="255" idx="3"/>
            </p:cNvCxnSpPr>
            <p:nvPr/>
          </p:nvCxnSpPr>
          <p:spPr>
            <a:xfrm rot="10800000">
              <a:off x="3254154" y="5924580"/>
              <a:ext cx="1402800" cy="16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7" name="Google Shape;257;p13"/>
          <p:cNvGrpSpPr/>
          <p:nvPr/>
        </p:nvGrpSpPr>
        <p:grpSpPr>
          <a:xfrm>
            <a:off x="5468408" y="1242306"/>
            <a:ext cx="1148071" cy="1532610"/>
            <a:chOff x="5468408" y="1242306"/>
            <a:chExt cx="1148071" cy="1532610"/>
          </a:xfrm>
        </p:grpSpPr>
        <p:sp>
          <p:nvSpPr>
            <p:cNvPr id="258" name="Google Shape;258;p13"/>
            <p:cNvSpPr txBox="1"/>
            <p:nvPr/>
          </p:nvSpPr>
          <p:spPr>
            <a:xfrm>
              <a:off x="5468408" y="1242306"/>
              <a:ext cx="114807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旗置き場</a:t>
              </a:r>
              <a:endParaRPr/>
            </a:p>
          </p:txBody>
        </p:sp>
        <p:cxnSp>
          <p:nvCxnSpPr>
            <p:cNvPr id="259" name="Google Shape;259;p13"/>
            <p:cNvCxnSpPr>
              <a:endCxn id="258" idx="2"/>
            </p:cNvCxnSpPr>
            <p:nvPr/>
          </p:nvCxnSpPr>
          <p:spPr>
            <a:xfrm flipH="1" rot="10800000">
              <a:off x="5468544" y="1642416"/>
              <a:ext cx="573900" cy="1132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0" name="Google Shape;260;p13"/>
          <p:cNvGrpSpPr/>
          <p:nvPr/>
        </p:nvGrpSpPr>
        <p:grpSpPr>
          <a:xfrm>
            <a:off x="5029255" y="5484238"/>
            <a:ext cx="1611727" cy="785655"/>
            <a:chOff x="5029255" y="5484238"/>
            <a:chExt cx="1611727" cy="785655"/>
          </a:xfrm>
        </p:grpSpPr>
        <p:sp>
          <p:nvSpPr>
            <p:cNvPr id="261" name="Google Shape;261;p13"/>
            <p:cNvSpPr txBox="1"/>
            <p:nvPr/>
          </p:nvSpPr>
          <p:spPr>
            <a:xfrm>
              <a:off x="5943355" y="5869783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本陣</a:t>
              </a:r>
              <a:endParaRPr/>
            </a:p>
          </p:txBody>
        </p:sp>
        <p:cxnSp>
          <p:nvCxnSpPr>
            <p:cNvPr id="262" name="Google Shape;262;p13"/>
            <p:cNvCxnSpPr>
              <a:stCxn id="261" idx="1"/>
            </p:cNvCxnSpPr>
            <p:nvPr/>
          </p:nvCxnSpPr>
          <p:spPr>
            <a:xfrm rot="10800000">
              <a:off x="5029255" y="5484238"/>
              <a:ext cx="9141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3" name="Google Shape;263;p13"/>
          <p:cNvGrpSpPr/>
          <p:nvPr/>
        </p:nvGrpSpPr>
        <p:grpSpPr>
          <a:xfrm>
            <a:off x="3434417" y="1926431"/>
            <a:ext cx="1137727" cy="785655"/>
            <a:chOff x="3434417" y="1926431"/>
            <a:chExt cx="1137727" cy="785655"/>
          </a:xfrm>
        </p:grpSpPr>
        <p:sp>
          <p:nvSpPr>
            <p:cNvPr id="264" name="Google Shape;264;p13"/>
            <p:cNvSpPr txBox="1"/>
            <p:nvPr/>
          </p:nvSpPr>
          <p:spPr>
            <a:xfrm>
              <a:off x="3434417" y="1926431"/>
              <a:ext cx="6976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本陣</a:t>
              </a:r>
              <a:endParaRPr/>
            </a:p>
          </p:txBody>
        </p:sp>
        <p:cxnSp>
          <p:nvCxnSpPr>
            <p:cNvPr id="265" name="Google Shape;265;p13"/>
            <p:cNvCxnSpPr>
              <a:endCxn id="264" idx="3"/>
            </p:cNvCxnSpPr>
            <p:nvPr/>
          </p:nvCxnSpPr>
          <p:spPr>
            <a:xfrm rot="10800000">
              <a:off x="4132044" y="2126486"/>
              <a:ext cx="440100" cy="585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6" name="Google Shape;266;p13"/>
          <p:cNvGrpSpPr/>
          <p:nvPr/>
        </p:nvGrpSpPr>
        <p:grpSpPr>
          <a:xfrm>
            <a:off x="494062" y="3252711"/>
            <a:ext cx="1939406" cy="829077"/>
            <a:chOff x="494062" y="3252711"/>
            <a:chExt cx="1939406" cy="829077"/>
          </a:xfrm>
        </p:grpSpPr>
        <p:sp>
          <p:nvSpPr>
            <p:cNvPr id="267" name="Google Shape;267;p13"/>
            <p:cNvSpPr txBox="1"/>
            <p:nvPr/>
          </p:nvSpPr>
          <p:spPr>
            <a:xfrm>
              <a:off x="494062" y="3252711"/>
              <a:ext cx="13035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補給ゾーン</a:t>
              </a:r>
              <a:endParaRPr/>
            </a:p>
          </p:txBody>
        </p:sp>
        <p:cxnSp>
          <p:nvCxnSpPr>
            <p:cNvPr id="268" name="Google Shape;268;p13"/>
            <p:cNvCxnSpPr/>
            <p:nvPr/>
          </p:nvCxnSpPr>
          <p:spPr>
            <a:xfrm rot="10800000">
              <a:off x="1797624" y="3492647"/>
              <a:ext cx="635844" cy="5891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9" name="Google Shape;269;p13"/>
          <p:cNvGrpSpPr/>
          <p:nvPr/>
        </p:nvGrpSpPr>
        <p:grpSpPr>
          <a:xfrm>
            <a:off x="7346248" y="3126904"/>
            <a:ext cx="1664581" cy="977310"/>
            <a:chOff x="7346248" y="3126904"/>
            <a:chExt cx="1664581" cy="977310"/>
          </a:xfrm>
        </p:grpSpPr>
        <p:sp>
          <p:nvSpPr>
            <p:cNvPr id="270" name="Google Shape;270;p13"/>
            <p:cNvSpPr txBox="1"/>
            <p:nvPr/>
          </p:nvSpPr>
          <p:spPr>
            <a:xfrm>
              <a:off x="7707267" y="3126904"/>
              <a:ext cx="13035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補給ゾーン</a:t>
              </a:r>
              <a:endParaRPr/>
            </a:p>
          </p:txBody>
        </p:sp>
        <p:cxnSp>
          <p:nvCxnSpPr>
            <p:cNvPr id="271" name="Google Shape;271;p13"/>
            <p:cNvCxnSpPr>
              <a:endCxn id="270" idx="2"/>
            </p:cNvCxnSpPr>
            <p:nvPr/>
          </p:nvCxnSpPr>
          <p:spPr>
            <a:xfrm flipH="1" rot="10800000">
              <a:off x="7346248" y="3527014"/>
              <a:ext cx="1012800" cy="57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439411" y="2924256"/>
            <a:ext cx="3312908" cy="393374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6817478" y="2254832"/>
            <a:ext cx="2852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たいまつ設置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→フリスビー補給権獲得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85116" y="5414156"/>
            <a:ext cx="28520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敵足軽1台撃破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→将軍ロボが旗保持権獲得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→将軍ロボが敵本陣Vスポットに旗設置→勝利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13"/>
          <p:cNvGrpSpPr/>
          <p:nvPr/>
        </p:nvGrpSpPr>
        <p:grpSpPr>
          <a:xfrm>
            <a:off x="6435307" y="5013956"/>
            <a:ext cx="1839062" cy="600255"/>
            <a:chOff x="6435307" y="5013956"/>
            <a:chExt cx="1839062" cy="600255"/>
          </a:xfrm>
        </p:grpSpPr>
        <p:sp>
          <p:nvSpPr>
            <p:cNvPr id="276" name="Google Shape;276;p13"/>
            <p:cNvSpPr txBox="1"/>
            <p:nvPr/>
          </p:nvSpPr>
          <p:spPr>
            <a:xfrm>
              <a:off x="6970807" y="5214101"/>
              <a:ext cx="130356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退避ゾーン</a:t>
              </a:r>
              <a:endParaRPr/>
            </a:p>
          </p:txBody>
        </p:sp>
        <p:cxnSp>
          <p:nvCxnSpPr>
            <p:cNvPr id="277" name="Google Shape;277;p13"/>
            <p:cNvCxnSpPr>
              <a:stCxn id="276" idx="1"/>
            </p:cNvCxnSpPr>
            <p:nvPr/>
          </p:nvCxnSpPr>
          <p:spPr>
            <a:xfrm rot="10800000">
              <a:off x="6435307" y="5013956"/>
              <a:ext cx="535500" cy="40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3538704" y="838985"/>
            <a:ext cx="20665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雑メモ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7145517" y="6410226"/>
            <a:ext cx="18838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2022.11.2 伊藤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1864366" y="1908224"/>
            <a:ext cx="54152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・進め方，アイデア出しのアプローチ方法についてメモ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64193" y="2459504"/>
            <a:ext cx="1096005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例)高専ロボコンでの進め方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ルール発表(4/E)→ルール読み合わせ→[GW中]アイデア出し(8チーム, ブレスト)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→[5/M]第一回アイデア選考会(4チームに絞る)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→要素検討→[5/E？]第二回アイデア選考会(正式に2チーム作成)→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構想検討(NHKに提出するアイデアシートも同時進行)→詳細検討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→[6月・7月]第一回試作→お披露目会→[8月中]第二回試作(本番機になるパターン多し)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→練習・調整→[9月？]お披露目会・大会準備(チェックシート作成等)・本番想定の練習・予備部品作成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→本番(地区大会：10月)→全国大会11月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社会人の場合工数不足なので下記のように短縮する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アイデア出し→方針決定→構想検討→詳細検討→試作→評価・改良→本番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16816" y="179109"/>
            <a:ext cx="32303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チームの目標設定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46755" y="1225485"/>
            <a:ext cx="760336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何を目指すか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例えば，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・総合優勝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・競技優勝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・難易度の高い技術の実装(勝敗を問わない)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・最低限動くものをみんなで作り上げること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・学生が絶対にできないことをやる(勝敗を問わない)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・社会人らしさを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設定した各目標に対して、それを実現するロボットはどんなものか考える．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311799" y="5599249"/>
            <a:ext cx="729834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147075" y="5430475"/>
            <a:ext cx="783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最低限動くもの(一通りの競技ができる)を本年度の目標とする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回を重ねるごとに付加価値をつけていく(同じルールは3年間)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041618" y="4964475"/>
            <a:ext cx="3045900" cy="46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チーム目標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216816" y="179109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日程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15800"/>
          <a:stretch/>
        </p:blipFill>
        <p:spPr>
          <a:xfrm>
            <a:off x="-15645" y="879365"/>
            <a:ext cx="9144000" cy="40375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3"/>
          <p:cNvCxnSpPr/>
          <p:nvPr/>
        </p:nvCxnSpPr>
        <p:spPr>
          <a:xfrm>
            <a:off x="1944210" y="4502318"/>
            <a:ext cx="12093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3"/>
          <p:cNvSpPr txBox="1"/>
          <p:nvPr/>
        </p:nvSpPr>
        <p:spPr>
          <a:xfrm>
            <a:off x="1944210" y="3726638"/>
            <a:ext cx="11673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アイデア出し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方針決定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計画立案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"/>
          <p:cNvCxnSpPr/>
          <p:nvPr/>
        </p:nvCxnSpPr>
        <p:spPr>
          <a:xfrm>
            <a:off x="3231742" y="4502318"/>
            <a:ext cx="5945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3"/>
          <p:cNvCxnSpPr/>
          <p:nvPr/>
        </p:nvCxnSpPr>
        <p:spPr>
          <a:xfrm>
            <a:off x="3977466" y="4505137"/>
            <a:ext cx="12248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5346108" y="4502318"/>
            <a:ext cx="12144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3"/>
          <p:cNvSpPr txBox="1"/>
          <p:nvPr/>
        </p:nvSpPr>
        <p:spPr>
          <a:xfrm>
            <a:off x="3153564" y="3789219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構想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要件定義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158967" y="4067927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詳細検討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702640" y="4084970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組立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6702640" y="4524231"/>
            <a:ext cx="4882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3"/>
          <p:cNvSpPr txBox="1"/>
          <p:nvPr/>
        </p:nvSpPr>
        <p:spPr>
          <a:xfrm>
            <a:off x="5346108" y="4067927"/>
            <a:ext cx="1214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製造・手配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7328158" y="4084970"/>
            <a:ext cx="1107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検証・調整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7320923" y="4544037"/>
            <a:ext cx="8554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3" name="Google Shape;113;p3"/>
          <p:cNvGrpSpPr/>
          <p:nvPr/>
        </p:nvGrpSpPr>
        <p:grpSpPr>
          <a:xfrm>
            <a:off x="6826216" y="5271580"/>
            <a:ext cx="1553593" cy="338554"/>
            <a:chOff x="6826216" y="5479860"/>
            <a:chExt cx="1553593" cy="338554"/>
          </a:xfrm>
        </p:grpSpPr>
        <p:cxnSp>
          <p:nvCxnSpPr>
            <p:cNvPr id="114" name="Google Shape;114;p3"/>
            <p:cNvCxnSpPr/>
            <p:nvPr/>
          </p:nvCxnSpPr>
          <p:spPr>
            <a:xfrm>
              <a:off x="6826216" y="5818414"/>
              <a:ext cx="155359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15" name="Google Shape;115;p3"/>
            <p:cNvSpPr txBox="1"/>
            <p:nvPr/>
          </p:nvSpPr>
          <p:spPr>
            <a:xfrm>
              <a:off x="7078966" y="5479860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検証・調整</a:t>
              </a:r>
              <a:endParaRPr/>
            </a:p>
          </p:txBody>
        </p:sp>
      </p:grpSp>
      <p:sp>
        <p:nvSpPr>
          <p:cNvPr id="116" name="Google Shape;116;p3"/>
          <p:cNvSpPr/>
          <p:nvPr/>
        </p:nvSpPr>
        <p:spPr>
          <a:xfrm flipH="1" rot="10800000">
            <a:off x="2636668" y="1109709"/>
            <a:ext cx="137426" cy="21421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4158967" y="5617368"/>
            <a:ext cx="8125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3538157" y="4652702"/>
            <a:ext cx="640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039605" y="4615593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6297545" y="4615593"/>
            <a:ext cx="5286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17889" y="4006371"/>
            <a:ext cx="1686680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現実的な予定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08127" y="5465495"/>
            <a:ext cx="1686680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理想的な予定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4901759" y="5274710"/>
            <a:ext cx="1731610" cy="338554"/>
            <a:chOff x="4901759" y="5482990"/>
            <a:chExt cx="1731610" cy="338554"/>
          </a:xfrm>
        </p:grpSpPr>
        <p:cxnSp>
          <p:nvCxnSpPr>
            <p:cNvPr id="124" name="Google Shape;124;p3"/>
            <p:cNvCxnSpPr/>
            <p:nvPr/>
          </p:nvCxnSpPr>
          <p:spPr>
            <a:xfrm>
              <a:off x="5039605" y="5818414"/>
              <a:ext cx="15393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5" name="Google Shape;125;p3"/>
            <p:cNvSpPr txBox="1"/>
            <p:nvPr/>
          </p:nvSpPr>
          <p:spPr>
            <a:xfrm>
              <a:off x="4901759" y="5482990"/>
              <a:ext cx="17316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製造/組立/手配</a:t>
              </a:r>
              <a:endParaRPr/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4829452" y="5788382"/>
            <a:ext cx="1548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正月休み明けから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製造に入るイメージ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4077809" y="6674868"/>
            <a:ext cx="12248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3"/>
          <p:cNvSpPr txBox="1"/>
          <p:nvPr/>
        </p:nvSpPr>
        <p:spPr>
          <a:xfrm>
            <a:off x="3811403" y="525351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詳細検討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3966092" y="6305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先行手配</a:t>
            </a:r>
            <a:endParaRPr/>
          </a:p>
        </p:txBody>
      </p:sp>
      <p:cxnSp>
        <p:nvCxnSpPr>
          <p:cNvPr id="130" name="Google Shape;130;p3"/>
          <p:cNvCxnSpPr/>
          <p:nvPr/>
        </p:nvCxnSpPr>
        <p:spPr>
          <a:xfrm>
            <a:off x="3122745" y="6674868"/>
            <a:ext cx="8125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3"/>
          <p:cNvSpPr txBox="1"/>
          <p:nvPr/>
        </p:nvSpPr>
        <p:spPr>
          <a:xfrm>
            <a:off x="1711142" y="6103720"/>
            <a:ext cx="2125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独立要素の先行詳細検討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(足周りとか)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1562470" y="264759"/>
            <a:ext cx="14141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タイトです．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6672068" y="6049992"/>
            <a:ext cx="2471932" cy="702713"/>
          </a:xfrm>
          <a:prstGeom prst="wedgeRectCallout">
            <a:avLst>
              <a:gd fmla="val -72549" name="adj1"/>
              <a:gd fmla="val 2081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脚周りは先行して製作・動作確認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/>
        </p:nvSpPr>
        <p:spPr>
          <a:xfrm>
            <a:off x="216816" y="179109"/>
            <a:ext cx="21804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方向性決め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314339" y="949911"/>
            <a:ext cx="882966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汎用型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└1台で一通りの競技をこなせる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└移動機能:対向2輪，オムニ3輪，オムニ4輪，メカナム(4輪)，独立4輪ステア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└投射機能:ローラー，ベルト，ばね・ゴム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└装填機能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└旗回収/設置機能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└たいまつ設置機能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汎用型+付加価値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操縦者補助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回転砲塔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転倒復帰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314339" y="5908089"/>
            <a:ext cx="333617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特化型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└例)固定砲台:攻撃に全振り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216816" y="179109"/>
            <a:ext cx="31390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最低限のアイデア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286601" y="1037961"/>
            <a:ext cx="888897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・対向2輪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・投射機構1発:ベルト式 or ローラー式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・仰角調整機構有り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・装填機構:自重落下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・操作画面はデフォルト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・旗/たいまつ回収/設置機構：つかむ+上下動</a:t>
            </a: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(アクチュエータ2個)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983" y="619561"/>
            <a:ext cx="982138" cy="83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5"/>
          <p:cNvGrpSpPr/>
          <p:nvPr/>
        </p:nvGrpSpPr>
        <p:grpSpPr>
          <a:xfrm>
            <a:off x="6290764" y="952720"/>
            <a:ext cx="1673355" cy="1897677"/>
            <a:chOff x="5474018" y="1059253"/>
            <a:chExt cx="1673355" cy="1897677"/>
          </a:xfrm>
        </p:grpSpPr>
        <p:pic>
          <p:nvPicPr>
            <p:cNvPr id="149" name="Google Shape;14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74018" y="1290147"/>
              <a:ext cx="1458435" cy="16667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5"/>
            <p:cNvSpPr/>
            <p:nvPr/>
          </p:nvSpPr>
          <p:spPr>
            <a:xfrm rot="-2374757">
              <a:off x="6324299" y="1269929"/>
              <a:ext cx="795474" cy="372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5"/>
          <p:cNvSpPr txBox="1"/>
          <p:nvPr/>
        </p:nvSpPr>
        <p:spPr>
          <a:xfrm>
            <a:off x="286601" y="4051253"/>
            <a:ext cx="38218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最低限＋αのアイデア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286601" y="4696654"/>
            <a:ext cx="57559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・全方向移動：オムニ3/4輪，メカナム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216816" y="179109"/>
            <a:ext cx="32464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ユニークなアイデア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286601" y="1037961"/>
            <a:ext cx="772679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・発射機構安定化：ジンバル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・多方向素早い攻撃：回転砲塔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・フリスビー迎撃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・操縦者補助：操作画面上の表示追加, 視界拡張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・防衛機構：鎧可動，自動回避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・目視外攻撃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・フリスビー回収機構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772357" y="5477522"/>
            <a:ext cx="818204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個人的な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操縦者に優しいロボット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⇒操作画面に工夫(飛ぶ位置表示)，投射遅延が小さい，自由自在に動ける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216816" y="179109"/>
            <a:ext cx="55611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設定した目標を達成するロボット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255028" y="879294"/>
            <a:ext cx="9640781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・全方向移動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・回転砲塔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・投射機構：縦投げ &amp;&amp; 回転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・仰角調整:回転数制御でホイップさせる？（先行検討)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⇒仰角調整専用機構は付けたくない(アクチュエータ数、砲塔剛性)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・装填機構:？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・補給：マガジン式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　⇒ネックになりそう。アイデア要検討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・操作画面はデフォルト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・旗/たいまつ回収/設置機構：つかむ+上下動</a:t>
            </a:r>
            <a:r>
              <a:rPr lang="ja-JP" sz="2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(アクチュエータ2個)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→一旦無しで。後付けは可能</a:t>
            </a:r>
            <a:endParaRPr sz="2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6455252" y="223284"/>
            <a:ext cx="2471932" cy="702713"/>
          </a:xfrm>
          <a:prstGeom prst="wedgeRectCallout">
            <a:avLst>
              <a:gd fmla="val -49564" name="adj1"/>
              <a:gd fmla="val 107981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本年度目標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216816" y="179109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日程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15800"/>
          <a:stretch/>
        </p:blipFill>
        <p:spPr>
          <a:xfrm>
            <a:off x="-15645" y="879365"/>
            <a:ext cx="9144000" cy="40375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8"/>
          <p:cNvCxnSpPr/>
          <p:nvPr/>
        </p:nvCxnSpPr>
        <p:spPr>
          <a:xfrm>
            <a:off x="1944210" y="4502318"/>
            <a:ext cx="12093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" name="Google Shape;174;p8"/>
          <p:cNvSpPr txBox="1"/>
          <p:nvPr/>
        </p:nvSpPr>
        <p:spPr>
          <a:xfrm>
            <a:off x="1944210" y="3726638"/>
            <a:ext cx="11673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アイデア出し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方針決定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計画立案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8"/>
          <p:cNvCxnSpPr/>
          <p:nvPr/>
        </p:nvCxnSpPr>
        <p:spPr>
          <a:xfrm>
            <a:off x="3231742" y="4502318"/>
            <a:ext cx="59453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8"/>
          <p:cNvCxnSpPr/>
          <p:nvPr/>
        </p:nvCxnSpPr>
        <p:spPr>
          <a:xfrm>
            <a:off x="3977466" y="4505137"/>
            <a:ext cx="12248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8"/>
          <p:cNvCxnSpPr/>
          <p:nvPr/>
        </p:nvCxnSpPr>
        <p:spPr>
          <a:xfrm>
            <a:off x="5346108" y="4502318"/>
            <a:ext cx="12144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8"/>
          <p:cNvSpPr txBox="1"/>
          <p:nvPr/>
        </p:nvSpPr>
        <p:spPr>
          <a:xfrm>
            <a:off x="3153564" y="3789219"/>
            <a:ext cx="10054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構想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要件定義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4158967" y="4067927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詳細検討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6702640" y="4084970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組立</a:t>
            </a:r>
            <a:endParaRPr/>
          </a:p>
        </p:txBody>
      </p:sp>
      <p:cxnSp>
        <p:nvCxnSpPr>
          <p:cNvPr id="181" name="Google Shape;181;p8"/>
          <p:cNvCxnSpPr/>
          <p:nvPr/>
        </p:nvCxnSpPr>
        <p:spPr>
          <a:xfrm>
            <a:off x="6702640" y="4524231"/>
            <a:ext cx="48827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8"/>
          <p:cNvSpPr txBox="1"/>
          <p:nvPr/>
        </p:nvSpPr>
        <p:spPr>
          <a:xfrm>
            <a:off x="5346108" y="4067927"/>
            <a:ext cx="1214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製造・手配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7328158" y="4084970"/>
            <a:ext cx="11079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検証・調整</a:t>
            </a:r>
            <a:endParaRPr/>
          </a:p>
        </p:txBody>
      </p:sp>
      <p:cxnSp>
        <p:nvCxnSpPr>
          <p:cNvPr id="184" name="Google Shape;184;p8"/>
          <p:cNvCxnSpPr/>
          <p:nvPr/>
        </p:nvCxnSpPr>
        <p:spPr>
          <a:xfrm>
            <a:off x="7320923" y="4544037"/>
            <a:ext cx="8554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85" name="Google Shape;185;p8"/>
          <p:cNvGrpSpPr/>
          <p:nvPr/>
        </p:nvGrpSpPr>
        <p:grpSpPr>
          <a:xfrm>
            <a:off x="6826216" y="5271580"/>
            <a:ext cx="1553593" cy="338554"/>
            <a:chOff x="6826216" y="5479860"/>
            <a:chExt cx="1553593" cy="338554"/>
          </a:xfrm>
        </p:grpSpPr>
        <p:cxnSp>
          <p:nvCxnSpPr>
            <p:cNvPr id="186" name="Google Shape;186;p8"/>
            <p:cNvCxnSpPr/>
            <p:nvPr/>
          </p:nvCxnSpPr>
          <p:spPr>
            <a:xfrm>
              <a:off x="6826216" y="5818414"/>
              <a:ext cx="155359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87" name="Google Shape;187;p8"/>
            <p:cNvSpPr txBox="1"/>
            <p:nvPr/>
          </p:nvSpPr>
          <p:spPr>
            <a:xfrm>
              <a:off x="7078966" y="5479860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検証・調整</a:t>
              </a:r>
              <a:endParaRPr/>
            </a:p>
          </p:txBody>
        </p:sp>
      </p:grpSp>
      <p:sp>
        <p:nvSpPr>
          <p:cNvPr id="188" name="Google Shape;188;p8"/>
          <p:cNvSpPr/>
          <p:nvPr/>
        </p:nvSpPr>
        <p:spPr>
          <a:xfrm flipH="1" rot="10800000">
            <a:off x="2636668" y="1109709"/>
            <a:ext cx="137426" cy="21421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>
            <a:off x="4158967" y="5617368"/>
            <a:ext cx="8125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8"/>
          <p:cNvSpPr txBox="1"/>
          <p:nvPr/>
        </p:nvSpPr>
        <p:spPr>
          <a:xfrm>
            <a:off x="3538157" y="4652702"/>
            <a:ext cx="6408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5039605" y="4615593"/>
            <a:ext cx="526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6297545" y="4615593"/>
            <a:ext cx="5286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17889" y="4006371"/>
            <a:ext cx="1686680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現実的な予定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108127" y="5465495"/>
            <a:ext cx="1686680" cy="40011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理想的な予定</a:t>
            </a: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4901759" y="5274710"/>
            <a:ext cx="1731610" cy="338554"/>
            <a:chOff x="4901759" y="5482990"/>
            <a:chExt cx="1731610" cy="338554"/>
          </a:xfrm>
        </p:grpSpPr>
        <p:cxnSp>
          <p:nvCxnSpPr>
            <p:cNvPr id="196" name="Google Shape;196;p8"/>
            <p:cNvCxnSpPr/>
            <p:nvPr/>
          </p:nvCxnSpPr>
          <p:spPr>
            <a:xfrm>
              <a:off x="5039605" y="5818414"/>
              <a:ext cx="15393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7" name="Google Shape;197;p8"/>
            <p:cNvSpPr txBox="1"/>
            <p:nvPr/>
          </p:nvSpPr>
          <p:spPr>
            <a:xfrm>
              <a:off x="4901759" y="5482990"/>
              <a:ext cx="173161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製造/組立/手配</a:t>
              </a:r>
              <a:endParaRPr/>
            </a:p>
          </p:txBody>
        </p:sp>
      </p:grpSp>
      <p:sp>
        <p:nvSpPr>
          <p:cNvPr id="198" name="Google Shape;198;p8"/>
          <p:cNvSpPr txBox="1"/>
          <p:nvPr/>
        </p:nvSpPr>
        <p:spPr>
          <a:xfrm>
            <a:off x="4829452" y="5788382"/>
            <a:ext cx="15488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正月休み明けから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製造に入るイメージ</a:t>
            </a:r>
            <a:endParaRPr/>
          </a:p>
        </p:txBody>
      </p:sp>
      <p:cxnSp>
        <p:nvCxnSpPr>
          <p:cNvPr id="199" name="Google Shape;199;p8"/>
          <p:cNvCxnSpPr/>
          <p:nvPr/>
        </p:nvCxnSpPr>
        <p:spPr>
          <a:xfrm>
            <a:off x="4077809" y="6674868"/>
            <a:ext cx="122484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8"/>
          <p:cNvSpPr txBox="1"/>
          <p:nvPr/>
        </p:nvSpPr>
        <p:spPr>
          <a:xfrm>
            <a:off x="3811403" y="5253518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詳細検討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3966092" y="6305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先行手配</a:t>
            </a:r>
            <a:endParaRPr/>
          </a:p>
        </p:txBody>
      </p:sp>
      <p:cxnSp>
        <p:nvCxnSpPr>
          <p:cNvPr id="202" name="Google Shape;202;p8"/>
          <p:cNvCxnSpPr/>
          <p:nvPr/>
        </p:nvCxnSpPr>
        <p:spPr>
          <a:xfrm>
            <a:off x="3122745" y="6674868"/>
            <a:ext cx="8125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8"/>
          <p:cNvSpPr txBox="1"/>
          <p:nvPr/>
        </p:nvSpPr>
        <p:spPr>
          <a:xfrm>
            <a:off x="1711142" y="6103720"/>
            <a:ext cx="21259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独立要素の先行詳細検討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(足周りとか)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9"/>
          <p:cNvGraphicFramePr/>
          <p:nvPr/>
        </p:nvGraphicFramePr>
        <p:xfrm>
          <a:off x="631102" y="974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{212B2A1C-9732-4FF9-9C7A-82E940B58F79}</a:tableStyleId>
              </a:tblPr>
              <a:tblGrid>
                <a:gridCol w="1988125"/>
                <a:gridCol w="2677325"/>
                <a:gridCol w="3216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項目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内容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備考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進捗管理表作成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要素に分解し，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担当者名も入れる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構成検討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ロボットの搭載機能決定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例)回転砲塔タイプ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回転砲塔，移動機構，装填機構，旗立・たいまつ専用機構？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機構検討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具体的な機構の決定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外部仕様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H/W・S/W仕様明確化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Google Shape;209;p9"/>
          <p:cNvSpPr txBox="1"/>
          <p:nvPr/>
        </p:nvSpPr>
        <p:spPr>
          <a:xfrm>
            <a:off x="159798" y="5655076"/>
            <a:ext cx="516199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メカ：伊藤，日高，田上，阿部，永松，大濱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H/W:佐藤，菊池，千代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S/W:佐藤，菊池，千代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365560" y="4339368"/>
            <a:ext cx="84128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メカ，H/W，S/Wでの議論時は他担当も1人は入ること(オブザーバー的な役割)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(目的:進捗把握，情報共有，助言)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Discordのチャンネル上であれば相互に誰でも見れるので問題ないかと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3415307" y="6409471"/>
            <a:ext cx="32544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永松さんはシステム仕様検討(S/W寄り)？</a:t>
            </a:r>
            <a:endParaRPr/>
          </a:p>
        </p:txBody>
      </p:sp>
      <p:sp>
        <p:nvSpPr>
          <p:cNvPr id="212" name="Google Shape;212;p9"/>
          <p:cNvSpPr/>
          <p:nvPr/>
        </p:nvSpPr>
        <p:spPr>
          <a:xfrm>
            <a:off x="2006354" y="5273950"/>
            <a:ext cx="2095132" cy="1216061"/>
          </a:xfrm>
          <a:prstGeom prst="arc">
            <a:avLst>
              <a:gd fmla="val 598664" name="adj1"/>
              <a:gd fmla="val 5260168" name="adj2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3941025" y="6064431"/>
            <a:ext cx="3209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216816" y="179109"/>
            <a:ext cx="14039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</a:t>
            </a:r>
            <a:endParaRPr b="1" sz="3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-18806" y="2398016"/>
            <a:ext cx="7120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ここまで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343156" y="2509472"/>
            <a:ext cx="3868036" cy="713900"/>
          </a:xfrm>
          <a:prstGeom prst="wedgeRectCallout">
            <a:avLst>
              <a:gd fmla="val -39041" name="adj1"/>
              <a:gd fmla="val -91349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本日会議で搭載機能は凡そ決定済．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まとめ&amp;ポンチ絵を描く→To Do の明確化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→進捗管理表作成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2022-11-02T11:16:41Z</dcterms:created>
  <dc:creator>Ito Mashun</dc:creator>
</cp:coreProperties>
</file>