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23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E1686D-9AC8-418C-87AE-8B10E11C60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60450BB-3B27-457A-8CD9-CA056EF332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222D8FD-4666-4D41-ACFD-70CCB3C89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091D0-F3D3-4990-953B-D50AA3CD985D}" type="datetimeFigureOut">
              <a:rPr lang="en-US" smtClean="0"/>
              <a:t>9/7/2024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6E2F8B1-0279-4134-9854-5CBD75094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990DE2C-192E-49C3-B81D-1F091ACE8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CDFAD-2484-4BEF-A4A4-BAB551C1F43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297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AE8776-8B06-41A1-BD4A-12E4FA88A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9FF006B-4FBF-42AE-AAC8-9D83DF0DEB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C67038D-7053-4E2C-8F88-520351030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091D0-F3D3-4990-953B-D50AA3CD985D}" type="datetimeFigureOut">
              <a:rPr lang="en-US" smtClean="0"/>
              <a:t>9/7/2024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9AF42C0-B16C-4FCF-BA52-C85BBD191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F8245BA-82B8-4D08-B1EA-5D6FDB8E9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CDFAD-2484-4BEF-A4A4-BAB551C1F43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940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89F8BB4-BA2D-404B-B7FA-8130A92867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C6DF035-3DC9-4993-A816-D9BE8CF19D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87D0E65-D3F2-401D-9406-CFE406A10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091D0-F3D3-4990-953B-D50AA3CD985D}" type="datetimeFigureOut">
              <a:rPr lang="en-US" smtClean="0"/>
              <a:t>9/7/2024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287B4FF-47E3-4391-BDA1-5C1F2A02B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484C636-8927-4C7E-9BF6-BCD5D71A2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CDFAD-2484-4BEF-A4A4-BAB551C1F43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510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5A88BE-CC2F-4FB5-8AA8-B21B87B26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E0423CB-7126-4B32-8CF8-1B3C431D8F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9A5B385-AE55-48BA-8214-3CB088D4F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091D0-F3D3-4990-953B-D50AA3CD985D}" type="datetimeFigureOut">
              <a:rPr lang="en-US" smtClean="0"/>
              <a:t>9/7/2024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F33AD50-BF4A-489B-9C7F-9D40DA8BD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3E84FDB-9B6F-409D-9CED-C5BD1F2DD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CDFAD-2484-4BEF-A4A4-BAB551C1F43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458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45D849-0F1E-4E7F-8822-3A23573EA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1317234-C6B5-4EC0-9FE8-6C2E085974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6EE8C97-439A-4E71-A273-3CF1E317F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091D0-F3D3-4990-953B-D50AA3CD985D}" type="datetimeFigureOut">
              <a:rPr lang="en-US" smtClean="0"/>
              <a:t>9/7/2024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792A2C7-BD72-432B-8474-07EAE2B39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45B1BDD-5DD2-4451-8A58-78E3A50D1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CDFAD-2484-4BEF-A4A4-BAB551C1F43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262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DF56CD-76BE-49EF-B30F-9484FEF35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5F3DDB0-0107-40B2-A680-F4AB6833B5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CE29C91-6BB7-4174-9F1F-04471936C6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DD4FE5B-3A3E-4727-954E-A3A0C1AB5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091D0-F3D3-4990-953B-D50AA3CD985D}" type="datetimeFigureOut">
              <a:rPr lang="en-US" smtClean="0"/>
              <a:t>9/7/2024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0F9FA9D-8AF9-4091-9FD6-F2C7F3BBB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9C50D1B-FB15-4C8D-B96F-77CE1BEA3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CDFAD-2484-4BEF-A4A4-BAB551C1F43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055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2E0C30-FDC9-420D-BF89-CB7B422A8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580F5D6-5724-41E9-99AA-834BA9134A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30C2849-116E-4A09-91EE-2103C4A703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DD24519-FB46-41D7-9002-2E2EFA10F4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585D4F2-1EC9-439F-A02D-1DE45F745C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8C20BCB-699A-49B8-8E9F-2CA9CB32F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091D0-F3D3-4990-953B-D50AA3CD985D}" type="datetimeFigureOut">
              <a:rPr lang="en-US" smtClean="0"/>
              <a:t>9/7/2024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A45242E-976C-4AB3-85D8-1627C05B8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7C593B3-9341-404D-A69D-1B8AE50B7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CDFAD-2484-4BEF-A4A4-BAB551C1F43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927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F3598F-362C-40A0-86D7-3008F59AA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65F8106-EF72-4AE3-BF2E-507C18BF2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091D0-F3D3-4990-953B-D50AA3CD985D}" type="datetimeFigureOut">
              <a:rPr lang="en-US" smtClean="0"/>
              <a:t>9/7/2024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C2CE952-76A3-4E0A-BEB6-D23F1ACB1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5F743C3-2854-4497-B792-59ADE4A61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CDFAD-2484-4BEF-A4A4-BAB551C1F43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489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E0941D5-DFBD-4655-BA60-DE43DFC48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091D0-F3D3-4990-953B-D50AA3CD985D}" type="datetimeFigureOut">
              <a:rPr lang="en-US" smtClean="0"/>
              <a:t>9/7/2024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E54ACEF-463A-43D1-9975-E6ADC1A64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10BF03E-59FF-4CC0-9B94-A2D2AEEA8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CDFAD-2484-4BEF-A4A4-BAB551C1F43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541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624A96-94BD-46B9-8806-47F79DFA4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961DDA8-833C-404C-AA09-BC50B6871E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4F39ECA-D123-4096-890C-A48329EC7B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AAE65D8-0513-4A05-8E55-AFA16DDBA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091D0-F3D3-4990-953B-D50AA3CD985D}" type="datetimeFigureOut">
              <a:rPr lang="en-US" smtClean="0"/>
              <a:t>9/7/2024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DA719D1-33CF-4300-8E58-7472CF172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A56425D-2537-443C-BD34-C2D44E5A3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CDFAD-2484-4BEF-A4A4-BAB551C1F43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416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FA96D6-E47B-4F90-8E14-F2004E912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E828162-4060-473B-8030-DED40F90F0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5B1A65C-D39F-44DD-8BA7-A6B1068956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F2691B1-759B-4E8F-A895-C34C94001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091D0-F3D3-4990-953B-D50AA3CD985D}" type="datetimeFigureOut">
              <a:rPr lang="en-US" smtClean="0"/>
              <a:t>9/7/2024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DC264B7-D496-4C8C-ACB8-32E86D454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9681681-5040-4D88-9054-686109ADC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CDFAD-2484-4BEF-A4A4-BAB551C1F43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690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87E6CD2-1AC3-4907-93EA-2422158CC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C61800F-9F13-4790-B8D1-C9007D5412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EB374AE-10DA-48FF-8BB5-9B4912D7F2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7091D0-F3D3-4990-953B-D50AA3CD985D}" type="datetimeFigureOut">
              <a:rPr lang="en-US" smtClean="0"/>
              <a:t>9/7/2024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E8873FF-12DC-487B-8EF1-7F5E0F7835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3DB09C4-61D0-4540-AFB5-8A99411972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2CDFAD-2484-4BEF-A4A4-BAB551C1F43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767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F428640E-9C5D-4BCE-A700-167E6EFCA0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246" y="238734"/>
            <a:ext cx="3552110" cy="6380531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F6AA3408-C547-4C3D-889D-AD29F65BD8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9404" y="238734"/>
            <a:ext cx="3724651" cy="3310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807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349ADAA3-431C-4EC9-BD6E-F78AF73386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002" y="307571"/>
            <a:ext cx="3506656" cy="6242858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0DB3EC3C-6A5C-4771-B415-7A2CEF6509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0634" y="307570"/>
            <a:ext cx="5223817" cy="6242857"/>
          </a:xfrm>
          <a:prstGeom prst="rect">
            <a:avLst/>
          </a:prstGeom>
        </p:spPr>
      </p:pic>
      <p:sp>
        <p:nvSpPr>
          <p:cNvPr id="7" name="Ellipse 6">
            <a:extLst>
              <a:ext uri="{FF2B5EF4-FFF2-40B4-BE49-F238E27FC236}">
                <a16:creationId xmlns:a16="http://schemas.microsoft.com/office/drawing/2014/main" id="{359938AD-7280-4DF4-A6B2-2169A6699B6C}"/>
              </a:ext>
            </a:extLst>
          </p:cNvPr>
          <p:cNvSpPr/>
          <p:nvPr/>
        </p:nvSpPr>
        <p:spPr>
          <a:xfrm>
            <a:off x="2294010" y="1371599"/>
            <a:ext cx="507077" cy="523702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92D9E2CF-5331-45EB-AFE9-DA86BD93E7DB}"/>
              </a:ext>
            </a:extLst>
          </p:cNvPr>
          <p:cNvSpPr/>
          <p:nvPr/>
        </p:nvSpPr>
        <p:spPr>
          <a:xfrm>
            <a:off x="8645237" y="1482433"/>
            <a:ext cx="584360" cy="570809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3A537B24-6852-4E8C-AEC4-8142A8186382}"/>
              </a:ext>
            </a:extLst>
          </p:cNvPr>
          <p:cNvSpPr txBox="1"/>
          <p:nvPr/>
        </p:nvSpPr>
        <p:spPr>
          <a:xfrm>
            <a:off x="4842163" y="4763195"/>
            <a:ext cx="1550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Cambria" panose="02040503050406030204" pitchFamily="18" charset="0"/>
                <a:ea typeface="Cambria" panose="02040503050406030204" pitchFamily="18" charset="0"/>
              </a:rPr>
              <a:t>Joystick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5170CCAA-3285-4649-8AC5-EB15887E6A77}"/>
              </a:ext>
            </a:extLst>
          </p:cNvPr>
          <p:cNvCxnSpPr>
            <a:cxnSpLocks/>
          </p:cNvCxnSpPr>
          <p:nvPr/>
        </p:nvCxnSpPr>
        <p:spPr>
          <a:xfrm>
            <a:off x="1537855" y="4405745"/>
            <a:ext cx="374072" cy="241070"/>
          </a:xfrm>
          <a:prstGeom prst="straightConnector1">
            <a:avLst/>
          </a:prstGeom>
          <a:ln>
            <a:solidFill>
              <a:schemeClr val="tx2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98AFFB7C-2B81-459C-AD9C-DFBE93E68CA6}"/>
              </a:ext>
            </a:extLst>
          </p:cNvPr>
          <p:cNvSpPr txBox="1"/>
          <p:nvPr/>
        </p:nvSpPr>
        <p:spPr>
          <a:xfrm>
            <a:off x="743988" y="2893858"/>
            <a:ext cx="16999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1">
                    <a:lumMod val="20000"/>
                    <a:lumOff val="8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Remote </a:t>
            </a:r>
          </a:p>
          <a:p>
            <a:r>
              <a:rPr lang="de-DE" dirty="0">
                <a:solidFill>
                  <a:schemeClr val="accent1">
                    <a:lumMod val="20000"/>
                    <a:lumOff val="8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robot operator</a:t>
            </a:r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879F8101-9E2D-4E9F-A27E-C1CF25E15C7B}"/>
              </a:ext>
            </a:extLst>
          </p:cNvPr>
          <p:cNvCxnSpPr>
            <a:cxnSpLocks/>
          </p:cNvCxnSpPr>
          <p:nvPr/>
        </p:nvCxnSpPr>
        <p:spPr>
          <a:xfrm flipV="1">
            <a:off x="967047" y="2668385"/>
            <a:ext cx="626918" cy="291974"/>
          </a:xfrm>
          <a:prstGeom prst="straightConnector1">
            <a:avLst/>
          </a:prstGeom>
          <a:ln>
            <a:solidFill>
              <a:schemeClr val="tx2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20">
            <a:extLst>
              <a:ext uri="{FF2B5EF4-FFF2-40B4-BE49-F238E27FC236}">
                <a16:creationId xmlns:a16="http://schemas.microsoft.com/office/drawing/2014/main" id="{1990F10D-AE25-4148-AC3A-E9F2AB0C7BF0}"/>
              </a:ext>
            </a:extLst>
          </p:cNvPr>
          <p:cNvSpPr txBox="1"/>
          <p:nvPr/>
        </p:nvSpPr>
        <p:spPr>
          <a:xfrm>
            <a:off x="7398327" y="2584547"/>
            <a:ext cx="18953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1">
                    <a:lumMod val="20000"/>
                    <a:lumOff val="8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Perceived live stream on device</a:t>
            </a:r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A8659F7C-2D80-495D-ACE2-86910F0FDAAC}"/>
              </a:ext>
            </a:extLst>
          </p:cNvPr>
          <p:cNvCxnSpPr>
            <a:cxnSpLocks/>
          </p:cNvCxnSpPr>
          <p:nvPr/>
        </p:nvCxnSpPr>
        <p:spPr>
          <a:xfrm flipV="1">
            <a:off x="8860750" y="2452255"/>
            <a:ext cx="507694" cy="299258"/>
          </a:xfrm>
          <a:prstGeom prst="straightConnector1">
            <a:avLst/>
          </a:prstGeom>
          <a:ln>
            <a:solidFill>
              <a:schemeClr val="tx2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feld 25">
            <a:extLst>
              <a:ext uri="{FF2B5EF4-FFF2-40B4-BE49-F238E27FC236}">
                <a16:creationId xmlns:a16="http://schemas.microsoft.com/office/drawing/2014/main" id="{76059F12-8C6D-41D1-B1EB-1748765DC396}"/>
              </a:ext>
            </a:extLst>
          </p:cNvPr>
          <p:cNvSpPr txBox="1"/>
          <p:nvPr/>
        </p:nvSpPr>
        <p:spPr>
          <a:xfrm>
            <a:off x="743988" y="3825915"/>
            <a:ext cx="15500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1">
                    <a:lumMod val="20000"/>
                    <a:lumOff val="8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Remote mobile robot</a:t>
            </a:r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658614CC-967C-4A99-8DFE-3EC269E0A6B4}"/>
              </a:ext>
            </a:extLst>
          </p:cNvPr>
          <p:cNvCxnSpPr/>
          <p:nvPr/>
        </p:nvCxnSpPr>
        <p:spPr>
          <a:xfrm>
            <a:off x="5195455" y="5162204"/>
            <a:ext cx="166254" cy="3158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feld 28">
            <a:extLst>
              <a:ext uri="{FF2B5EF4-FFF2-40B4-BE49-F238E27FC236}">
                <a16:creationId xmlns:a16="http://schemas.microsoft.com/office/drawing/2014/main" id="{F18BB136-5E06-4D67-BC93-267BAB94F943}"/>
              </a:ext>
            </a:extLst>
          </p:cNvPr>
          <p:cNvSpPr txBox="1"/>
          <p:nvPr/>
        </p:nvSpPr>
        <p:spPr>
          <a:xfrm>
            <a:off x="4592165" y="3984573"/>
            <a:ext cx="1895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1">
                    <a:lumMod val="20000"/>
                    <a:lumOff val="8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Live stream </a:t>
            </a:r>
            <a:r>
              <a:rPr lang="de-DE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data</a:t>
            </a:r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E876B897-69B1-4C5B-8248-14D82B0E6A13}"/>
              </a:ext>
            </a:extLst>
          </p:cNvPr>
          <p:cNvSpPr txBox="1"/>
          <p:nvPr/>
        </p:nvSpPr>
        <p:spPr>
          <a:xfrm>
            <a:off x="2092806" y="3466680"/>
            <a:ext cx="1895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1">
                    <a:lumMod val="20000"/>
                    <a:lumOff val="8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Zed2i - </a:t>
            </a:r>
            <a:r>
              <a:rPr lang="de-DE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camera</a:t>
            </a:r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EC430A33-5D82-4B9E-9398-139C5A937DC0}"/>
              </a:ext>
            </a:extLst>
          </p:cNvPr>
          <p:cNvCxnSpPr>
            <a:cxnSpLocks/>
          </p:cNvCxnSpPr>
          <p:nvPr/>
        </p:nvCxnSpPr>
        <p:spPr>
          <a:xfrm>
            <a:off x="2427015" y="3743503"/>
            <a:ext cx="374072" cy="241070"/>
          </a:xfrm>
          <a:prstGeom prst="straightConnector1">
            <a:avLst/>
          </a:prstGeom>
          <a:ln>
            <a:solidFill>
              <a:schemeClr val="tx2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feld 31">
            <a:extLst>
              <a:ext uri="{FF2B5EF4-FFF2-40B4-BE49-F238E27FC236}">
                <a16:creationId xmlns:a16="http://schemas.microsoft.com/office/drawing/2014/main" id="{10E279B9-94FC-4152-9454-491EE5415606}"/>
              </a:ext>
            </a:extLst>
          </p:cNvPr>
          <p:cNvSpPr txBox="1"/>
          <p:nvPr/>
        </p:nvSpPr>
        <p:spPr>
          <a:xfrm>
            <a:off x="3245252" y="4156948"/>
            <a:ext cx="1895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1">
                    <a:lumMod val="20000"/>
                    <a:lumOff val="8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5G </a:t>
            </a:r>
            <a:r>
              <a:rPr lang="de-DE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router</a:t>
            </a:r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98457306-178E-45DB-AA16-7580728B2D56}"/>
              </a:ext>
            </a:extLst>
          </p:cNvPr>
          <p:cNvSpPr txBox="1"/>
          <p:nvPr/>
        </p:nvSpPr>
        <p:spPr>
          <a:xfrm>
            <a:off x="6252995" y="1499740"/>
            <a:ext cx="1699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Battery</a:t>
            </a:r>
            <a:r>
              <a:rPr lang="de-DE" dirty="0">
                <a:solidFill>
                  <a:schemeClr val="accent1">
                    <a:lumMod val="20000"/>
                    <a:lumOff val="8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de-DE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state</a:t>
            </a:r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024C5D1E-D192-48FD-870E-E194966CDBCA}"/>
              </a:ext>
            </a:extLst>
          </p:cNvPr>
          <p:cNvCxnSpPr/>
          <p:nvPr/>
        </p:nvCxnSpPr>
        <p:spPr>
          <a:xfrm flipV="1">
            <a:off x="7622771" y="1261393"/>
            <a:ext cx="177783" cy="372057"/>
          </a:xfrm>
          <a:prstGeom prst="straightConnector1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feld 35">
            <a:extLst>
              <a:ext uri="{FF2B5EF4-FFF2-40B4-BE49-F238E27FC236}">
                <a16:creationId xmlns:a16="http://schemas.microsoft.com/office/drawing/2014/main" id="{93A1F36B-D286-4A33-862C-F4360A0A0BA9}"/>
              </a:ext>
            </a:extLst>
          </p:cNvPr>
          <p:cNvSpPr txBox="1"/>
          <p:nvPr/>
        </p:nvSpPr>
        <p:spPr>
          <a:xfrm>
            <a:off x="2614051" y="2362718"/>
            <a:ext cx="1895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1">
                    <a:lumMod val="20000"/>
                    <a:lumOff val="8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device</a:t>
            </a:r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645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lipse 4">
            <a:extLst>
              <a:ext uri="{FF2B5EF4-FFF2-40B4-BE49-F238E27FC236}">
                <a16:creationId xmlns:a16="http://schemas.microsoft.com/office/drawing/2014/main" id="{EED27571-24F1-419F-9B3C-B7796E02BBBF}"/>
              </a:ext>
            </a:extLst>
          </p:cNvPr>
          <p:cNvSpPr/>
          <p:nvPr/>
        </p:nvSpPr>
        <p:spPr>
          <a:xfrm>
            <a:off x="5331229" y="1197034"/>
            <a:ext cx="2488277" cy="2231966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High </a:t>
            </a:r>
            <a:r>
              <a:rPr lang="de-DE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trasversability</a:t>
            </a:r>
            <a:r>
              <a:rPr lang="de-D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</a:p>
          <a:p>
            <a:pPr algn="ctr"/>
            <a:r>
              <a:rPr lang="de-DE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value</a:t>
            </a:r>
            <a:r>
              <a:rPr lang="de-D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?</a:t>
            </a:r>
            <a:endParaRPr lang="en-US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C776A235-9F55-4C97-A679-91C0F9F06CDD}"/>
              </a:ext>
            </a:extLst>
          </p:cNvPr>
          <p:cNvSpPr/>
          <p:nvPr/>
        </p:nvSpPr>
        <p:spPr>
          <a:xfrm>
            <a:off x="2166851" y="1197034"/>
            <a:ext cx="2488277" cy="2231966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Critical </a:t>
            </a:r>
            <a:r>
              <a:rPr lang="de-DE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situation</a:t>
            </a:r>
            <a:r>
              <a:rPr lang="de-D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?</a:t>
            </a:r>
          </a:p>
          <a:p>
            <a:pPr algn="ctr"/>
            <a:r>
              <a:rPr lang="de-D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(e.g., </a:t>
            </a:r>
            <a:r>
              <a:rPr lang="de-DE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pedestrian</a:t>
            </a:r>
            <a:r>
              <a:rPr lang="de-D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in fast </a:t>
            </a:r>
            <a:r>
              <a:rPr lang="de-DE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motion</a:t>
            </a:r>
            <a:r>
              <a:rPr lang="de-D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, robot </a:t>
            </a:r>
            <a:r>
              <a:rPr lang="de-DE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gets</a:t>
            </a:r>
            <a:r>
              <a:rPr lang="de-D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stuck, </a:t>
            </a:r>
            <a:r>
              <a:rPr lang="de-DE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etc</a:t>
            </a:r>
            <a:r>
              <a:rPr lang="de-D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  <a:endParaRPr lang="en-US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7F7F3FAB-B09A-4453-9BC1-E119FDB4EE0D}"/>
              </a:ext>
            </a:extLst>
          </p:cNvPr>
          <p:cNvSpPr/>
          <p:nvPr/>
        </p:nvSpPr>
        <p:spPr>
          <a:xfrm>
            <a:off x="2166851" y="3798916"/>
            <a:ext cx="2488277" cy="8645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Full</a:t>
            </a:r>
            <a:r>
              <a:rPr lang="de-D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de-DE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supersivion</a:t>
            </a:r>
            <a:r>
              <a:rPr lang="de-D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de-DE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by</a:t>
            </a:r>
            <a:r>
              <a:rPr lang="de-D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de-DE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the</a:t>
            </a:r>
            <a:r>
              <a:rPr lang="de-D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de-DE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remote operator</a:t>
            </a:r>
            <a:endParaRPr lang="en-US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290DCCD6-328A-4EC9-BA5E-8D4A4B7AE634}"/>
              </a:ext>
            </a:extLst>
          </p:cNvPr>
          <p:cNvSpPr/>
          <p:nvPr/>
        </p:nvSpPr>
        <p:spPr>
          <a:xfrm>
            <a:off x="5331229" y="3798916"/>
            <a:ext cx="2488277" cy="8645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Autonomous</a:t>
            </a:r>
            <a:r>
              <a:rPr lang="de-D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robot </a:t>
            </a:r>
            <a:r>
              <a:rPr lang="de-DE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behavior</a:t>
            </a:r>
            <a:r>
              <a:rPr lang="de-DE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endParaRPr lang="en-US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F2284775-817D-4468-A186-23F86C35FBE4}"/>
              </a:ext>
            </a:extLst>
          </p:cNvPr>
          <p:cNvSpPr/>
          <p:nvPr/>
        </p:nvSpPr>
        <p:spPr>
          <a:xfrm>
            <a:off x="3749039" y="5027121"/>
            <a:ext cx="2488277" cy="8645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Shared</a:t>
            </a:r>
            <a:r>
              <a:rPr lang="de-DE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control</a:t>
            </a:r>
            <a:endParaRPr lang="en-US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426F44FB-E25D-47F2-AE19-170CABA359FA}"/>
              </a:ext>
            </a:extLst>
          </p:cNvPr>
          <p:cNvCxnSpPr>
            <a:stCxn id="6" idx="4"/>
            <a:endCxn id="7" idx="0"/>
          </p:cNvCxnSpPr>
          <p:nvPr/>
        </p:nvCxnSpPr>
        <p:spPr>
          <a:xfrm>
            <a:off x="3410990" y="3429000"/>
            <a:ext cx="0" cy="3699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571EE4DF-B402-4FB4-BEEE-7AA019FF5756}"/>
              </a:ext>
            </a:extLst>
          </p:cNvPr>
          <p:cNvCxnSpPr>
            <a:stCxn id="5" idx="4"/>
            <a:endCxn id="8" idx="0"/>
          </p:cNvCxnSpPr>
          <p:nvPr/>
        </p:nvCxnSpPr>
        <p:spPr>
          <a:xfrm>
            <a:off x="6575368" y="3429000"/>
            <a:ext cx="0" cy="3699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C4D10C8D-6F92-47C5-AAEE-FE48AA371A23}"/>
              </a:ext>
            </a:extLst>
          </p:cNvPr>
          <p:cNvCxnSpPr>
            <a:stCxn id="6" idx="6"/>
            <a:endCxn id="5" idx="2"/>
          </p:cNvCxnSpPr>
          <p:nvPr/>
        </p:nvCxnSpPr>
        <p:spPr>
          <a:xfrm>
            <a:off x="4655128" y="2313017"/>
            <a:ext cx="67610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Verbinder: gewinkelt 16">
            <a:extLst>
              <a:ext uri="{FF2B5EF4-FFF2-40B4-BE49-F238E27FC236}">
                <a16:creationId xmlns:a16="http://schemas.microsoft.com/office/drawing/2014/main" id="{FCDE8BFF-98AA-4F58-9914-62BE51F2E851}"/>
              </a:ext>
            </a:extLst>
          </p:cNvPr>
          <p:cNvCxnSpPr>
            <a:cxnSpLocks/>
            <a:stCxn id="5" idx="6"/>
            <a:endCxn id="9" idx="2"/>
          </p:cNvCxnSpPr>
          <p:nvPr/>
        </p:nvCxnSpPr>
        <p:spPr>
          <a:xfrm flipH="1">
            <a:off x="4993178" y="2313017"/>
            <a:ext cx="2826328" cy="3578628"/>
          </a:xfrm>
          <a:prstGeom prst="bentConnector4">
            <a:avLst>
              <a:gd name="adj1" fmla="val -8088"/>
              <a:gd name="adj2" fmla="val 10638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Verbinder: gewinkelt 20">
            <a:extLst>
              <a:ext uri="{FF2B5EF4-FFF2-40B4-BE49-F238E27FC236}">
                <a16:creationId xmlns:a16="http://schemas.microsoft.com/office/drawing/2014/main" id="{5F9C00E2-6A80-41A8-897F-2EBCB68DE7FF}"/>
              </a:ext>
            </a:extLst>
          </p:cNvPr>
          <p:cNvCxnSpPr>
            <a:stCxn id="8" idx="2"/>
            <a:endCxn id="9" idx="3"/>
          </p:cNvCxnSpPr>
          <p:nvPr/>
        </p:nvCxnSpPr>
        <p:spPr>
          <a:xfrm rot="5400000">
            <a:off x="6008371" y="4892385"/>
            <a:ext cx="795943" cy="338052"/>
          </a:xfrm>
          <a:prstGeom prst="bentConnector2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Verbinder: gewinkelt 22">
            <a:extLst>
              <a:ext uri="{FF2B5EF4-FFF2-40B4-BE49-F238E27FC236}">
                <a16:creationId xmlns:a16="http://schemas.microsoft.com/office/drawing/2014/main" id="{A4BD3A87-F219-40F1-BAC6-317AF1DFC630}"/>
              </a:ext>
            </a:extLst>
          </p:cNvPr>
          <p:cNvCxnSpPr>
            <a:stCxn id="7" idx="2"/>
            <a:endCxn id="9" idx="1"/>
          </p:cNvCxnSpPr>
          <p:nvPr/>
        </p:nvCxnSpPr>
        <p:spPr>
          <a:xfrm rot="16200000" flipH="1">
            <a:off x="3182043" y="4892386"/>
            <a:ext cx="795943" cy="338049"/>
          </a:xfrm>
          <a:prstGeom prst="bentConnector2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feld 29">
            <a:extLst>
              <a:ext uri="{FF2B5EF4-FFF2-40B4-BE49-F238E27FC236}">
                <a16:creationId xmlns:a16="http://schemas.microsoft.com/office/drawing/2014/main" id="{ACDDEDF4-DBEF-41C9-B867-F2ED902DA45F}"/>
              </a:ext>
            </a:extLst>
          </p:cNvPr>
          <p:cNvSpPr txBox="1"/>
          <p:nvPr/>
        </p:nvSpPr>
        <p:spPr>
          <a:xfrm>
            <a:off x="6120938" y="3410295"/>
            <a:ext cx="1122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Cambria" panose="02040503050406030204" pitchFamily="18" charset="0"/>
                <a:ea typeface="Cambria" panose="02040503050406030204" pitchFamily="18" charset="0"/>
              </a:rPr>
              <a:t>Yes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597E7216-33D0-4EA1-86EE-07942B7B52AA}"/>
              </a:ext>
            </a:extLst>
          </p:cNvPr>
          <p:cNvSpPr txBox="1"/>
          <p:nvPr/>
        </p:nvSpPr>
        <p:spPr>
          <a:xfrm>
            <a:off x="2992582" y="3410295"/>
            <a:ext cx="1122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Cambria" panose="02040503050406030204" pitchFamily="18" charset="0"/>
                <a:ea typeface="Cambria" panose="02040503050406030204" pitchFamily="18" charset="0"/>
              </a:rPr>
              <a:t>Yes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29D6A6D5-4F16-4447-87D4-EC3D73DFE6F9}"/>
              </a:ext>
            </a:extLst>
          </p:cNvPr>
          <p:cNvSpPr txBox="1"/>
          <p:nvPr/>
        </p:nvSpPr>
        <p:spPr>
          <a:xfrm>
            <a:off x="8037715" y="2313017"/>
            <a:ext cx="1122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latin typeface="Cambria" panose="02040503050406030204" pitchFamily="18" charset="0"/>
                <a:ea typeface="Cambria" panose="02040503050406030204" pitchFamily="18" charset="0"/>
              </a:rPr>
              <a:t>No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D9536C65-1859-40B9-8BCD-861E21FBCFCF}"/>
              </a:ext>
            </a:extLst>
          </p:cNvPr>
          <p:cNvSpPr txBox="1"/>
          <p:nvPr/>
        </p:nvSpPr>
        <p:spPr>
          <a:xfrm>
            <a:off x="4737562" y="1983278"/>
            <a:ext cx="1122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latin typeface="Cambria" panose="02040503050406030204" pitchFamily="18" charset="0"/>
                <a:ea typeface="Cambria" panose="02040503050406030204" pitchFamily="18" charset="0"/>
              </a:rPr>
              <a:t>No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3702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lipse 4">
            <a:extLst>
              <a:ext uri="{FF2B5EF4-FFF2-40B4-BE49-F238E27FC236}">
                <a16:creationId xmlns:a16="http://schemas.microsoft.com/office/drawing/2014/main" id="{EED27571-24F1-419F-9B3C-B7796E02BBBF}"/>
              </a:ext>
            </a:extLst>
          </p:cNvPr>
          <p:cNvSpPr/>
          <p:nvPr/>
        </p:nvSpPr>
        <p:spPr>
          <a:xfrm>
            <a:off x="5331229" y="1197034"/>
            <a:ext cx="2488277" cy="2231966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High </a:t>
            </a:r>
            <a:r>
              <a:rPr lang="de-DE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trasversability</a:t>
            </a:r>
            <a:r>
              <a:rPr lang="de-D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</a:p>
          <a:p>
            <a:pPr algn="ctr"/>
            <a:r>
              <a:rPr lang="de-DE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value</a:t>
            </a:r>
            <a:r>
              <a:rPr lang="de-D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?</a:t>
            </a:r>
            <a:endParaRPr lang="en-US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C776A235-9F55-4C97-A679-91C0F9F06CDD}"/>
              </a:ext>
            </a:extLst>
          </p:cNvPr>
          <p:cNvSpPr/>
          <p:nvPr/>
        </p:nvSpPr>
        <p:spPr>
          <a:xfrm>
            <a:off x="2166851" y="1197034"/>
            <a:ext cx="2488277" cy="2231966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Critical </a:t>
            </a:r>
            <a:r>
              <a:rPr lang="de-DE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situation</a:t>
            </a:r>
            <a:r>
              <a:rPr lang="de-D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?</a:t>
            </a:r>
          </a:p>
          <a:p>
            <a:pPr algn="ctr"/>
            <a:r>
              <a:rPr lang="de-D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(e.g., </a:t>
            </a:r>
            <a:r>
              <a:rPr lang="de-DE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pedestrian</a:t>
            </a:r>
            <a:r>
              <a:rPr lang="de-D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in fast </a:t>
            </a:r>
            <a:r>
              <a:rPr lang="de-DE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motion</a:t>
            </a:r>
            <a:r>
              <a:rPr lang="de-D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, robot </a:t>
            </a:r>
            <a:r>
              <a:rPr lang="de-DE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gets</a:t>
            </a:r>
            <a:r>
              <a:rPr lang="de-D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stuck, </a:t>
            </a:r>
            <a:r>
              <a:rPr lang="de-DE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etc</a:t>
            </a:r>
            <a:r>
              <a:rPr lang="de-D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  <a:endParaRPr lang="en-US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7F7F3FAB-B09A-4453-9BC1-E119FDB4EE0D}"/>
              </a:ext>
            </a:extLst>
          </p:cNvPr>
          <p:cNvSpPr/>
          <p:nvPr/>
        </p:nvSpPr>
        <p:spPr>
          <a:xfrm>
            <a:off x="2166851" y="3798916"/>
            <a:ext cx="2488277" cy="8645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Full</a:t>
            </a:r>
            <a:r>
              <a:rPr lang="de-D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de-DE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supersivion</a:t>
            </a:r>
            <a:r>
              <a:rPr lang="de-D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de-DE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by</a:t>
            </a:r>
            <a:r>
              <a:rPr lang="de-D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de-DE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the</a:t>
            </a:r>
            <a:r>
              <a:rPr lang="de-D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de-DE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remote operator</a:t>
            </a:r>
            <a:endParaRPr lang="en-US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290DCCD6-328A-4EC9-BA5E-8D4A4B7AE634}"/>
              </a:ext>
            </a:extLst>
          </p:cNvPr>
          <p:cNvSpPr/>
          <p:nvPr/>
        </p:nvSpPr>
        <p:spPr>
          <a:xfrm>
            <a:off x="5331229" y="3798916"/>
            <a:ext cx="2488277" cy="8645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Autonomous</a:t>
            </a:r>
            <a:r>
              <a:rPr lang="de-D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robot </a:t>
            </a:r>
            <a:r>
              <a:rPr lang="de-DE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behavior</a:t>
            </a:r>
            <a:r>
              <a:rPr lang="de-DE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endParaRPr lang="en-US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F2284775-817D-4468-A186-23F86C35FBE4}"/>
              </a:ext>
            </a:extLst>
          </p:cNvPr>
          <p:cNvSpPr/>
          <p:nvPr/>
        </p:nvSpPr>
        <p:spPr>
          <a:xfrm>
            <a:off x="3749039" y="5027121"/>
            <a:ext cx="2488277" cy="8645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Shared</a:t>
            </a:r>
            <a:r>
              <a:rPr lang="de-DE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control</a:t>
            </a:r>
            <a:endParaRPr lang="en-US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426F44FB-E25D-47F2-AE19-170CABA359FA}"/>
              </a:ext>
            </a:extLst>
          </p:cNvPr>
          <p:cNvCxnSpPr>
            <a:stCxn id="6" idx="4"/>
            <a:endCxn id="7" idx="0"/>
          </p:cNvCxnSpPr>
          <p:nvPr/>
        </p:nvCxnSpPr>
        <p:spPr>
          <a:xfrm>
            <a:off x="3410990" y="3429000"/>
            <a:ext cx="0" cy="3699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571EE4DF-B402-4FB4-BEEE-7AA019FF5756}"/>
              </a:ext>
            </a:extLst>
          </p:cNvPr>
          <p:cNvCxnSpPr>
            <a:stCxn id="5" idx="4"/>
            <a:endCxn id="8" idx="0"/>
          </p:cNvCxnSpPr>
          <p:nvPr/>
        </p:nvCxnSpPr>
        <p:spPr>
          <a:xfrm>
            <a:off x="6575368" y="3429000"/>
            <a:ext cx="0" cy="3699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C4D10C8D-6F92-47C5-AAEE-FE48AA371A23}"/>
              </a:ext>
            </a:extLst>
          </p:cNvPr>
          <p:cNvCxnSpPr>
            <a:stCxn id="6" idx="6"/>
            <a:endCxn id="5" idx="2"/>
          </p:cNvCxnSpPr>
          <p:nvPr/>
        </p:nvCxnSpPr>
        <p:spPr>
          <a:xfrm>
            <a:off x="4655128" y="2313017"/>
            <a:ext cx="67610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Verbinder: gewinkelt 16">
            <a:extLst>
              <a:ext uri="{FF2B5EF4-FFF2-40B4-BE49-F238E27FC236}">
                <a16:creationId xmlns:a16="http://schemas.microsoft.com/office/drawing/2014/main" id="{FCDE8BFF-98AA-4F58-9914-62BE51F2E851}"/>
              </a:ext>
            </a:extLst>
          </p:cNvPr>
          <p:cNvCxnSpPr>
            <a:cxnSpLocks/>
            <a:stCxn id="5" idx="6"/>
            <a:endCxn id="9" idx="2"/>
          </p:cNvCxnSpPr>
          <p:nvPr/>
        </p:nvCxnSpPr>
        <p:spPr>
          <a:xfrm flipH="1">
            <a:off x="4993178" y="2313017"/>
            <a:ext cx="2826328" cy="3578628"/>
          </a:xfrm>
          <a:prstGeom prst="bentConnector4">
            <a:avLst>
              <a:gd name="adj1" fmla="val -8088"/>
              <a:gd name="adj2" fmla="val 10638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Verbinder: gewinkelt 20">
            <a:extLst>
              <a:ext uri="{FF2B5EF4-FFF2-40B4-BE49-F238E27FC236}">
                <a16:creationId xmlns:a16="http://schemas.microsoft.com/office/drawing/2014/main" id="{5F9C00E2-6A80-41A8-897F-2EBCB68DE7FF}"/>
              </a:ext>
            </a:extLst>
          </p:cNvPr>
          <p:cNvCxnSpPr>
            <a:stCxn id="8" idx="2"/>
            <a:endCxn id="9" idx="3"/>
          </p:cNvCxnSpPr>
          <p:nvPr/>
        </p:nvCxnSpPr>
        <p:spPr>
          <a:xfrm rot="5400000">
            <a:off x="6008371" y="4892385"/>
            <a:ext cx="795943" cy="338052"/>
          </a:xfrm>
          <a:prstGeom prst="bentConnector2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Verbinder: gewinkelt 22">
            <a:extLst>
              <a:ext uri="{FF2B5EF4-FFF2-40B4-BE49-F238E27FC236}">
                <a16:creationId xmlns:a16="http://schemas.microsoft.com/office/drawing/2014/main" id="{A4BD3A87-F219-40F1-BAC6-317AF1DFC630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 rot="16200000" flipH="1">
            <a:off x="4020244" y="4054186"/>
            <a:ext cx="363681" cy="158218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feld 29">
            <a:extLst>
              <a:ext uri="{FF2B5EF4-FFF2-40B4-BE49-F238E27FC236}">
                <a16:creationId xmlns:a16="http://schemas.microsoft.com/office/drawing/2014/main" id="{ACDDEDF4-DBEF-41C9-B867-F2ED902DA45F}"/>
              </a:ext>
            </a:extLst>
          </p:cNvPr>
          <p:cNvSpPr txBox="1"/>
          <p:nvPr/>
        </p:nvSpPr>
        <p:spPr>
          <a:xfrm>
            <a:off x="6120938" y="3410295"/>
            <a:ext cx="1122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Cambria" panose="02040503050406030204" pitchFamily="18" charset="0"/>
                <a:ea typeface="Cambria" panose="02040503050406030204" pitchFamily="18" charset="0"/>
              </a:rPr>
              <a:t>Yes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597E7216-33D0-4EA1-86EE-07942B7B52AA}"/>
              </a:ext>
            </a:extLst>
          </p:cNvPr>
          <p:cNvSpPr txBox="1"/>
          <p:nvPr/>
        </p:nvSpPr>
        <p:spPr>
          <a:xfrm>
            <a:off x="2992582" y="3410295"/>
            <a:ext cx="1122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Cambria" panose="02040503050406030204" pitchFamily="18" charset="0"/>
                <a:ea typeface="Cambria" panose="02040503050406030204" pitchFamily="18" charset="0"/>
              </a:rPr>
              <a:t>Yes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29D6A6D5-4F16-4447-87D4-EC3D73DFE6F9}"/>
              </a:ext>
            </a:extLst>
          </p:cNvPr>
          <p:cNvSpPr txBox="1"/>
          <p:nvPr/>
        </p:nvSpPr>
        <p:spPr>
          <a:xfrm>
            <a:off x="8037715" y="2313017"/>
            <a:ext cx="1122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latin typeface="Cambria" panose="02040503050406030204" pitchFamily="18" charset="0"/>
                <a:ea typeface="Cambria" panose="02040503050406030204" pitchFamily="18" charset="0"/>
              </a:rPr>
              <a:t>No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D9536C65-1859-40B9-8BCD-861E21FBCFCF}"/>
              </a:ext>
            </a:extLst>
          </p:cNvPr>
          <p:cNvSpPr txBox="1"/>
          <p:nvPr/>
        </p:nvSpPr>
        <p:spPr>
          <a:xfrm>
            <a:off x="4737562" y="1983278"/>
            <a:ext cx="1122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latin typeface="Cambria" panose="02040503050406030204" pitchFamily="18" charset="0"/>
                <a:ea typeface="Cambria" panose="02040503050406030204" pitchFamily="18" charset="0"/>
              </a:rPr>
              <a:t>No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4" name="Verbinder: gewinkelt 3">
            <a:extLst>
              <a:ext uri="{FF2B5EF4-FFF2-40B4-BE49-F238E27FC236}">
                <a16:creationId xmlns:a16="http://schemas.microsoft.com/office/drawing/2014/main" id="{C061424D-381D-4B6C-964E-C89D677C080D}"/>
              </a:ext>
            </a:extLst>
          </p:cNvPr>
          <p:cNvCxnSpPr>
            <a:stCxn id="9" idx="1"/>
            <a:endCxn id="6" idx="2"/>
          </p:cNvCxnSpPr>
          <p:nvPr/>
        </p:nvCxnSpPr>
        <p:spPr>
          <a:xfrm rot="10800000">
            <a:off x="2166851" y="2313017"/>
            <a:ext cx="1582188" cy="3146366"/>
          </a:xfrm>
          <a:prstGeom prst="bentConnector3">
            <a:avLst>
              <a:gd name="adj1" fmla="val 114448"/>
            </a:avLst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79229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796E6F9E-4FAC-4A4D-B18E-9794D9E1EE25}"/>
              </a:ext>
            </a:extLst>
          </p:cNvPr>
          <p:cNvSpPr/>
          <p:nvPr/>
        </p:nvSpPr>
        <p:spPr>
          <a:xfrm>
            <a:off x="3482939" y="4882243"/>
            <a:ext cx="3698697" cy="68634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Connectivity, </a:t>
            </a:r>
            <a:r>
              <a:rPr lang="de-DE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decentralized</a:t>
            </a:r>
            <a:r>
              <a:rPr lang="de-D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de-DE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data</a:t>
            </a:r>
            <a:r>
              <a:rPr lang="de-D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de-DE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sensing</a:t>
            </a:r>
            <a:r>
              <a:rPr lang="de-D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and </a:t>
            </a:r>
            <a:r>
              <a:rPr lang="de-DE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management</a:t>
            </a:r>
            <a:endParaRPr lang="en-US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7A3034C3-3505-48D7-AFDA-AFF836697B29}"/>
              </a:ext>
            </a:extLst>
          </p:cNvPr>
          <p:cNvSpPr/>
          <p:nvPr/>
        </p:nvSpPr>
        <p:spPr>
          <a:xfrm>
            <a:off x="3482938" y="4136023"/>
            <a:ext cx="3698697" cy="68634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Semantic</a:t>
            </a:r>
            <a:r>
              <a:rPr lang="de-D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and multimodal </a:t>
            </a:r>
            <a:r>
              <a:rPr lang="de-DE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knowledge</a:t>
            </a:r>
            <a:r>
              <a:rPr lang="de-D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de-DE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management</a:t>
            </a:r>
            <a:endParaRPr lang="en-US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716EB2BF-3C23-40D1-898C-C85711153B10}"/>
              </a:ext>
            </a:extLst>
          </p:cNvPr>
          <p:cNvSpPr/>
          <p:nvPr/>
        </p:nvSpPr>
        <p:spPr>
          <a:xfrm>
            <a:off x="3482937" y="3389803"/>
            <a:ext cx="3698697" cy="68634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Collective and generative AI, </a:t>
            </a:r>
            <a:r>
              <a:rPr lang="de-DE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Machine</a:t>
            </a:r>
            <a:r>
              <a:rPr lang="de-D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Learning-</a:t>
            </a:r>
            <a:r>
              <a:rPr lang="de-DE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based</a:t>
            </a:r>
            <a:r>
              <a:rPr lang="de-D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de-DE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Reasoning</a:t>
            </a:r>
            <a:endParaRPr lang="en-US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305C56C8-44F5-4B3A-84F2-CEA2151CBE2F}"/>
              </a:ext>
            </a:extLst>
          </p:cNvPr>
          <p:cNvSpPr/>
          <p:nvPr/>
        </p:nvSpPr>
        <p:spPr>
          <a:xfrm>
            <a:off x="3482936" y="2643583"/>
            <a:ext cx="3698697" cy="68634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Mental </a:t>
            </a:r>
            <a:r>
              <a:rPr lang="de-DE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models</a:t>
            </a:r>
            <a:r>
              <a:rPr lang="de-D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</a:p>
          <a:p>
            <a:pPr algn="ctr"/>
            <a:r>
              <a:rPr lang="de-DE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Foundation</a:t>
            </a:r>
            <a:r>
              <a:rPr lang="de-D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de-DE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models</a:t>
            </a:r>
            <a:endParaRPr lang="en-US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6F0E68C9-ADFF-4333-949B-2A27484130EA}"/>
              </a:ext>
            </a:extLst>
          </p:cNvPr>
          <p:cNvSpPr/>
          <p:nvPr/>
        </p:nvSpPr>
        <p:spPr>
          <a:xfrm>
            <a:off x="3482936" y="1897363"/>
            <a:ext cx="3698697" cy="68634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Communication </a:t>
            </a:r>
            <a:r>
              <a:rPr lang="de-DE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interfaces</a:t>
            </a:r>
            <a:r>
              <a:rPr lang="de-D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de-DE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services</a:t>
            </a:r>
            <a:r>
              <a:rPr lang="de-D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, KPI, and </a:t>
            </a:r>
            <a:r>
              <a:rPr lang="de-DE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applications</a:t>
            </a:r>
            <a:endParaRPr lang="en-US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72897263-DBD0-4315-9F36-957BF9A1A6B4}"/>
              </a:ext>
            </a:extLst>
          </p:cNvPr>
          <p:cNvSpPr/>
          <p:nvPr/>
        </p:nvSpPr>
        <p:spPr>
          <a:xfrm>
            <a:off x="3482936" y="1151143"/>
            <a:ext cx="3698697" cy="68634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Cybersecurity, </a:t>
            </a:r>
            <a:r>
              <a:rPr lang="de-DE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data</a:t>
            </a:r>
            <a:r>
              <a:rPr lang="de-D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de-DE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sovereignty</a:t>
            </a:r>
            <a:r>
              <a:rPr lang="de-D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de-DE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privacy</a:t>
            </a:r>
            <a:r>
              <a:rPr lang="de-D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de-DE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preservation</a:t>
            </a:r>
            <a:r>
              <a:rPr lang="de-D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de-DE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etc</a:t>
            </a:r>
            <a:r>
              <a:rPr lang="de-D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endParaRPr lang="en-US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68638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142</Words>
  <Application>Microsoft Office PowerPoint</Application>
  <PresentationFormat>Breitbild</PresentationFormat>
  <Paragraphs>39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Eric Kaigom</dc:creator>
  <cp:lastModifiedBy>Eric Kaigom</cp:lastModifiedBy>
  <cp:revision>16</cp:revision>
  <cp:lastPrinted>2024-08-10T22:32:47Z</cp:lastPrinted>
  <dcterms:created xsi:type="dcterms:W3CDTF">2024-08-10T12:54:00Z</dcterms:created>
  <dcterms:modified xsi:type="dcterms:W3CDTF">2024-09-07T20:33:09Z</dcterms:modified>
</cp:coreProperties>
</file>