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3F3234-C148-4859-BBA4-9AEB2561FE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C32E3A-BDE8-425C-8D2A-424A7CDD1F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20B5CB-8CD8-4B8F-A44A-3CBB008E692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DCFB96-1323-477D-8B1C-A6BF674AD79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4CA5B8-1562-4F05-8F5E-0826BF0AC3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AC34D1C-BCF3-43A6-9FEA-02D85DC115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00CFB1-185C-4C75-8FD3-F1D9F8D9EA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38DA0B-A5D7-4135-B82B-5A57ED9784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0F8520-8FE8-4A98-AF28-18483529BF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62AAC4-B98B-4FF9-9AD2-4A79A80DB1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64B8C0-F6F4-4717-A3E5-9BE2F44A68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9E79E1-8029-4E1B-BD9B-376E7FD080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14A9C8-1983-4F52-8094-EA748DA447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93A92A-655D-4B1A-B938-E1FAFA3D54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DCAC87-4742-4BFF-A3D6-1F361C4747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E73D57-9C23-448C-8966-58AA7E8C12D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F60F7B-CC2E-433D-9549-724F8D777DF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2E73D6-BB11-4854-9FAE-C20ED0A0F0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5A58DD-6A2B-4143-8524-DD133ABE58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C6CE91-3E26-45AF-9BCA-7378E5E91D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41DE46-4F1D-4288-88BE-F81AF9882B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1209DD-ACE2-4E42-B513-232C4CA579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3EBE02-8E43-43AE-AECA-B944C330E1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E3A396-F431-4AA9-905F-A46CA66925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F69422-82B1-49CD-871B-11309A14F7D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A4E86D-4D31-49D5-8CEE-D74A56322DD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3" descr=""/>
          <p:cNvPicPr/>
          <p:nvPr/>
        </p:nvPicPr>
        <p:blipFill>
          <a:blip r:embed="rId1"/>
          <a:stretch/>
        </p:blipFill>
        <p:spPr>
          <a:xfrm>
            <a:off x="338400" y="238680"/>
            <a:ext cx="3551760" cy="6380280"/>
          </a:xfrm>
          <a:prstGeom prst="rect">
            <a:avLst/>
          </a:prstGeom>
          <a:ln w="0">
            <a:noFill/>
          </a:ln>
        </p:spPr>
      </p:pic>
      <p:pic>
        <p:nvPicPr>
          <p:cNvPr id="83" name="Grafik 4" descr=""/>
          <p:cNvPicPr/>
          <p:nvPr/>
        </p:nvPicPr>
        <p:blipFill>
          <a:blip r:embed="rId2"/>
          <a:stretch/>
        </p:blipFill>
        <p:spPr>
          <a:xfrm>
            <a:off x="3989520" y="238680"/>
            <a:ext cx="3724200" cy="331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rafik 3" descr=""/>
          <p:cNvPicPr/>
          <p:nvPr/>
        </p:nvPicPr>
        <p:blipFill>
          <a:blip r:embed="rId1"/>
          <a:stretch/>
        </p:blipFill>
        <p:spPr>
          <a:xfrm>
            <a:off x="770040" y="307440"/>
            <a:ext cx="3506400" cy="6242400"/>
          </a:xfrm>
          <a:prstGeom prst="rect">
            <a:avLst/>
          </a:prstGeom>
          <a:ln w="0">
            <a:noFill/>
          </a:ln>
        </p:spPr>
      </p:pic>
      <p:pic>
        <p:nvPicPr>
          <p:cNvPr id="85" name="Grafik 4" descr=""/>
          <p:cNvPicPr/>
          <p:nvPr/>
        </p:nvPicPr>
        <p:blipFill>
          <a:blip r:embed="rId2"/>
          <a:stretch/>
        </p:blipFill>
        <p:spPr>
          <a:xfrm>
            <a:off x="4420800" y="307440"/>
            <a:ext cx="5223600" cy="6242400"/>
          </a:xfrm>
          <a:prstGeom prst="rect">
            <a:avLst/>
          </a:prstGeom>
          <a:ln w="0">
            <a:noFill/>
          </a:ln>
        </p:spPr>
      </p:pic>
      <p:sp>
        <p:nvSpPr>
          <p:cNvPr id="86" name="Ellipse 6"/>
          <p:cNvSpPr/>
          <p:nvPr/>
        </p:nvSpPr>
        <p:spPr>
          <a:xfrm>
            <a:off x="2293920" y="1371600"/>
            <a:ext cx="506880" cy="52344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Ellipse 7"/>
          <p:cNvSpPr/>
          <p:nvPr/>
        </p:nvSpPr>
        <p:spPr>
          <a:xfrm>
            <a:off x="8645400" y="1482480"/>
            <a:ext cx="583920" cy="5706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Textfeld 12"/>
          <p:cNvSpPr/>
          <p:nvPr/>
        </p:nvSpPr>
        <p:spPr>
          <a:xfrm>
            <a:off x="4842000" y="4763160"/>
            <a:ext cx="154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mbria"/>
                <a:ea typeface="Cambria"/>
              </a:rPr>
              <a:t>Joystick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Gerade Verbindung mit Pfeil 14"/>
          <p:cNvSpPr/>
          <p:nvPr/>
        </p:nvSpPr>
        <p:spPr>
          <a:xfrm>
            <a:off x="1537920" y="4405680"/>
            <a:ext cx="373680" cy="24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546a">
                <a:lumMod val="20000"/>
                <a:lumOff val="8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feld 16"/>
          <p:cNvSpPr/>
          <p:nvPr/>
        </p:nvSpPr>
        <p:spPr>
          <a:xfrm>
            <a:off x="744120" y="2893680"/>
            <a:ext cx="16995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dae3f3"/>
                </a:solidFill>
                <a:latin typeface="Cambria"/>
                <a:ea typeface="Cambria"/>
              </a:rPr>
              <a:t>Remote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dae3f3"/>
                </a:solidFill>
                <a:latin typeface="Cambria"/>
                <a:ea typeface="Cambria"/>
              </a:rPr>
              <a:t>robot operator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Gerade Verbindung mit Pfeil 17"/>
          <p:cNvSpPr/>
          <p:nvPr/>
        </p:nvSpPr>
        <p:spPr>
          <a:xfrm flipV="1">
            <a:off x="966960" y="2668320"/>
            <a:ext cx="626400" cy="29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546a">
                <a:lumMod val="20000"/>
                <a:lumOff val="8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Textfeld 20"/>
          <p:cNvSpPr/>
          <p:nvPr/>
        </p:nvSpPr>
        <p:spPr>
          <a:xfrm>
            <a:off x="7398360" y="2584440"/>
            <a:ext cx="18950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dae3f3"/>
                </a:solidFill>
                <a:latin typeface="Cambria"/>
                <a:ea typeface="Cambria"/>
              </a:rPr>
              <a:t>Perceived live stream on device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Gerade Verbindung mit Pfeil 21"/>
          <p:cNvSpPr/>
          <p:nvPr/>
        </p:nvSpPr>
        <p:spPr>
          <a:xfrm flipV="1">
            <a:off x="8860680" y="2452320"/>
            <a:ext cx="507240" cy="29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546a">
                <a:lumMod val="20000"/>
                <a:lumOff val="8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Textfeld 25"/>
          <p:cNvSpPr/>
          <p:nvPr/>
        </p:nvSpPr>
        <p:spPr>
          <a:xfrm>
            <a:off x="744120" y="3826080"/>
            <a:ext cx="15498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dae3f3"/>
                </a:solidFill>
                <a:latin typeface="Cambria"/>
                <a:ea typeface="Cambria"/>
              </a:rPr>
              <a:t>Remote mobile robot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Gerade Verbindung mit Pfeil 27"/>
          <p:cNvSpPr/>
          <p:nvPr/>
        </p:nvSpPr>
        <p:spPr>
          <a:xfrm>
            <a:off x="5195520" y="5162040"/>
            <a:ext cx="165960" cy="31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feld 28"/>
          <p:cNvSpPr/>
          <p:nvPr/>
        </p:nvSpPr>
        <p:spPr>
          <a:xfrm>
            <a:off x="4592160" y="3984480"/>
            <a:ext cx="1895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dae3f3"/>
                </a:solidFill>
                <a:latin typeface="Cambria"/>
                <a:ea typeface="Cambria"/>
              </a:rPr>
              <a:t>Live stream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feld 29"/>
          <p:cNvSpPr/>
          <p:nvPr/>
        </p:nvSpPr>
        <p:spPr>
          <a:xfrm>
            <a:off x="2092680" y="3466800"/>
            <a:ext cx="1895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dae3f3"/>
                </a:solidFill>
                <a:latin typeface="Cambria"/>
                <a:ea typeface="Cambria"/>
              </a:rPr>
              <a:t>Zed2i - camera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Gerade Verbindung mit Pfeil 30"/>
          <p:cNvSpPr/>
          <p:nvPr/>
        </p:nvSpPr>
        <p:spPr>
          <a:xfrm>
            <a:off x="2427120" y="3743640"/>
            <a:ext cx="373680" cy="24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546a">
                <a:lumMod val="20000"/>
                <a:lumOff val="8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Textfeld 31"/>
          <p:cNvSpPr/>
          <p:nvPr/>
        </p:nvSpPr>
        <p:spPr>
          <a:xfrm>
            <a:off x="3245400" y="4156920"/>
            <a:ext cx="1895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dae3f3"/>
                </a:solidFill>
                <a:latin typeface="Cambria"/>
                <a:ea typeface="Cambria"/>
              </a:rPr>
              <a:t>5G router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Textfeld 32"/>
          <p:cNvSpPr/>
          <p:nvPr/>
        </p:nvSpPr>
        <p:spPr>
          <a:xfrm>
            <a:off x="6252840" y="1499760"/>
            <a:ext cx="1699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dae3f3"/>
                </a:solidFill>
                <a:latin typeface="Cambria"/>
                <a:ea typeface="Cambria"/>
              </a:rPr>
              <a:t>Battery state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Gerade Verbindung mit Pfeil 34"/>
          <p:cNvSpPr/>
          <p:nvPr/>
        </p:nvSpPr>
        <p:spPr>
          <a:xfrm flipV="1">
            <a:off x="7622640" y="1261440"/>
            <a:ext cx="177480" cy="37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>
                <a:lumMod val="20000"/>
                <a:lumOff val="8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feld 35"/>
          <p:cNvSpPr/>
          <p:nvPr/>
        </p:nvSpPr>
        <p:spPr>
          <a:xfrm>
            <a:off x="2613960" y="2362680"/>
            <a:ext cx="1895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dae3f3"/>
                </a:solidFill>
                <a:latin typeface="Cambria"/>
                <a:ea typeface="Cambria"/>
              </a:rPr>
              <a:t>device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Ellipse 4"/>
          <p:cNvSpPr/>
          <p:nvPr/>
        </p:nvSpPr>
        <p:spPr>
          <a:xfrm>
            <a:off x="5331240" y="1197000"/>
            <a:ext cx="2487960" cy="22316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mbria"/>
                <a:ea typeface="Cambria"/>
              </a:rPr>
              <a:t>High traversability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mbria"/>
                <a:ea typeface="Cambria"/>
              </a:rPr>
              <a:t>Value?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Ellipse 5"/>
          <p:cNvSpPr/>
          <p:nvPr/>
        </p:nvSpPr>
        <p:spPr>
          <a:xfrm>
            <a:off x="2166840" y="1197000"/>
            <a:ext cx="2487960" cy="22316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mbria"/>
                <a:ea typeface="Cambria"/>
              </a:rPr>
              <a:t>Critical situation?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mbria"/>
                <a:ea typeface="Cambria"/>
              </a:rPr>
              <a:t>(e.g., pedestrian in fast motion, robot gets stuck, etc)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Rechteck 6"/>
          <p:cNvSpPr/>
          <p:nvPr/>
        </p:nvSpPr>
        <p:spPr>
          <a:xfrm>
            <a:off x="2166840" y="3799080"/>
            <a:ext cx="2487960" cy="86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mbria"/>
                <a:ea typeface="Cambria"/>
              </a:rPr>
              <a:t>Full supersivion by the remote operator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Rechteck 7"/>
          <p:cNvSpPr/>
          <p:nvPr/>
        </p:nvSpPr>
        <p:spPr>
          <a:xfrm>
            <a:off x="5331240" y="3799080"/>
            <a:ext cx="2487960" cy="86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mbria"/>
                <a:ea typeface="Cambria"/>
              </a:rPr>
              <a:t>Autonomous robot behavior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Rechteck 8"/>
          <p:cNvSpPr/>
          <p:nvPr/>
        </p:nvSpPr>
        <p:spPr>
          <a:xfrm>
            <a:off x="3749040" y="5027040"/>
            <a:ext cx="2487960" cy="86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mbria"/>
                <a:ea typeface="Cambria"/>
              </a:rPr>
              <a:t>Shared control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Gerade Verbindung mit Pfeil 10"/>
          <p:cNvSpPr/>
          <p:nvPr/>
        </p:nvSpPr>
        <p:spPr>
          <a:xfrm>
            <a:off x="3411000" y="3429000"/>
            <a:ext cx="360" cy="36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Gerade Verbindung mit Pfeil 12"/>
          <p:cNvSpPr/>
          <p:nvPr/>
        </p:nvSpPr>
        <p:spPr>
          <a:xfrm>
            <a:off x="6575400" y="3429000"/>
            <a:ext cx="360" cy="36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Gerade Verbindung mit Pfeil 14"/>
          <p:cNvSpPr/>
          <p:nvPr/>
        </p:nvSpPr>
        <p:spPr>
          <a:xfrm>
            <a:off x="4655160" y="2313000"/>
            <a:ext cx="675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Verbinder: gewinkelt 16"/>
          <p:cNvSpPr/>
          <p:nvPr/>
        </p:nvSpPr>
        <p:spPr>
          <a:xfrm flipH="1">
            <a:off x="4993200" y="2313000"/>
            <a:ext cx="2826000" cy="3578400"/>
          </a:xfrm>
          <a:prstGeom prst="bentConnector4">
            <a:avLst>
              <a:gd name="adj1" fmla="val -8088"/>
              <a:gd name="adj2" fmla="val 106388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Verbinder: gewinkelt 20"/>
          <p:cNvSpPr/>
          <p:nvPr/>
        </p:nvSpPr>
        <p:spPr>
          <a:xfrm rot="5400000">
            <a:off x="6008760" y="4892400"/>
            <a:ext cx="795600" cy="337680"/>
          </a:xfrm>
          <a:prstGeom prst="bentConnector2">
            <a:avLst/>
          </a:prstGeom>
          <a:noFill/>
          <a:ln>
            <a:solidFill>
              <a:srgbClr val="000000"/>
            </a:solidFill>
            <a:prstDash val="lg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Verbinder: gewinkelt 22"/>
          <p:cNvSpPr/>
          <p:nvPr/>
        </p:nvSpPr>
        <p:spPr>
          <a:xfrm flipH="1" rot="16200000">
            <a:off x="3182400" y="4892400"/>
            <a:ext cx="795600" cy="337680"/>
          </a:xfrm>
          <a:prstGeom prst="bentConnector2">
            <a:avLst/>
          </a:prstGeom>
          <a:noFill/>
          <a:ln>
            <a:solidFill>
              <a:srgbClr val="000000"/>
            </a:solidFill>
            <a:prstDash val="lg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Textfeld 29"/>
          <p:cNvSpPr/>
          <p:nvPr/>
        </p:nvSpPr>
        <p:spPr>
          <a:xfrm>
            <a:off x="6121080" y="3410280"/>
            <a:ext cx="112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mbria"/>
                <a:ea typeface="Cambria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Textfeld 30"/>
          <p:cNvSpPr/>
          <p:nvPr/>
        </p:nvSpPr>
        <p:spPr>
          <a:xfrm>
            <a:off x="2992680" y="3410280"/>
            <a:ext cx="112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mbria"/>
                <a:ea typeface="Cambria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feld 32"/>
          <p:cNvSpPr/>
          <p:nvPr/>
        </p:nvSpPr>
        <p:spPr>
          <a:xfrm>
            <a:off x="8037720" y="2313000"/>
            <a:ext cx="112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mbria"/>
                <a:ea typeface="Cambria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Textfeld 33"/>
          <p:cNvSpPr/>
          <p:nvPr/>
        </p:nvSpPr>
        <p:spPr>
          <a:xfrm>
            <a:off x="4737600" y="1983240"/>
            <a:ext cx="112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mbria"/>
                <a:ea typeface="Cambria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hteck 3"/>
          <p:cNvSpPr/>
          <p:nvPr/>
        </p:nvSpPr>
        <p:spPr>
          <a:xfrm>
            <a:off x="3483000" y="4882320"/>
            <a:ext cx="3698280" cy="686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Decentralized data sensing and management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Rechteck 4"/>
          <p:cNvSpPr/>
          <p:nvPr/>
        </p:nvSpPr>
        <p:spPr>
          <a:xfrm>
            <a:off x="3483000" y="4136040"/>
            <a:ext cx="3698280" cy="686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Semantic and multimodal knowledge management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Rechteck 5"/>
          <p:cNvSpPr/>
          <p:nvPr/>
        </p:nvSpPr>
        <p:spPr>
          <a:xfrm>
            <a:off x="3483000" y="3389760"/>
            <a:ext cx="3698280" cy="686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Artificial Intelligence / Machine Learning  based Reasoning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Rechteck 6"/>
          <p:cNvSpPr/>
          <p:nvPr/>
        </p:nvSpPr>
        <p:spPr>
          <a:xfrm>
            <a:off x="3483000" y="2643480"/>
            <a:ext cx="3698280" cy="686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Mental 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Rechteck 7"/>
          <p:cNvSpPr/>
          <p:nvPr/>
        </p:nvSpPr>
        <p:spPr>
          <a:xfrm>
            <a:off x="3483000" y="1897200"/>
            <a:ext cx="3698280" cy="686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Interfaces and applications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  <Words>83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2024-08-10T12:54:00Z</dcterms:created>
  <dc:creator>Eric Kaigom</dc:creator>
  <dc:description/>
  <dc:language>en-US</dc:language>
  <cp:lastModifiedBy/>
  <cp:lastPrinted>2024-08-10T16:05:27Z</cp:lastPrinted>
  <dcterms:modified xsi:type="dcterms:W3CDTF">2024-08-10T19:51:36Z</dcterms:modified>
  <cp:revision>11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4</vt:i4>
  </property>
</Properties>
</file>