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5" r:id="rId3"/>
    <p:sldId id="348" r:id="rId4"/>
    <p:sldId id="353" r:id="rId5"/>
    <p:sldId id="354" r:id="rId6"/>
    <p:sldId id="355" r:id="rId7"/>
    <p:sldId id="356" r:id="rId8"/>
    <p:sldId id="362" r:id="rId9"/>
    <p:sldId id="382" r:id="rId10"/>
    <p:sldId id="377" r:id="rId11"/>
    <p:sldId id="379" r:id="rId12"/>
    <p:sldId id="380" r:id="rId13"/>
    <p:sldId id="381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006600"/>
    <a:srgbClr val="00FF00"/>
    <a:srgbClr val="32DA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../slides/slide4.xml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../slides/slide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3"/>
          <p:cNvGrpSpPr>
            <a:grpSpLocks/>
          </p:cNvGrpSpPr>
          <p:nvPr userDrawn="1"/>
        </p:nvGrpSpPr>
        <p:grpSpPr bwMode="auto">
          <a:xfrm>
            <a:off x="0" y="812800"/>
            <a:ext cx="9059863" cy="544513"/>
            <a:chOff x="54" y="28"/>
            <a:chExt cx="5618" cy="312"/>
          </a:xfrm>
        </p:grpSpPr>
        <p:sp>
          <p:nvSpPr>
            <p:cNvPr id="3" name="Oval 264"/>
            <p:cNvSpPr>
              <a:spLocks noChangeArrowheads="1"/>
            </p:cNvSpPr>
            <p:nvPr/>
          </p:nvSpPr>
          <p:spPr bwMode="auto">
            <a:xfrm>
              <a:off x="54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" name="Oval 265"/>
            <p:cNvSpPr>
              <a:spLocks noChangeArrowheads="1"/>
            </p:cNvSpPr>
            <p:nvPr/>
          </p:nvSpPr>
          <p:spPr bwMode="auto">
            <a:xfrm>
              <a:off x="2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" name="Oval 266"/>
            <p:cNvSpPr>
              <a:spLocks noChangeArrowheads="1"/>
            </p:cNvSpPr>
            <p:nvPr/>
          </p:nvSpPr>
          <p:spPr bwMode="auto">
            <a:xfrm>
              <a:off x="4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" name="Oval 267"/>
            <p:cNvSpPr>
              <a:spLocks noChangeArrowheads="1"/>
            </p:cNvSpPr>
            <p:nvPr/>
          </p:nvSpPr>
          <p:spPr bwMode="auto">
            <a:xfrm>
              <a:off x="6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" name="Oval 268"/>
            <p:cNvSpPr>
              <a:spLocks noChangeArrowheads="1"/>
            </p:cNvSpPr>
            <p:nvPr/>
          </p:nvSpPr>
          <p:spPr bwMode="auto">
            <a:xfrm>
              <a:off x="7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" name="Oval 269"/>
            <p:cNvSpPr>
              <a:spLocks noChangeArrowheads="1"/>
            </p:cNvSpPr>
            <p:nvPr/>
          </p:nvSpPr>
          <p:spPr bwMode="auto">
            <a:xfrm>
              <a:off x="9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" name="Oval 270"/>
            <p:cNvSpPr>
              <a:spLocks noChangeArrowheads="1"/>
            </p:cNvSpPr>
            <p:nvPr/>
          </p:nvSpPr>
          <p:spPr bwMode="auto">
            <a:xfrm>
              <a:off x="11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0" name="Oval 271"/>
            <p:cNvSpPr>
              <a:spLocks noChangeArrowheads="1"/>
            </p:cNvSpPr>
            <p:nvPr/>
          </p:nvSpPr>
          <p:spPr bwMode="auto">
            <a:xfrm>
              <a:off x="13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1" name="Oval 272"/>
            <p:cNvSpPr>
              <a:spLocks noChangeArrowheads="1"/>
            </p:cNvSpPr>
            <p:nvPr/>
          </p:nvSpPr>
          <p:spPr bwMode="auto">
            <a:xfrm>
              <a:off x="15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2" name="Oval 273"/>
            <p:cNvSpPr>
              <a:spLocks noChangeArrowheads="1"/>
            </p:cNvSpPr>
            <p:nvPr/>
          </p:nvSpPr>
          <p:spPr bwMode="auto">
            <a:xfrm>
              <a:off x="17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3" name="Oval 274"/>
            <p:cNvSpPr>
              <a:spLocks noChangeArrowheads="1"/>
            </p:cNvSpPr>
            <p:nvPr/>
          </p:nvSpPr>
          <p:spPr bwMode="auto">
            <a:xfrm>
              <a:off x="193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4" name="Oval 275"/>
            <p:cNvSpPr>
              <a:spLocks noChangeArrowheads="1"/>
            </p:cNvSpPr>
            <p:nvPr/>
          </p:nvSpPr>
          <p:spPr bwMode="auto">
            <a:xfrm>
              <a:off x="21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5" name="Oval 276"/>
            <p:cNvSpPr>
              <a:spLocks noChangeArrowheads="1"/>
            </p:cNvSpPr>
            <p:nvPr/>
          </p:nvSpPr>
          <p:spPr bwMode="auto">
            <a:xfrm>
              <a:off x="23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6" name="Oval 277"/>
            <p:cNvSpPr>
              <a:spLocks noChangeArrowheads="1"/>
            </p:cNvSpPr>
            <p:nvPr/>
          </p:nvSpPr>
          <p:spPr bwMode="auto">
            <a:xfrm>
              <a:off x="25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7" name="Oval 278"/>
            <p:cNvSpPr>
              <a:spLocks noChangeArrowheads="1"/>
            </p:cNvSpPr>
            <p:nvPr/>
          </p:nvSpPr>
          <p:spPr bwMode="auto">
            <a:xfrm>
              <a:off x="26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8" name="Oval 279"/>
            <p:cNvSpPr>
              <a:spLocks noChangeArrowheads="1"/>
            </p:cNvSpPr>
            <p:nvPr/>
          </p:nvSpPr>
          <p:spPr bwMode="auto">
            <a:xfrm>
              <a:off x="28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9" name="Oval 280"/>
            <p:cNvSpPr>
              <a:spLocks noChangeArrowheads="1"/>
            </p:cNvSpPr>
            <p:nvPr/>
          </p:nvSpPr>
          <p:spPr bwMode="auto">
            <a:xfrm>
              <a:off x="30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0" name="Oval 281"/>
            <p:cNvSpPr>
              <a:spLocks noChangeArrowheads="1"/>
            </p:cNvSpPr>
            <p:nvPr/>
          </p:nvSpPr>
          <p:spPr bwMode="auto">
            <a:xfrm>
              <a:off x="32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1" name="Oval 282"/>
            <p:cNvSpPr>
              <a:spLocks noChangeArrowheads="1"/>
            </p:cNvSpPr>
            <p:nvPr/>
          </p:nvSpPr>
          <p:spPr bwMode="auto">
            <a:xfrm>
              <a:off x="34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2" name="Oval 283"/>
            <p:cNvSpPr>
              <a:spLocks noChangeArrowheads="1"/>
            </p:cNvSpPr>
            <p:nvPr/>
          </p:nvSpPr>
          <p:spPr bwMode="auto">
            <a:xfrm>
              <a:off x="36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3" name="Oval 284"/>
            <p:cNvSpPr>
              <a:spLocks noChangeArrowheads="1"/>
            </p:cNvSpPr>
            <p:nvPr/>
          </p:nvSpPr>
          <p:spPr bwMode="auto">
            <a:xfrm>
              <a:off x="383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4" name="Oval 285"/>
            <p:cNvSpPr>
              <a:spLocks noChangeArrowheads="1"/>
            </p:cNvSpPr>
            <p:nvPr/>
          </p:nvSpPr>
          <p:spPr bwMode="auto">
            <a:xfrm>
              <a:off x="40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5" name="Oval 286"/>
            <p:cNvSpPr>
              <a:spLocks noChangeArrowheads="1"/>
            </p:cNvSpPr>
            <p:nvPr/>
          </p:nvSpPr>
          <p:spPr bwMode="auto">
            <a:xfrm>
              <a:off x="42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6" name="Oval 287"/>
            <p:cNvSpPr>
              <a:spLocks noChangeArrowheads="1"/>
            </p:cNvSpPr>
            <p:nvPr/>
          </p:nvSpPr>
          <p:spPr bwMode="auto">
            <a:xfrm>
              <a:off x="44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7" name="Oval 288"/>
            <p:cNvSpPr>
              <a:spLocks noChangeArrowheads="1"/>
            </p:cNvSpPr>
            <p:nvPr/>
          </p:nvSpPr>
          <p:spPr bwMode="auto">
            <a:xfrm>
              <a:off x="45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8" name="Oval 289"/>
            <p:cNvSpPr>
              <a:spLocks noChangeArrowheads="1"/>
            </p:cNvSpPr>
            <p:nvPr/>
          </p:nvSpPr>
          <p:spPr bwMode="auto">
            <a:xfrm>
              <a:off x="47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29" name="Oval 290"/>
            <p:cNvSpPr>
              <a:spLocks noChangeArrowheads="1"/>
            </p:cNvSpPr>
            <p:nvPr/>
          </p:nvSpPr>
          <p:spPr bwMode="auto">
            <a:xfrm>
              <a:off x="49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0" name="Oval 291"/>
            <p:cNvSpPr>
              <a:spLocks noChangeArrowheads="1"/>
            </p:cNvSpPr>
            <p:nvPr/>
          </p:nvSpPr>
          <p:spPr bwMode="auto">
            <a:xfrm>
              <a:off x="51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1" name="Oval 292"/>
            <p:cNvSpPr>
              <a:spLocks noChangeArrowheads="1"/>
            </p:cNvSpPr>
            <p:nvPr/>
          </p:nvSpPr>
          <p:spPr bwMode="auto">
            <a:xfrm>
              <a:off x="53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2" name="Oval 293"/>
            <p:cNvSpPr>
              <a:spLocks noChangeArrowheads="1"/>
            </p:cNvSpPr>
            <p:nvPr/>
          </p:nvSpPr>
          <p:spPr bwMode="auto">
            <a:xfrm>
              <a:off x="55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3" name="Oval 294"/>
            <p:cNvSpPr>
              <a:spLocks noChangeArrowheads="1"/>
            </p:cNvSpPr>
            <p:nvPr/>
          </p:nvSpPr>
          <p:spPr bwMode="auto">
            <a:xfrm>
              <a:off x="60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4" name="Oval 295"/>
            <p:cNvSpPr>
              <a:spLocks noChangeArrowheads="1"/>
            </p:cNvSpPr>
            <p:nvPr/>
          </p:nvSpPr>
          <p:spPr bwMode="auto">
            <a:xfrm>
              <a:off x="79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5" name="Oval 296"/>
            <p:cNvSpPr>
              <a:spLocks noChangeArrowheads="1"/>
            </p:cNvSpPr>
            <p:nvPr/>
          </p:nvSpPr>
          <p:spPr bwMode="auto">
            <a:xfrm>
              <a:off x="98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6" name="Oval 297"/>
            <p:cNvSpPr>
              <a:spLocks noChangeArrowheads="1"/>
            </p:cNvSpPr>
            <p:nvPr/>
          </p:nvSpPr>
          <p:spPr bwMode="auto">
            <a:xfrm>
              <a:off x="117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7" name="Oval 298"/>
            <p:cNvSpPr>
              <a:spLocks noChangeArrowheads="1"/>
            </p:cNvSpPr>
            <p:nvPr/>
          </p:nvSpPr>
          <p:spPr bwMode="auto">
            <a:xfrm>
              <a:off x="136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8" name="Oval 299"/>
            <p:cNvSpPr>
              <a:spLocks noChangeArrowheads="1"/>
            </p:cNvSpPr>
            <p:nvPr/>
          </p:nvSpPr>
          <p:spPr bwMode="auto">
            <a:xfrm>
              <a:off x="230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39" name="Oval 300"/>
            <p:cNvSpPr>
              <a:spLocks noChangeArrowheads="1"/>
            </p:cNvSpPr>
            <p:nvPr/>
          </p:nvSpPr>
          <p:spPr bwMode="auto">
            <a:xfrm>
              <a:off x="249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0" name="Oval 301"/>
            <p:cNvSpPr>
              <a:spLocks noChangeArrowheads="1"/>
            </p:cNvSpPr>
            <p:nvPr/>
          </p:nvSpPr>
          <p:spPr bwMode="auto">
            <a:xfrm>
              <a:off x="268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1" name="Oval 302"/>
            <p:cNvSpPr>
              <a:spLocks noChangeArrowheads="1"/>
            </p:cNvSpPr>
            <p:nvPr/>
          </p:nvSpPr>
          <p:spPr bwMode="auto">
            <a:xfrm>
              <a:off x="287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2" name="Oval 303"/>
            <p:cNvSpPr>
              <a:spLocks noChangeArrowheads="1"/>
            </p:cNvSpPr>
            <p:nvPr/>
          </p:nvSpPr>
          <p:spPr bwMode="auto">
            <a:xfrm>
              <a:off x="306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3" name="Oval 304"/>
            <p:cNvSpPr>
              <a:spLocks noChangeArrowheads="1"/>
            </p:cNvSpPr>
            <p:nvPr/>
          </p:nvSpPr>
          <p:spPr bwMode="auto">
            <a:xfrm>
              <a:off x="325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4" name="Oval 305"/>
            <p:cNvSpPr>
              <a:spLocks noChangeArrowheads="1"/>
            </p:cNvSpPr>
            <p:nvPr/>
          </p:nvSpPr>
          <p:spPr bwMode="auto">
            <a:xfrm>
              <a:off x="344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5" name="Oval 306"/>
            <p:cNvSpPr>
              <a:spLocks noChangeArrowheads="1"/>
            </p:cNvSpPr>
            <p:nvPr/>
          </p:nvSpPr>
          <p:spPr bwMode="auto">
            <a:xfrm>
              <a:off x="363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6" name="Oval 307"/>
            <p:cNvSpPr>
              <a:spLocks noChangeArrowheads="1"/>
            </p:cNvSpPr>
            <p:nvPr/>
          </p:nvSpPr>
          <p:spPr bwMode="auto">
            <a:xfrm>
              <a:off x="382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7" name="Oval 308"/>
            <p:cNvSpPr>
              <a:spLocks noChangeArrowheads="1"/>
            </p:cNvSpPr>
            <p:nvPr/>
          </p:nvSpPr>
          <p:spPr bwMode="auto">
            <a:xfrm>
              <a:off x="401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8" name="Oval 309"/>
            <p:cNvSpPr>
              <a:spLocks noChangeArrowheads="1"/>
            </p:cNvSpPr>
            <p:nvPr/>
          </p:nvSpPr>
          <p:spPr bwMode="auto">
            <a:xfrm>
              <a:off x="420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49" name="Oval 310"/>
            <p:cNvSpPr>
              <a:spLocks noChangeArrowheads="1"/>
            </p:cNvSpPr>
            <p:nvPr/>
          </p:nvSpPr>
          <p:spPr bwMode="auto">
            <a:xfrm>
              <a:off x="439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0" name="Oval 311"/>
            <p:cNvSpPr>
              <a:spLocks noChangeArrowheads="1"/>
            </p:cNvSpPr>
            <p:nvPr/>
          </p:nvSpPr>
          <p:spPr bwMode="auto">
            <a:xfrm>
              <a:off x="5348" y="32"/>
              <a:ext cx="132" cy="136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1" name="Oval 312"/>
            <p:cNvSpPr>
              <a:spLocks noChangeArrowheads="1"/>
            </p:cNvSpPr>
            <p:nvPr/>
          </p:nvSpPr>
          <p:spPr bwMode="auto">
            <a:xfrm>
              <a:off x="5538" y="32"/>
              <a:ext cx="132" cy="136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</p:grpSp>
      <p:pic>
        <p:nvPicPr>
          <p:cNvPr id="52" name="Picture 314" descr="biz14_gre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04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Group 263"/>
          <p:cNvGrpSpPr>
            <a:grpSpLocks/>
          </p:cNvGrpSpPr>
          <p:nvPr userDrawn="1"/>
        </p:nvGrpSpPr>
        <p:grpSpPr bwMode="auto">
          <a:xfrm>
            <a:off x="0" y="455613"/>
            <a:ext cx="9059863" cy="544512"/>
            <a:chOff x="54" y="28"/>
            <a:chExt cx="5618" cy="312"/>
          </a:xfrm>
        </p:grpSpPr>
        <p:sp>
          <p:nvSpPr>
            <p:cNvPr id="54" name="Oval 264"/>
            <p:cNvSpPr>
              <a:spLocks noChangeArrowheads="1"/>
            </p:cNvSpPr>
            <p:nvPr/>
          </p:nvSpPr>
          <p:spPr bwMode="auto">
            <a:xfrm>
              <a:off x="54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5" name="Oval 265"/>
            <p:cNvSpPr>
              <a:spLocks noChangeArrowheads="1"/>
            </p:cNvSpPr>
            <p:nvPr/>
          </p:nvSpPr>
          <p:spPr bwMode="auto">
            <a:xfrm>
              <a:off x="2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6" name="Oval 266"/>
            <p:cNvSpPr>
              <a:spLocks noChangeArrowheads="1"/>
            </p:cNvSpPr>
            <p:nvPr/>
          </p:nvSpPr>
          <p:spPr bwMode="auto">
            <a:xfrm>
              <a:off x="4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7" name="Oval 267"/>
            <p:cNvSpPr>
              <a:spLocks noChangeArrowheads="1"/>
            </p:cNvSpPr>
            <p:nvPr/>
          </p:nvSpPr>
          <p:spPr bwMode="auto">
            <a:xfrm>
              <a:off x="6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8" name="Oval 268"/>
            <p:cNvSpPr>
              <a:spLocks noChangeArrowheads="1"/>
            </p:cNvSpPr>
            <p:nvPr/>
          </p:nvSpPr>
          <p:spPr bwMode="auto">
            <a:xfrm>
              <a:off x="7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59" name="Oval 269"/>
            <p:cNvSpPr>
              <a:spLocks noChangeArrowheads="1"/>
            </p:cNvSpPr>
            <p:nvPr/>
          </p:nvSpPr>
          <p:spPr bwMode="auto">
            <a:xfrm>
              <a:off x="9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0" name="Oval 270"/>
            <p:cNvSpPr>
              <a:spLocks noChangeArrowheads="1"/>
            </p:cNvSpPr>
            <p:nvPr/>
          </p:nvSpPr>
          <p:spPr bwMode="auto">
            <a:xfrm>
              <a:off x="11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1" name="Oval 271"/>
            <p:cNvSpPr>
              <a:spLocks noChangeArrowheads="1"/>
            </p:cNvSpPr>
            <p:nvPr/>
          </p:nvSpPr>
          <p:spPr bwMode="auto">
            <a:xfrm>
              <a:off x="13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2" name="Oval 272"/>
            <p:cNvSpPr>
              <a:spLocks noChangeArrowheads="1"/>
            </p:cNvSpPr>
            <p:nvPr/>
          </p:nvSpPr>
          <p:spPr bwMode="auto">
            <a:xfrm>
              <a:off x="15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3" name="Oval 273"/>
            <p:cNvSpPr>
              <a:spLocks noChangeArrowheads="1"/>
            </p:cNvSpPr>
            <p:nvPr/>
          </p:nvSpPr>
          <p:spPr bwMode="auto">
            <a:xfrm>
              <a:off x="17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4" name="Oval 274"/>
            <p:cNvSpPr>
              <a:spLocks noChangeArrowheads="1"/>
            </p:cNvSpPr>
            <p:nvPr/>
          </p:nvSpPr>
          <p:spPr bwMode="auto">
            <a:xfrm>
              <a:off x="193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5" name="Oval 275"/>
            <p:cNvSpPr>
              <a:spLocks noChangeArrowheads="1"/>
            </p:cNvSpPr>
            <p:nvPr/>
          </p:nvSpPr>
          <p:spPr bwMode="auto">
            <a:xfrm>
              <a:off x="21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6" name="Oval 276"/>
            <p:cNvSpPr>
              <a:spLocks noChangeArrowheads="1"/>
            </p:cNvSpPr>
            <p:nvPr/>
          </p:nvSpPr>
          <p:spPr bwMode="auto">
            <a:xfrm>
              <a:off x="23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7" name="Oval 277"/>
            <p:cNvSpPr>
              <a:spLocks noChangeArrowheads="1"/>
            </p:cNvSpPr>
            <p:nvPr/>
          </p:nvSpPr>
          <p:spPr bwMode="auto">
            <a:xfrm>
              <a:off x="25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8" name="Oval 278"/>
            <p:cNvSpPr>
              <a:spLocks noChangeArrowheads="1"/>
            </p:cNvSpPr>
            <p:nvPr/>
          </p:nvSpPr>
          <p:spPr bwMode="auto">
            <a:xfrm>
              <a:off x="26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69" name="Oval 279"/>
            <p:cNvSpPr>
              <a:spLocks noChangeArrowheads="1"/>
            </p:cNvSpPr>
            <p:nvPr/>
          </p:nvSpPr>
          <p:spPr bwMode="auto">
            <a:xfrm>
              <a:off x="28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0" name="Oval 280"/>
            <p:cNvSpPr>
              <a:spLocks noChangeArrowheads="1"/>
            </p:cNvSpPr>
            <p:nvPr/>
          </p:nvSpPr>
          <p:spPr bwMode="auto">
            <a:xfrm>
              <a:off x="30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1" name="Oval 281"/>
            <p:cNvSpPr>
              <a:spLocks noChangeArrowheads="1"/>
            </p:cNvSpPr>
            <p:nvPr/>
          </p:nvSpPr>
          <p:spPr bwMode="auto">
            <a:xfrm>
              <a:off x="32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2" name="Oval 282"/>
            <p:cNvSpPr>
              <a:spLocks noChangeArrowheads="1"/>
            </p:cNvSpPr>
            <p:nvPr/>
          </p:nvSpPr>
          <p:spPr bwMode="auto">
            <a:xfrm>
              <a:off x="34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3" name="Oval 283"/>
            <p:cNvSpPr>
              <a:spLocks noChangeArrowheads="1"/>
            </p:cNvSpPr>
            <p:nvPr/>
          </p:nvSpPr>
          <p:spPr bwMode="auto">
            <a:xfrm>
              <a:off x="36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4" name="Oval 284"/>
            <p:cNvSpPr>
              <a:spLocks noChangeArrowheads="1"/>
            </p:cNvSpPr>
            <p:nvPr/>
          </p:nvSpPr>
          <p:spPr bwMode="auto">
            <a:xfrm>
              <a:off x="383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5" name="Oval 285"/>
            <p:cNvSpPr>
              <a:spLocks noChangeArrowheads="1"/>
            </p:cNvSpPr>
            <p:nvPr/>
          </p:nvSpPr>
          <p:spPr bwMode="auto">
            <a:xfrm>
              <a:off x="402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6" name="Oval 286"/>
            <p:cNvSpPr>
              <a:spLocks noChangeArrowheads="1"/>
            </p:cNvSpPr>
            <p:nvPr/>
          </p:nvSpPr>
          <p:spPr bwMode="auto">
            <a:xfrm>
              <a:off x="421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7" name="Oval 287"/>
            <p:cNvSpPr>
              <a:spLocks noChangeArrowheads="1"/>
            </p:cNvSpPr>
            <p:nvPr/>
          </p:nvSpPr>
          <p:spPr bwMode="auto">
            <a:xfrm>
              <a:off x="440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8" name="Oval 288"/>
            <p:cNvSpPr>
              <a:spLocks noChangeArrowheads="1"/>
            </p:cNvSpPr>
            <p:nvPr/>
          </p:nvSpPr>
          <p:spPr bwMode="auto">
            <a:xfrm>
              <a:off x="459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79" name="Oval 289"/>
            <p:cNvSpPr>
              <a:spLocks noChangeArrowheads="1"/>
            </p:cNvSpPr>
            <p:nvPr/>
          </p:nvSpPr>
          <p:spPr bwMode="auto">
            <a:xfrm>
              <a:off x="478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0" name="Oval 290"/>
            <p:cNvSpPr>
              <a:spLocks noChangeArrowheads="1"/>
            </p:cNvSpPr>
            <p:nvPr/>
          </p:nvSpPr>
          <p:spPr bwMode="auto">
            <a:xfrm>
              <a:off x="497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1" name="Oval 291"/>
            <p:cNvSpPr>
              <a:spLocks noChangeArrowheads="1"/>
            </p:cNvSpPr>
            <p:nvPr/>
          </p:nvSpPr>
          <p:spPr bwMode="auto">
            <a:xfrm>
              <a:off x="516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2" name="Oval 292"/>
            <p:cNvSpPr>
              <a:spLocks noChangeArrowheads="1"/>
            </p:cNvSpPr>
            <p:nvPr/>
          </p:nvSpPr>
          <p:spPr bwMode="auto">
            <a:xfrm>
              <a:off x="535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3" name="Oval 293"/>
            <p:cNvSpPr>
              <a:spLocks noChangeArrowheads="1"/>
            </p:cNvSpPr>
            <p:nvPr/>
          </p:nvSpPr>
          <p:spPr bwMode="auto">
            <a:xfrm>
              <a:off x="5540" y="20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4" name="Oval 294"/>
            <p:cNvSpPr>
              <a:spLocks noChangeArrowheads="1"/>
            </p:cNvSpPr>
            <p:nvPr/>
          </p:nvSpPr>
          <p:spPr bwMode="auto">
            <a:xfrm>
              <a:off x="60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5" name="Oval 295"/>
            <p:cNvSpPr>
              <a:spLocks noChangeArrowheads="1"/>
            </p:cNvSpPr>
            <p:nvPr/>
          </p:nvSpPr>
          <p:spPr bwMode="auto">
            <a:xfrm>
              <a:off x="79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6" name="Oval 296"/>
            <p:cNvSpPr>
              <a:spLocks noChangeArrowheads="1"/>
            </p:cNvSpPr>
            <p:nvPr/>
          </p:nvSpPr>
          <p:spPr bwMode="auto">
            <a:xfrm>
              <a:off x="98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7" name="Oval 297"/>
            <p:cNvSpPr>
              <a:spLocks noChangeArrowheads="1"/>
            </p:cNvSpPr>
            <p:nvPr/>
          </p:nvSpPr>
          <p:spPr bwMode="auto">
            <a:xfrm>
              <a:off x="117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8" name="Oval 298"/>
            <p:cNvSpPr>
              <a:spLocks noChangeArrowheads="1"/>
            </p:cNvSpPr>
            <p:nvPr/>
          </p:nvSpPr>
          <p:spPr bwMode="auto">
            <a:xfrm>
              <a:off x="1360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89" name="Oval 299"/>
            <p:cNvSpPr>
              <a:spLocks noChangeArrowheads="1"/>
            </p:cNvSpPr>
            <p:nvPr/>
          </p:nvSpPr>
          <p:spPr bwMode="auto">
            <a:xfrm>
              <a:off x="230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0" name="Oval 300"/>
            <p:cNvSpPr>
              <a:spLocks noChangeArrowheads="1"/>
            </p:cNvSpPr>
            <p:nvPr/>
          </p:nvSpPr>
          <p:spPr bwMode="auto">
            <a:xfrm>
              <a:off x="249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1" name="Oval 301"/>
            <p:cNvSpPr>
              <a:spLocks noChangeArrowheads="1"/>
            </p:cNvSpPr>
            <p:nvPr/>
          </p:nvSpPr>
          <p:spPr bwMode="auto">
            <a:xfrm>
              <a:off x="268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2" name="Oval 302"/>
            <p:cNvSpPr>
              <a:spLocks noChangeArrowheads="1"/>
            </p:cNvSpPr>
            <p:nvPr/>
          </p:nvSpPr>
          <p:spPr bwMode="auto">
            <a:xfrm>
              <a:off x="287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3" name="Oval 303"/>
            <p:cNvSpPr>
              <a:spLocks noChangeArrowheads="1"/>
            </p:cNvSpPr>
            <p:nvPr/>
          </p:nvSpPr>
          <p:spPr bwMode="auto">
            <a:xfrm>
              <a:off x="306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4" name="Oval 304"/>
            <p:cNvSpPr>
              <a:spLocks noChangeArrowheads="1"/>
            </p:cNvSpPr>
            <p:nvPr/>
          </p:nvSpPr>
          <p:spPr bwMode="auto">
            <a:xfrm>
              <a:off x="325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5" name="Oval 305"/>
            <p:cNvSpPr>
              <a:spLocks noChangeArrowheads="1"/>
            </p:cNvSpPr>
            <p:nvPr/>
          </p:nvSpPr>
          <p:spPr bwMode="auto">
            <a:xfrm>
              <a:off x="344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6" name="Oval 306"/>
            <p:cNvSpPr>
              <a:spLocks noChangeArrowheads="1"/>
            </p:cNvSpPr>
            <p:nvPr/>
          </p:nvSpPr>
          <p:spPr bwMode="auto">
            <a:xfrm>
              <a:off x="363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7" name="Oval 307"/>
            <p:cNvSpPr>
              <a:spLocks noChangeArrowheads="1"/>
            </p:cNvSpPr>
            <p:nvPr/>
          </p:nvSpPr>
          <p:spPr bwMode="auto">
            <a:xfrm>
              <a:off x="382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8" name="Oval 308"/>
            <p:cNvSpPr>
              <a:spLocks noChangeArrowheads="1"/>
            </p:cNvSpPr>
            <p:nvPr/>
          </p:nvSpPr>
          <p:spPr bwMode="auto">
            <a:xfrm>
              <a:off x="401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99" name="Oval 309"/>
            <p:cNvSpPr>
              <a:spLocks noChangeArrowheads="1"/>
            </p:cNvSpPr>
            <p:nvPr/>
          </p:nvSpPr>
          <p:spPr bwMode="auto">
            <a:xfrm>
              <a:off x="420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00" name="Oval 310"/>
            <p:cNvSpPr>
              <a:spLocks noChangeArrowheads="1"/>
            </p:cNvSpPr>
            <p:nvPr/>
          </p:nvSpPr>
          <p:spPr bwMode="auto">
            <a:xfrm>
              <a:off x="4398" y="28"/>
              <a:ext cx="132" cy="132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01" name="Oval 311"/>
            <p:cNvSpPr>
              <a:spLocks noChangeArrowheads="1"/>
            </p:cNvSpPr>
            <p:nvPr/>
          </p:nvSpPr>
          <p:spPr bwMode="auto">
            <a:xfrm>
              <a:off x="5348" y="32"/>
              <a:ext cx="132" cy="136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  <p:sp>
          <p:nvSpPr>
            <p:cNvPr id="102" name="Oval 312"/>
            <p:cNvSpPr>
              <a:spLocks noChangeArrowheads="1"/>
            </p:cNvSpPr>
            <p:nvPr/>
          </p:nvSpPr>
          <p:spPr bwMode="auto">
            <a:xfrm>
              <a:off x="5538" y="32"/>
              <a:ext cx="132" cy="136"/>
            </a:xfrm>
            <a:prstGeom prst="ellipse">
              <a:avLst/>
            </a:prstGeom>
            <a:solidFill>
              <a:srgbClr val="FFFFFF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TW" altLang="en-US">
                <a:latin typeface="Calibri" pitchFamily="34" charset="0"/>
                <a:ea typeface="新細明體" pitchFamily="18" charset="-120"/>
              </a:endParaRPr>
            </a:p>
          </p:txBody>
        </p:sp>
      </p:grpSp>
      <p:pic>
        <p:nvPicPr>
          <p:cNvPr id="103" name="Picture 239" descr="영문간지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143500"/>
            <a:ext cx="2786063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63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79"/>
          <p:cNvSpPr txBox="1">
            <a:spLocks/>
          </p:cNvSpPr>
          <p:nvPr userDrawn="1"/>
        </p:nvSpPr>
        <p:spPr bwMode="auto">
          <a:xfrm>
            <a:off x="7010400" y="6556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="1">
                <a:latin typeface="標楷體" pitchFamily="65" charset="-120"/>
                <a:ea typeface="標楷體" pitchFamily="65" charset="-120"/>
                <a:cs typeface="Arial" pitchFamily="34" charset="0"/>
              </a:defRPr>
            </a:lvl1pPr>
          </a:lstStyle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fld id="{7CD217AC-2EE1-4719-B9F7-7BA2D92B2996}" type="slidenum">
              <a:rPr kumimoji="0" lang="en-US" altLang="ko-KR" sz="1200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2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pic>
        <p:nvPicPr>
          <p:cNvPr id="5" name="Picture 3" descr="C:\Users\axel\Desktop\Drmaster\pic\WebIcons1_by_KenSaunders\PNG_128x128\Back.png">
            <a:hlinkClick r:id="" action="ppaction://hlinkshowjump?jump=previousslide" tooltip="前一頁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C:\Users\axel\Desktop\Drmaster\pic\WebIcons1_by_KenSaunders\PNG_128x128\Forward.png">
            <a:hlinkClick r:id="" action="ppaction://hlinkshowjump?jump=nextslide" tooltip="下一頁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C:\Users\axel\Desktop\Drmaster\pic\WebIcons1_by_KenSaunders\PNG_128x128\Home.png">
            <a:hlinkClick r:id="rId4" action="ppaction://hlinksldjump" tooltip="回大綱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C:\Users\axel\Desktop\Drmaster\pic\WebIcons1_by_KenSaunders\PNG_128x128\Info.png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42928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7"/>
              </a:buBlip>
              <a:defRPr sz="3200">
                <a:solidFill>
                  <a:srgbClr val="0070C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buFontTx/>
              <a:buBlip>
                <a:blip r:embed="rId8"/>
              </a:buBlip>
              <a:defRPr>
                <a:solidFill>
                  <a:srgbClr val="339933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buFontTx/>
              <a:buBlip>
                <a:blip r:embed="rId9"/>
              </a:buBlip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buFontTx/>
              <a:buBlip>
                <a:blip r:embed="rId9"/>
              </a:buBlip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buFontTx/>
              <a:buBlip>
                <a:blip r:embed="rId9"/>
              </a:buBlip>
              <a:defRPr sz="16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260648"/>
            <a:ext cx="7679206" cy="76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600" b="0">
                <a:solidFill>
                  <a:srgbClr val="FFFF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94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79"/>
          <p:cNvSpPr txBox="1">
            <a:spLocks/>
          </p:cNvSpPr>
          <p:nvPr userDrawn="1"/>
        </p:nvSpPr>
        <p:spPr bwMode="auto">
          <a:xfrm>
            <a:off x="7010400" y="65563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="1">
                <a:latin typeface="標楷體" pitchFamily="65" charset="-120"/>
                <a:ea typeface="標楷體" pitchFamily="65" charset="-120"/>
                <a:cs typeface="Arial" pitchFamily="34" charset="0"/>
              </a:defRPr>
            </a:lvl1pPr>
          </a:lstStyle>
          <a:p>
            <a:pPr algn="r" fontAlgn="auto" latinLnBrk="1">
              <a:spcBef>
                <a:spcPts val="0"/>
              </a:spcBef>
              <a:spcAft>
                <a:spcPts val="0"/>
              </a:spcAft>
              <a:defRPr/>
            </a:pPr>
            <a:fld id="{59FDD5F0-F2BE-4CA2-8B1A-30C99106F675}" type="slidenum">
              <a:rPr kumimoji="0" lang="en-US" altLang="ko-KR" sz="1200" smtClean="0"/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200" dirty="0"/>
          </a:p>
        </p:txBody>
      </p:sp>
      <p:pic>
        <p:nvPicPr>
          <p:cNvPr id="5" name="Picture 3" descr="C:\Users\axel\Desktop\Drmaster\pic\WebIcons1_by_KenSaunders\PNG_128x128\Back.png">
            <a:hlinkClick r:id="" action="ppaction://hlinkshowjump?jump=previousslide" tooltip="前一頁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C:\Users\axel\Desktop\Drmaster\pic\WebIcons1_by_KenSaunders\PNG_128x128\Forward.png">
            <a:hlinkClick r:id="" action="ppaction://hlinkshowjump?jump=nextslide" tooltip="下一頁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C:\Users\axel\Desktop\Drmaster\pic\WebIcons1_by_KenSaunders\PNG_128x128\Home.png">
            <a:hlinkClick r:id="rId4" action="ppaction://hlinksldjump" tooltip="回大綱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C:\Users\axel\Desktop\Drmaster\pic\WebIcons1_by_KenSaunders\PNG_128x128\Info.png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93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42928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7"/>
              </a:buBlip>
              <a:defRPr sz="320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buFontTx/>
              <a:buBlip>
                <a:blip r:embed="rId8"/>
              </a:buBlip>
              <a:defRPr>
                <a:solidFill>
                  <a:srgbClr val="339933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>
                <a:latin typeface="標楷體" pitchFamily="65" charset="-120"/>
                <a:ea typeface="標楷體" pitchFamily="65" charset="-120"/>
              </a:defRPr>
            </a:lvl3pPr>
            <a:lvl4pPr>
              <a:defRPr>
                <a:latin typeface="標楷體" pitchFamily="65" charset="-120"/>
                <a:ea typeface="標楷體" pitchFamily="65" charset="-120"/>
              </a:defRPr>
            </a:lvl4pPr>
            <a:lvl5pPr>
              <a:defRPr sz="1600"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260648"/>
            <a:ext cx="7679206" cy="76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600" b="0">
                <a:solidFill>
                  <a:srgbClr val="FFFF00"/>
                </a:solidFill>
                <a:effectLst/>
                <a:latin typeface="標楷體" pitchFamily="65" charset="-120"/>
                <a:ea typeface="標楷體" pitchFamily="65" charset="-120"/>
                <a:cs typeface="Arial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4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xel\桌面\圖片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9155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7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投影片"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ocuments and Settings\Axel\桌面\圖片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64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biz14_green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576263"/>
            <a:ext cx="9144000" cy="503237"/>
          </a:xfrm>
          <a:prstGeom prst="rect">
            <a:avLst/>
          </a:prstGeom>
          <a:solidFill>
            <a:srgbClr val="111111">
              <a:alpha val="50195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0"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28" name="Rectangle 9" descr="좁은 수평선"/>
          <p:cNvSpPr>
            <a:spLocks noChangeArrowheads="1"/>
          </p:cNvSpPr>
          <p:nvPr userDrawn="1"/>
        </p:nvSpPr>
        <p:spPr bwMode="auto">
          <a:xfrm>
            <a:off x="0" y="792163"/>
            <a:ext cx="9144000" cy="431800"/>
          </a:xfrm>
          <a:prstGeom prst="rect">
            <a:avLst/>
          </a:prstGeom>
          <a:pattFill prst="narHorz">
            <a:fgClr>
              <a:schemeClr val="bg2">
                <a:alpha val="20000"/>
              </a:schemeClr>
            </a:fgClr>
            <a:bgClr>
              <a:srgbClr val="FFFFFF">
                <a:alpha val="20000"/>
              </a:srgbClr>
            </a:bgClr>
          </a:patt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1">
              <a:defRPr/>
            </a:pPr>
            <a:endParaRPr kumimoji="0" lang="zh-TW" altLang="en-US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9" name="Picture 10" descr="영문간지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-188913"/>
            <a:ext cx="162242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0" y="652463"/>
            <a:ext cx="9144000" cy="0"/>
          </a:xfrm>
          <a:prstGeom prst="line">
            <a:avLst/>
          </a:prstGeom>
          <a:noFill/>
          <a:ln w="12700">
            <a:solidFill>
              <a:srgbClr val="99CC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54300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kumimoji="0" sz="1200" b="0"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fld id="{3BA73F8A-ED1E-4A2C-BAA2-D35C1121C8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4" name="Rectangle 2"/>
          <p:cNvSpPr txBox="1">
            <a:spLocks noChangeArrowheads="1"/>
          </p:cNvSpPr>
          <p:nvPr userDrawn="1"/>
        </p:nvSpPr>
        <p:spPr bwMode="auto">
          <a:xfrm>
            <a:off x="785813" y="144463"/>
            <a:ext cx="82073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b="0">
                <a:effectLst/>
                <a:latin typeface="標楷體" pitchFamily="65" charset="-120"/>
                <a:ea typeface="標楷體" pitchFamily="65" charset="-120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sz="36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FF00"/>
          </a:solidFill>
          <a:latin typeface="標楷體" pitchFamily="65" charset="-12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FF00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gex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76" y="1143000"/>
            <a:ext cx="6058085" cy="5429250"/>
          </a:xfrm>
        </p:spPr>
      </p:pic>
    </p:spTree>
    <p:extLst>
      <p:ext uri="{BB962C8B-B14F-4D97-AF65-F5344CB8AC3E}">
        <p14:creationId xmlns:p14="http://schemas.microsoft.com/office/powerpoint/2010/main" val="3671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13.6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8" y="1343339"/>
            <a:ext cx="7504762" cy="5028572"/>
          </a:xfrm>
        </p:spPr>
      </p:pic>
    </p:spTree>
    <p:extLst>
      <p:ext uri="{BB962C8B-B14F-4D97-AF65-F5344CB8AC3E}">
        <p14:creationId xmlns:p14="http://schemas.microsoft.com/office/powerpoint/2010/main" val="248912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13.7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67" y="1143000"/>
            <a:ext cx="6902904" cy="5429250"/>
          </a:xfrm>
        </p:spPr>
      </p:pic>
    </p:spTree>
    <p:extLst>
      <p:ext uri="{BB962C8B-B14F-4D97-AF65-F5344CB8AC3E}">
        <p14:creationId xmlns:p14="http://schemas.microsoft.com/office/powerpoint/2010/main" val="96020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80" y="1881434"/>
            <a:ext cx="7390477" cy="3952381"/>
          </a:xfrm>
        </p:spPr>
      </p:pic>
    </p:spTree>
    <p:extLst>
      <p:ext uri="{BB962C8B-B14F-4D97-AF65-F5344CB8AC3E}">
        <p14:creationId xmlns:p14="http://schemas.microsoft.com/office/powerpoint/2010/main" val="96020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44" y="1143000"/>
            <a:ext cx="6696949" cy="5429250"/>
          </a:xfrm>
        </p:spPr>
      </p:pic>
    </p:spTree>
    <p:extLst>
      <p:ext uri="{BB962C8B-B14F-4D97-AF65-F5344CB8AC3E}">
        <p14:creationId xmlns:p14="http://schemas.microsoft.com/office/powerpoint/2010/main" val="96020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66" y="1424291"/>
            <a:ext cx="6961905" cy="4866667"/>
          </a:xfrm>
        </p:spPr>
      </p:pic>
    </p:spTree>
    <p:extLst>
      <p:ext uri="{BB962C8B-B14F-4D97-AF65-F5344CB8AC3E}">
        <p14:creationId xmlns:p14="http://schemas.microsoft.com/office/powerpoint/2010/main" val="41486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13.1 </a:t>
            </a:r>
            <a:r>
              <a:rPr lang="en-US" altLang="zh-TW" dirty="0" err="1" smtClean="0"/>
              <a:t>Keras</a:t>
            </a:r>
            <a:r>
              <a:rPr lang="zh-TW" altLang="en-US" dirty="0"/>
              <a:t>自然語言處理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02" y="1143000"/>
            <a:ext cx="5483234" cy="5429250"/>
          </a:xfrm>
        </p:spPr>
      </p:pic>
    </p:spTree>
    <p:extLst>
      <p:ext uri="{BB962C8B-B14F-4D97-AF65-F5344CB8AC3E}">
        <p14:creationId xmlns:p14="http://schemas.microsoft.com/office/powerpoint/2010/main" val="41486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8" y="1171910"/>
            <a:ext cx="7552381" cy="5371429"/>
          </a:xfrm>
        </p:spPr>
      </p:pic>
      <p:cxnSp>
        <p:nvCxnSpPr>
          <p:cNvPr id="6" name="直線接點 5"/>
          <p:cNvCxnSpPr/>
          <p:nvPr/>
        </p:nvCxnSpPr>
        <p:spPr>
          <a:xfrm>
            <a:off x="5724128" y="5547701"/>
            <a:ext cx="2304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61683" y="5877272"/>
            <a:ext cx="8460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123728" y="5873508"/>
            <a:ext cx="4896544" cy="376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95936" y="5547701"/>
            <a:ext cx="13681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177360" y="5301208"/>
            <a:ext cx="22425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6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 Embedding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66" y="1124744"/>
            <a:ext cx="6115706" cy="5429250"/>
          </a:xfrm>
        </p:spPr>
      </p:pic>
      <p:cxnSp>
        <p:nvCxnSpPr>
          <p:cNvPr id="4" name="直線接點 3"/>
          <p:cNvCxnSpPr/>
          <p:nvPr/>
        </p:nvCxnSpPr>
        <p:spPr>
          <a:xfrm>
            <a:off x="1835696" y="2708920"/>
            <a:ext cx="4608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55" y="1124744"/>
            <a:ext cx="7438096" cy="4028572"/>
          </a:xfrm>
        </p:spPr>
      </p:pic>
      <p:sp>
        <p:nvSpPr>
          <p:cNvPr id="4" name="文字方塊 3"/>
          <p:cNvSpPr txBox="1"/>
          <p:nvPr/>
        </p:nvSpPr>
        <p:spPr>
          <a:xfrm>
            <a:off x="467544" y="490400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rgbClr val="0000FF"/>
                </a:solidFill>
              </a:rPr>
              <a:t>21</a:t>
            </a:r>
            <a:r>
              <a:rPr lang="en-US" altLang="zh-TW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維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度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=2000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的向量</a:t>
            </a:r>
            <a:r>
              <a:rPr lang="zh-TW" altLang="en-US" dirty="0">
                <a:sym typeface="Wingdings" panose="05000000000000000000" pitchFamily="2" charset="2"/>
              </a:rPr>
              <a:t>，其中</a:t>
            </a:r>
            <a:r>
              <a:rPr lang="zh-TW" altLang="en-US" dirty="0" smtClean="0">
                <a:sym typeface="Wingdings" panose="05000000000000000000" pitchFamily="2" charset="2"/>
              </a:rPr>
              <a:t>第</a:t>
            </a:r>
            <a:r>
              <a:rPr lang="en-US" altLang="zh-TW" dirty="0" smtClean="0">
                <a:sym typeface="Wingdings" panose="05000000000000000000" pitchFamily="2" charset="2"/>
              </a:rPr>
              <a:t>21</a:t>
            </a:r>
            <a:r>
              <a:rPr lang="zh-TW" altLang="en-US" dirty="0" smtClean="0">
                <a:sym typeface="Wingdings" panose="05000000000000000000" pitchFamily="2" charset="2"/>
              </a:rPr>
              <a:t>維</a:t>
            </a:r>
            <a:r>
              <a:rPr lang="zh-TW" altLang="en-US" dirty="0">
                <a:sym typeface="Wingdings" panose="05000000000000000000" pitchFamily="2" charset="2"/>
              </a:rPr>
              <a:t>度</a:t>
            </a:r>
            <a:r>
              <a:rPr lang="en-US" altLang="zh-TW" dirty="0">
                <a:sym typeface="Wingdings" panose="05000000000000000000" pitchFamily="2" charset="2"/>
              </a:rPr>
              <a:t>=1</a:t>
            </a:r>
            <a:r>
              <a:rPr lang="zh-TW" altLang="en-US" dirty="0">
                <a:sym typeface="Wingdings" panose="05000000000000000000" pitchFamily="2" charset="2"/>
              </a:rPr>
              <a:t>，其餘維度</a:t>
            </a:r>
            <a:r>
              <a:rPr lang="en-US" altLang="zh-TW" dirty="0">
                <a:sym typeface="Wingdings" panose="05000000000000000000" pitchFamily="2" charset="2"/>
              </a:rPr>
              <a:t>=0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          </a:t>
            </a:r>
            <a:r>
              <a:rPr lang="en-US" altLang="zh-TW" dirty="0" smtClean="0">
                <a:sym typeface="Wingdings" panose="05000000000000000000" pitchFamily="2" charset="2"/>
              </a:rPr>
              <a:t> (0,0,……0,1, 0, 0, ……………………………, 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187</a:t>
            </a:r>
            <a:r>
              <a:rPr lang="en-US" altLang="zh-TW" dirty="0" smtClean="0">
                <a:sym typeface="Wingdings" panose="05000000000000000000" pitchFamily="2" charset="2"/>
              </a:rPr>
              <a:t> 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維度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=2000</a:t>
            </a:r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的向量</a:t>
            </a:r>
            <a:r>
              <a:rPr lang="zh-TW" altLang="en-US" dirty="0">
                <a:sym typeface="Wingdings" panose="05000000000000000000" pitchFamily="2" charset="2"/>
              </a:rPr>
              <a:t>，其中第</a:t>
            </a:r>
            <a:r>
              <a:rPr lang="en-US" altLang="zh-TW" dirty="0" smtClean="0">
                <a:sym typeface="Wingdings" panose="05000000000000000000" pitchFamily="2" charset="2"/>
              </a:rPr>
              <a:t>187</a:t>
            </a:r>
            <a:r>
              <a:rPr lang="zh-TW" altLang="en-US" dirty="0" smtClean="0">
                <a:sym typeface="Wingdings" panose="05000000000000000000" pitchFamily="2" charset="2"/>
              </a:rPr>
              <a:t>維</a:t>
            </a:r>
            <a:r>
              <a:rPr lang="zh-TW" altLang="en-US" dirty="0">
                <a:sym typeface="Wingdings" panose="05000000000000000000" pitchFamily="2" charset="2"/>
              </a:rPr>
              <a:t>度</a:t>
            </a:r>
            <a:r>
              <a:rPr lang="en-US" altLang="zh-TW" dirty="0">
                <a:sym typeface="Wingdings" panose="05000000000000000000" pitchFamily="2" charset="2"/>
              </a:rPr>
              <a:t>=1</a:t>
            </a:r>
            <a:r>
              <a:rPr lang="zh-TW" altLang="en-US" dirty="0">
                <a:sym typeface="Wingdings" panose="05000000000000000000" pitchFamily="2" charset="2"/>
              </a:rPr>
              <a:t>，其餘維度</a:t>
            </a:r>
            <a:r>
              <a:rPr lang="en-US" altLang="zh-TW" dirty="0">
                <a:sym typeface="Wingdings" panose="05000000000000000000" pitchFamily="2" charset="2"/>
              </a:rPr>
              <a:t>=0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          </a:t>
            </a:r>
            <a:r>
              <a:rPr lang="en-US" altLang="zh-TW" dirty="0" smtClean="0">
                <a:sym typeface="Wingdings" panose="05000000000000000000" pitchFamily="2" charset="2"/>
              </a:rPr>
              <a:t> (</a:t>
            </a:r>
            <a:r>
              <a:rPr lang="en-US" altLang="zh-TW" dirty="0">
                <a:sym typeface="Wingdings" panose="05000000000000000000" pitchFamily="2" charset="2"/>
              </a:rPr>
              <a:t>0,0</a:t>
            </a:r>
            <a:r>
              <a:rPr lang="en-US" altLang="zh-TW" dirty="0" smtClean="0">
                <a:sym typeface="Wingdings" panose="05000000000000000000" pitchFamily="2" charset="2"/>
              </a:rPr>
              <a:t>,…………………………</a:t>
            </a:r>
            <a:r>
              <a:rPr lang="en-US" altLang="zh-TW" dirty="0">
                <a:sym typeface="Wingdings" panose="05000000000000000000" pitchFamily="2" charset="2"/>
              </a:rPr>
              <a:t>0,1, 0, 0, </a:t>
            </a:r>
            <a:r>
              <a:rPr lang="en-US" altLang="zh-TW" dirty="0" smtClean="0">
                <a:sym typeface="Wingdings" panose="05000000000000000000" pitchFamily="2" charset="2"/>
              </a:rPr>
              <a:t>………, 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371</a:t>
            </a:r>
            <a:r>
              <a:rPr lang="en-US" altLang="zh-TW" dirty="0" smtClean="0">
                <a:sym typeface="Wingdings" panose="05000000000000000000" pitchFamily="2" charset="2"/>
              </a:rPr>
              <a:t> ?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6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43" y="1143000"/>
            <a:ext cx="6531551" cy="5429250"/>
          </a:xfrm>
        </p:spPr>
      </p:pic>
    </p:spTree>
    <p:extLst>
      <p:ext uri="{BB962C8B-B14F-4D97-AF65-F5344CB8AC3E}">
        <p14:creationId xmlns:p14="http://schemas.microsoft.com/office/powerpoint/2010/main" val="41486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13.2</a:t>
            </a:r>
            <a:r>
              <a:rPr lang="zh-TW" altLang="en-US" dirty="0" smtClean="0"/>
              <a:t> 下載</a:t>
            </a:r>
            <a:r>
              <a:rPr lang="en-US" altLang="zh-TW" dirty="0" smtClean="0"/>
              <a:t>IMDb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33" y="2286196"/>
            <a:ext cx="7228572" cy="3142857"/>
          </a:xfrm>
        </p:spPr>
      </p:pic>
    </p:spTree>
    <p:extLst>
      <p:ext uri="{BB962C8B-B14F-4D97-AF65-F5344CB8AC3E}">
        <p14:creationId xmlns:p14="http://schemas.microsoft.com/office/powerpoint/2010/main" val="41486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regular expression</a:t>
            </a:r>
          </a:p>
          <a:p>
            <a:pPr lvl="1"/>
            <a:r>
              <a:rPr lang="zh-TW" altLang="en-US" dirty="0"/>
              <a:t>參考</a:t>
            </a:r>
            <a:r>
              <a:rPr lang="en-US" altLang="zh-TW" dirty="0" smtClean="0">
                <a:hlinkClick r:id="rId2"/>
              </a:rPr>
              <a:t>w3schools</a:t>
            </a:r>
          </a:p>
          <a:p>
            <a:pPr lvl="1"/>
            <a:r>
              <a:rPr lang="zh-TW" altLang="en-US" dirty="0" smtClean="0"/>
              <a:t>程式碼修改：</a:t>
            </a:r>
            <a:endParaRPr lang="en-US" altLang="zh-TW" dirty="0">
              <a:hlinkClick r:id="rId2"/>
            </a:endParaRPr>
          </a:p>
          <a:p>
            <a:pPr marL="857250" lvl="2" indent="0">
              <a:buNone/>
            </a:pP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import re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def</a:t>
            </a: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rm_tags</a:t>
            </a: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text</a:t>
            </a: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):</a:t>
            </a:r>
          </a:p>
          <a:p>
            <a:pPr marL="857250" lvl="2" indent="0">
              <a:buNone/>
            </a:pP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altLang="zh-TW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return </a:t>
            </a:r>
            <a:r>
              <a:rPr lang="en-US" altLang="zh-TW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re.sub</a:t>
            </a:r>
            <a:r>
              <a:rPr lang="en-US" altLang="zh-TW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("&lt;[^&gt;]+&gt;",</a:t>
            </a:r>
            <a:r>
              <a:rPr lang="en-US" altLang="zh-TW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r>
              <a:rPr lang="en-US" altLang="zh-TW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"", </a:t>
            </a:r>
            <a:r>
              <a:rPr lang="en-US" altLang="zh-TW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text</a:t>
            </a:r>
            <a:r>
              <a:rPr lang="en-US" altLang="zh-TW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zh-TW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13.3 </a:t>
            </a:r>
            <a:r>
              <a:rPr lang="zh-TW" altLang="en-US" dirty="0" smtClean="0"/>
              <a:t>讀取</a:t>
            </a:r>
            <a:r>
              <a:rPr lang="en-US" altLang="zh-TW" dirty="0" smtClean="0"/>
              <a:t>IMDb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86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107</Words>
  <Application>Microsoft Office PowerPoint</Application>
  <PresentationFormat>如螢幕大小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13.1 Keras自然語言處理</vt:lpstr>
      <vt:lpstr>Word Embedding</vt:lpstr>
      <vt:lpstr>Word Embedding</vt:lpstr>
      <vt:lpstr>Word Embedding</vt:lpstr>
      <vt:lpstr>PowerPoint 簡報</vt:lpstr>
      <vt:lpstr>13.2 下載IMDb</vt:lpstr>
      <vt:lpstr>13.3 讀取IMDb</vt:lpstr>
      <vt:lpstr>13.6</vt:lpstr>
      <vt:lpstr>13.7</vt:lpstr>
      <vt:lpstr>PowerPoint 簡報</vt:lpstr>
      <vt:lpstr>PowerPoint 簡報</vt:lpstr>
    </vt:vector>
  </TitlesOfParts>
  <Company>Drmaster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AXEL</dc:creator>
  <cp:lastModifiedBy>Windows User</cp:lastModifiedBy>
  <cp:revision>75</cp:revision>
  <dcterms:created xsi:type="dcterms:W3CDTF">2009-02-01T09:37:13Z</dcterms:created>
  <dcterms:modified xsi:type="dcterms:W3CDTF">2020-05-26T14:45:11Z</dcterms:modified>
</cp:coreProperties>
</file>