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5" r:id="rId3"/>
    <p:sldId id="368" r:id="rId4"/>
    <p:sldId id="376" r:id="rId5"/>
    <p:sldId id="377" r:id="rId6"/>
    <p:sldId id="394" r:id="rId7"/>
    <p:sldId id="384" r:id="rId8"/>
    <p:sldId id="395" r:id="rId9"/>
    <p:sldId id="385" r:id="rId10"/>
    <p:sldId id="387" r:id="rId11"/>
    <p:sldId id="396" r:id="rId12"/>
    <p:sldId id="392" r:id="rId13"/>
    <p:sldId id="393" r:id="rId14"/>
    <p:sldId id="399" r:id="rId15"/>
    <p:sldId id="397" r:id="rId16"/>
    <p:sldId id="398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33"/>
    <a:srgbClr val="006600"/>
    <a:srgbClr val="00FF00"/>
    <a:srgbClr val="32DA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../slides/slide4.xml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../slides/slide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3"/>
          <p:cNvGrpSpPr>
            <a:grpSpLocks/>
          </p:cNvGrpSpPr>
          <p:nvPr userDrawn="1"/>
        </p:nvGrpSpPr>
        <p:grpSpPr bwMode="auto">
          <a:xfrm>
            <a:off x="0" y="812800"/>
            <a:ext cx="9059863" cy="544513"/>
            <a:chOff x="54" y="28"/>
            <a:chExt cx="5618" cy="312"/>
          </a:xfrm>
        </p:grpSpPr>
        <p:sp>
          <p:nvSpPr>
            <p:cNvPr id="3" name="Oval 264"/>
            <p:cNvSpPr>
              <a:spLocks noChangeArrowheads="1"/>
            </p:cNvSpPr>
            <p:nvPr/>
          </p:nvSpPr>
          <p:spPr bwMode="auto">
            <a:xfrm>
              <a:off x="54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" name="Oval 265"/>
            <p:cNvSpPr>
              <a:spLocks noChangeArrowheads="1"/>
            </p:cNvSpPr>
            <p:nvPr/>
          </p:nvSpPr>
          <p:spPr bwMode="auto">
            <a:xfrm>
              <a:off x="2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" name="Oval 266"/>
            <p:cNvSpPr>
              <a:spLocks noChangeArrowheads="1"/>
            </p:cNvSpPr>
            <p:nvPr/>
          </p:nvSpPr>
          <p:spPr bwMode="auto">
            <a:xfrm>
              <a:off x="4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" name="Oval 267"/>
            <p:cNvSpPr>
              <a:spLocks noChangeArrowheads="1"/>
            </p:cNvSpPr>
            <p:nvPr/>
          </p:nvSpPr>
          <p:spPr bwMode="auto">
            <a:xfrm>
              <a:off x="6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" name="Oval 268"/>
            <p:cNvSpPr>
              <a:spLocks noChangeArrowheads="1"/>
            </p:cNvSpPr>
            <p:nvPr/>
          </p:nvSpPr>
          <p:spPr bwMode="auto">
            <a:xfrm>
              <a:off x="7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" name="Oval 269"/>
            <p:cNvSpPr>
              <a:spLocks noChangeArrowheads="1"/>
            </p:cNvSpPr>
            <p:nvPr/>
          </p:nvSpPr>
          <p:spPr bwMode="auto">
            <a:xfrm>
              <a:off x="9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" name="Oval 270"/>
            <p:cNvSpPr>
              <a:spLocks noChangeArrowheads="1"/>
            </p:cNvSpPr>
            <p:nvPr/>
          </p:nvSpPr>
          <p:spPr bwMode="auto">
            <a:xfrm>
              <a:off x="11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0" name="Oval 271"/>
            <p:cNvSpPr>
              <a:spLocks noChangeArrowheads="1"/>
            </p:cNvSpPr>
            <p:nvPr/>
          </p:nvSpPr>
          <p:spPr bwMode="auto">
            <a:xfrm>
              <a:off x="13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1" name="Oval 272"/>
            <p:cNvSpPr>
              <a:spLocks noChangeArrowheads="1"/>
            </p:cNvSpPr>
            <p:nvPr/>
          </p:nvSpPr>
          <p:spPr bwMode="auto">
            <a:xfrm>
              <a:off x="15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2" name="Oval 273"/>
            <p:cNvSpPr>
              <a:spLocks noChangeArrowheads="1"/>
            </p:cNvSpPr>
            <p:nvPr/>
          </p:nvSpPr>
          <p:spPr bwMode="auto">
            <a:xfrm>
              <a:off x="17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3" name="Oval 274"/>
            <p:cNvSpPr>
              <a:spLocks noChangeArrowheads="1"/>
            </p:cNvSpPr>
            <p:nvPr/>
          </p:nvSpPr>
          <p:spPr bwMode="auto">
            <a:xfrm>
              <a:off x="193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4" name="Oval 275"/>
            <p:cNvSpPr>
              <a:spLocks noChangeArrowheads="1"/>
            </p:cNvSpPr>
            <p:nvPr/>
          </p:nvSpPr>
          <p:spPr bwMode="auto">
            <a:xfrm>
              <a:off x="21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5" name="Oval 276"/>
            <p:cNvSpPr>
              <a:spLocks noChangeArrowheads="1"/>
            </p:cNvSpPr>
            <p:nvPr/>
          </p:nvSpPr>
          <p:spPr bwMode="auto">
            <a:xfrm>
              <a:off x="23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6" name="Oval 277"/>
            <p:cNvSpPr>
              <a:spLocks noChangeArrowheads="1"/>
            </p:cNvSpPr>
            <p:nvPr/>
          </p:nvSpPr>
          <p:spPr bwMode="auto">
            <a:xfrm>
              <a:off x="25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7" name="Oval 278"/>
            <p:cNvSpPr>
              <a:spLocks noChangeArrowheads="1"/>
            </p:cNvSpPr>
            <p:nvPr/>
          </p:nvSpPr>
          <p:spPr bwMode="auto">
            <a:xfrm>
              <a:off x="26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8" name="Oval 279"/>
            <p:cNvSpPr>
              <a:spLocks noChangeArrowheads="1"/>
            </p:cNvSpPr>
            <p:nvPr/>
          </p:nvSpPr>
          <p:spPr bwMode="auto">
            <a:xfrm>
              <a:off x="28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9" name="Oval 280"/>
            <p:cNvSpPr>
              <a:spLocks noChangeArrowheads="1"/>
            </p:cNvSpPr>
            <p:nvPr/>
          </p:nvSpPr>
          <p:spPr bwMode="auto">
            <a:xfrm>
              <a:off x="30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0" name="Oval 281"/>
            <p:cNvSpPr>
              <a:spLocks noChangeArrowheads="1"/>
            </p:cNvSpPr>
            <p:nvPr/>
          </p:nvSpPr>
          <p:spPr bwMode="auto">
            <a:xfrm>
              <a:off x="32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1" name="Oval 282"/>
            <p:cNvSpPr>
              <a:spLocks noChangeArrowheads="1"/>
            </p:cNvSpPr>
            <p:nvPr/>
          </p:nvSpPr>
          <p:spPr bwMode="auto">
            <a:xfrm>
              <a:off x="34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2" name="Oval 283"/>
            <p:cNvSpPr>
              <a:spLocks noChangeArrowheads="1"/>
            </p:cNvSpPr>
            <p:nvPr/>
          </p:nvSpPr>
          <p:spPr bwMode="auto">
            <a:xfrm>
              <a:off x="36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3" name="Oval 284"/>
            <p:cNvSpPr>
              <a:spLocks noChangeArrowheads="1"/>
            </p:cNvSpPr>
            <p:nvPr/>
          </p:nvSpPr>
          <p:spPr bwMode="auto">
            <a:xfrm>
              <a:off x="383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4" name="Oval 285"/>
            <p:cNvSpPr>
              <a:spLocks noChangeArrowheads="1"/>
            </p:cNvSpPr>
            <p:nvPr/>
          </p:nvSpPr>
          <p:spPr bwMode="auto">
            <a:xfrm>
              <a:off x="40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5" name="Oval 286"/>
            <p:cNvSpPr>
              <a:spLocks noChangeArrowheads="1"/>
            </p:cNvSpPr>
            <p:nvPr/>
          </p:nvSpPr>
          <p:spPr bwMode="auto">
            <a:xfrm>
              <a:off x="42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6" name="Oval 287"/>
            <p:cNvSpPr>
              <a:spLocks noChangeArrowheads="1"/>
            </p:cNvSpPr>
            <p:nvPr/>
          </p:nvSpPr>
          <p:spPr bwMode="auto">
            <a:xfrm>
              <a:off x="44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7" name="Oval 288"/>
            <p:cNvSpPr>
              <a:spLocks noChangeArrowheads="1"/>
            </p:cNvSpPr>
            <p:nvPr/>
          </p:nvSpPr>
          <p:spPr bwMode="auto">
            <a:xfrm>
              <a:off x="45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8" name="Oval 289"/>
            <p:cNvSpPr>
              <a:spLocks noChangeArrowheads="1"/>
            </p:cNvSpPr>
            <p:nvPr/>
          </p:nvSpPr>
          <p:spPr bwMode="auto">
            <a:xfrm>
              <a:off x="47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9" name="Oval 290"/>
            <p:cNvSpPr>
              <a:spLocks noChangeArrowheads="1"/>
            </p:cNvSpPr>
            <p:nvPr/>
          </p:nvSpPr>
          <p:spPr bwMode="auto">
            <a:xfrm>
              <a:off x="49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0" name="Oval 291"/>
            <p:cNvSpPr>
              <a:spLocks noChangeArrowheads="1"/>
            </p:cNvSpPr>
            <p:nvPr/>
          </p:nvSpPr>
          <p:spPr bwMode="auto">
            <a:xfrm>
              <a:off x="51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1" name="Oval 292"/>
            <p:cNvSpPr>
              <a:spLocks noChangeArrowheads="1"/>
            </p:cNvSpPr>
            <p:nvPr/>
          </p:nvSpPr>
          <p:spPr bwMode="auto">
            <a:xfrm>
              <a:off x="53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2" name="Oval 293"/>
            <p:cNvSpPr>
              <a:spLocks noChangeArrowheads="1"/>
            </p:cNvSpPr>
            <p:nvPr/>
          </p:nvSpPr>
          <p:spPr bwMode="auto">
            <a:xfrm>
              <a:off x="55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3" name="Oval 294"/>
            <p:cNvSpPr>
              <a:spLocks noChangeArrowheads="1"/>
            </p:cNvSpPr>
            <p:nvPr/>
          </p:nvSpPr>
          <p:spPr bwMode="auto">
            <a:xfrm>
              <a:off x="60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4" name="Oval 295"/>
            <p:cNvSpPr>
              <a:spLocks noChangeArrowheads="1"/>
            </p:cNvSpPr>
            <p:nvPr/>
          </p:nvSpPr>
          <p:spPr bwMode="auto">
            <a:xfrm>
              <a:off x="79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5" name="Oval 296"/>
            <p:cNvSpPr>
              <a:spLocks noChangeArrowheads="1"/>
            </p:cNvSpPr>
            <p:nvPr/>
          </p:nvSpPr>
          <p:spPr bwMode="auto">
            <a:xfrm>
              <a:off x="98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6" name="Oval 297"/>
            <p:cNvSpPr>
              <a:spLocks noChangeArrowheads="1"/>
            </p:cNvSpPr>
            <p:nvPr/>
          </p:nvSpPr>
          <p:spPr bwMode="auto">
            <a:xfrm>
              <a:off x="117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7" name="Oval 298"/>
            <p:cNvSpPr>
              <a:spLocks noChangeArrowheads="1"/>
            </p:cNvSpPr>
            <p:nvPr/>
          </p:nvSpPr>
          <p:spPr bwMode="auto">
            <a:xfrm>
              <a:off x="136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8" name="Oval 299"/>
            <p:cNvSpPr>
              <a:spLocks noChangeArrowheads="1"/>
            </p:cNvSpPr>
            <p:nvPr/>
          </p:nvSpPr>
          <p:spPr bwMode="auto">
            <a:xfrm>
              <a:off x="230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9" name="Oval 300"/>
            <p:cNvSpPr>
              <a:spLocks noChangeArrowheads="1"/>
            </p:cNvSpPr>
            <p:nvPr/>
          </p:nvSpPr>
          <p:spPr bwMode="auto">
            <a:xfrm>
              <a:off x="249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0" name="Oval 301"/>
            <p:cNvSpPr>
              <a:spLocks noChangeArrowheads="1"/>
            </p:cNvSpPr>
            <p:nvPr/>
          </p:nvSpPr>
          <p:spPr bwMode="auto">
            <a:xfrm>
              <a:off x="268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1" name="Oval 302"/>
            <p:cNvSpPr>
              <a:spLocks noChangeArrowheads="1"/>
            </p:cNvSpPr>
            <p:nvPr/>
          </p:nvSpPr>
          <p:spPr bwMode="auto">
            <a:xfrm>
              <a:off x="287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2" name="Oval 303"/>
            <p:cNvSpPr>
              <a:spLocks noChangeArrowheads="1"/>
            </p:cNvSpPr>
            <p:nvPr/>
          </p:nvSpPr>
          <p:spPr bwMode="auto">
            <a:xfrm>
              <a:off x="306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3" name="Oval 304"/>
            <p:cNvSpPr>
              <a:spLocks noChangeArrowheads="1"/>
            </p:cNvSpPr>
            <p:nvPr/>
          </p:nvSpPr>
          <p:spPr bwMode="auto">
            <a:xfrm>
              <a:off x="325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4" name="Oval 305"/>
            <p:cNvSpPr>
              <a:spLocks noChangeArrowheads="1"/>
            </p:cNvSpPr>
            <p:nvPr/>
          </p:nvSpPr>
          <p:spPr bwMode="auto">
            <a:xfrm>
              <a:off x="344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5" name="Oval 306"/>
            <p:cNvSpPr>
              <a:spLocks noChangeArrowheads="1"/>
            </p:cNvSpPr>
            <p:nvPr/>
          </p:nvSpPr>
          <p:spPr bwMode="auto">
            <a:xfrm>
              <a:off x="363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6" name="Oval 307"/>
            <p:cNvSpPr>
              <a:spLocks noChangeArrowheads="1"/>
            </p:cNvSpPr>
            <p:nvPr/>
          </p:nvSpPr>
          <p:spPr bwMode="auto">
            <a:xfrm>
              <a:off x="382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7" name="Oval 308"/>
            <p:cNvSpPr>
              <a:spLocks noChangeArrowheads="1"/>
            </p:cNvSpPr>
            <p:nvPr/>
          </p:nvSpPr>
          <p:spPr bwMode="auto">
            <a:xfrm>
              <a:off x="401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8" name="Oval 309"/>
            <p:cNvSpPr>
              <a:spLocks noChangeArrowheads="1"/>
            </p:cNvSpPr>
            <p:nvPr/>
          </p:nvSpPr>
          <p:spPr bwMode="auto">
            <a:xfrm>
              <a:off x="420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9" name="Oval 310"/>
            <p:cNvSpPr>
              <a:spLocks noChangeArrowheads="1"/>
            </p:cNvSpPr>
            <p:nvPr/>
          </p:nvSpPr>
          <p:spPr bwMode="auto">
            <a:xfrm>
              <a:off x="439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0" name="Oval 311"/>
            <p:cNvSpPr>
              <a:spLocks noChangeArrowheads="1"/>
            </p:cNvSpPr>
            <p:nvPr/>
          </p:nvSpPr>
          <p:spPr bwMode="auto">
            <a:xfrm>
              <a:off x="5348" y="32"/>
              <a:ext cx="132" cy="136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1" name="Oval 312"/>
            <p:cNvSpPr>
              <a:spLocks noChangeArrowheads="1"/>
            </p:cNvSpPr>
            <p:nvPr/>
          </p:nvSpPr>
          <p:spPr bwMode="auto">
            <a:xfrm>
              <a:off x="5538" y="32"/>
              <a:ext cx="132" cy="136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</p:grpSp>
      <p:pic>
        <p:nvPicPr>
          <p:cNvPr id="52" name="Picture 314" descr="biz14_g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0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263"/>
          <p:cNvGrpSpPr>
            <a:grpSpLocks/>
          </p:cNvGrpSpPr>
          <p:nvPr userDrawn="1"/>
        </p:nvGrpSpPr>
        <p:grpSpPr bwMode="auto">
          <a:xfrm>
            <a:off x="0" y="455613"/>
            <a:ext cx="9059863" cy="544512"/>
            <a:chOff x="54" y="28"/>
            <a:chExt cx="5618" cy="312"/>
          </a:xfrm>
        </p:grpSpPr>
        <p:sp>
          <p:nvSpPr>
            <p:cNvPr id="54" name="Oval 264"/>
            <p:cNvSpPr>
              <a:spLocks noChangeArrowheads="1"/>
            </p:cNvSpPr>
            <p:nvPr/>
          </p:nvSpPr>
          <p:spPr bwMode="auto">
            <a:xfrm>
              <a:off x="54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5" name="Oval 265"/>
            <p:cNvSpPr>
              <a:spLocks noChangeArrowheads="1"/>
            </p:cNvSpPr>
            <p:nvPr/>
          </p:nvSpPr>
          <p:spPr bwMode="auto">
            <a:xfrm>
              <a:off x="2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6" name="Oval 266"/>
            <p:cNvSpPr>
              <a:spLocks noChangeArrowheads="1"/>
            </p:cNvSpPr>
            <p:nvPr/>
          </p:nvSpPr>
          <p:spPr bwMode="auto">
            <a:xfrm>
              <a:off x="4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7" name="Oval 267"/>
            <p:cNvSpPr>
              <a:spLocks noChangeArrowheads="1"/>
            </p:cNvSpPr>
            <p:nvPr/>
          </p:nvSpPr>
          <p:spPr bwMode="auto">
            <a:xfrm>
              <a:off x="6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8" name="Oval 268"/>
            <p:cNvSpPr>
              <a:spLocks noChangeArrowheads="1"/>
            </p:cNvSpPr>
            <p:nvPr/>
          </p:nvSpPr>
          <p:spPr bwMode="auto">
            <a:xfrm>
              <a:off x="7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9" name="Oval 269"/>
            <p:cNvSpPr>
              <a:spLocks noChangeArrowheads="1"/>
            </p:cNvSpPr>
            <p:nvPr/>
          </p:nvSpPr>
          <p:spPr bwMode="auto">
            <a:xfrm>
              <a:off x="9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0" name="Oval 270"/>
            <p:cNvSpPr>
              <a:spLocks noChangeArrowheads="1"/>
            </p:cNvSpPr>
            <p:nvPr/>
          </p:nvSpPr>
          <p:spPr bwMode="auto">
            <a:xfrm>
              <a:off x="11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1" name="Oval 271"/>
            <p:cNvSpPr>
              <a:spLocks noChangeArrowheads="1"/>
            </p:cNvSpPr>
            <p:nvPr/>
          </p:nvSpPr>
          <p:spPr bwMode="auto">
            <a:xfrm>
              <a:off x="13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2" name="Oval 272"/>
            <p:cNvSpPr>
              <a:spLocks noChangeArrowheads="1"/>
            </p:cNvSpPr>
            <p:nvPr/>
          </p:nvSpPr>
          <p:spPr bwMode="auto">
            <a:xfrm>
              <a:off x="15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3" name="Oval 273"/>
            <p:cNvSpPr>
              <a:spLocks noChangeArrowheads="1"/>
            </p:cNvSpPr>
            <p:nvPr/>
          </p:nvSpPr>
          <p:spPr bwMode="auto">
            <a:xfrm>
              <a:off x="17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4" name="Oval 274"/>
            <p:cNvSpPr>
              <a:spLocks noChangeArrowheads="1"/>
            </p:cNvSpPr>
            <p:nvPr/>
          </p:nvSpPr>
          <p:spPr bwMode="auto">
            <a:xfrm>
              <a:off x="193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5" name="Oval 275"/>
            <p:cNvSpPr>
              <a:spLocks noChangeArrowheads="1"/>
            </p:cNvSpPr>
            <p:nvPr/>
          </p:nvSpPr>
          <p:spPr bwMode="auto">
            <a:xfrm>
              <a:off x="21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6" name="Oval 276"/>
            <p:cNvSpPr>
              <a:spLocks noChangeArrowheads="1"/>
            </p:cNvSpPr>
            <p:nvPr/>
          </p:nvSpPr>
          <p:spPr bwMode="auto">
            <a:xfrm>
              <a:off x="23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7" name="Oval 277"/>
            <p:cNvSpPr>
              <a:spLocks noChangeArrowheads="1"/>
            </p:cNvSpPr>
            <p:nvPr/>
          </p:nvSpPr>
          <p:spPr bwMode="auto">
            <a:xfrm>
              <a:off x="25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8" name="Oval 278"/>
            <p:cNvSpPr>
              <a:spLocks noChangeArrowheads="1"/>
            </p:cNvSpPr>
            <p:nvPr/>
          </p:nvSpPr>
          <p:spPr bwMode="auto">
            <a:xfrm>
              <a:off x="26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9" name="Oval 279"/>
            <p:cNvSpPr>
              <a:spLocks noChangeArrowheads="1"/>
            </p:cNvSpPr>
            <p:nvPr/>
          </p:nvSpPr>
          <p:spPr bwMode="auto">
            <a:xfrm>
              <a:off x="28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0" name="Oval 280"/>
            <p:cNvSpPr>
              <a:spLocks noChangeArrowheads="1"/>
            </p:cNvSpPr>
            <p:nvPr/>
          </p:nvSpPr>
          <p:spPr bwMode="auto">
            <a:xfrm>
              <a:off x="30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1" name="Oval 281"/>
            <p:cNvSpPr>
              <a:spLocks noChangeArrowheads="1"/>
            </p:cNvSpPr>
            <p:nvPr/>
          </p:nvSpPr>
          <p:spPr bwMode="auto">
            <a:xfrm>
              <a:off x="32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2" name="Oval 282"/>
            <p:cNvSpPr>
              <a:spLocks noChangeArrowheads="1"/>
            </p:cNvSpPr>
            <p:nvPr/>
          </p:nvSpPr>
          <p:spPr bwMode="auto">
            <a:xfrm>
              <a:off x="34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3" name="Oval 283"/>
            <p:cNvSpPr>
              <a:spLocks noChangeArrowheads="1"/>
            </p:cNvSpPr>
            <p:nvPr/>
          </p:nvSpPr>
          <p:spPr bwMode="auto">
            <a:xfrm>
              <a:off x="36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4" name="Oval 284"/>
            <p:cNvSpPr>
              <a:spLocks noChangeArrowheads="1"/>
            </p:cNvSpPr>
            <p:nvPr/>
          </p:nvSpPr>
          <p:spPr bwMode="auto">
            <a:xfrm>
              <a:off x="383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5" name="Oval 285"/>
            <p:cNvSpPr>
              <a:spLocks noChangeArrowheads="1"/>
            </p:cNvSpPr>
            <p:nvPr/>
          </p:nvSpPr>
          <p:spPr bwMode="auto">
            <a:xfrm>
              <a:off x="40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6" name="Oval 286"/>
            <p:cNvSpPr>
              <a:spLocks noChangeArrowheads="1"/>
            </p:cNvSpPr>
            <p:nvPr/>
          </p:nvSpPr>
          <p:spPr bwMode="auto">
            <a:xfrm>
              <a:off x="42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7" name="Oval 287"/>
            <p:cNvSpPr>
              <a:spLocks noChangeArrowheads="1"/>
            </p:cNvSpPr>
            <p:nvPr/>
          </p:nvSpPr>
          <p:spPr bwMode="auto">
            <a:xfrm>
              <a:off x="44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8" name="Oval 288"/>
            <p:cNvSpPr>
              <a:spLocks noChangeArrowheads="1"/>
            </p:cNvSpPr>
            <p:nvPr/>
          </p:nvSpPr>
          <p:spPr bwMode="auto">
            <a:xfrm>
              <a:off x="45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9" name="Oval 289"/>
            <p:cNvSpPr>
              <a:spLocks noChangeArrowheads="1"/>
            </p:cNvSpPr>
            <p:nvPr/>
          </p:nvSpPr>
          <p:spPr bwMode="auto">
            <a:xfrm>
              <a:off x="47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0" name="Oval 290"/>
            <p:cNvSpPr>
              <a:spLocks noChangeArrowheads="1"/>
            </p:cNvSpPr>
            <p:nvPr/>
          </p:nvSpPr>
          <p:spPr bwMode="auto">
            <a:xfrm>
              <a:off x="49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1" name="Oval 291"/>
            <p:cNvSpPr>
              <a:spLocks noChangeArrowheads="1"/>
            </p:cNvSpPr>
            <p:nvPr/>
          </p:nvSpPr>
          <p:spPr bwMode="auto">
            <a:xfrm>
              <a:off x="51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2" name="Oval 292"/>
            <p:cNvSpPr>
              <a:spLocks noChangeArrowheads="1"/>
            </p:cNvSpPr>
            <p:nvPr/>
          </p:nvSpPr>
          <p:spPr bwMode="auto">
            <a:xfrm>
              <a:off x="53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3" name="Oval 293"/>
            <p:cNvSpPr>
              <a:spLocks noChangeArrowheads="1"/>
            </p:cNvSpPr>
            <p:nvPr/>
          </p:nvSpPr>
          <p:spPr bwMode="auto">
            <a:xfrm>
              <a:off x="55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4" name="Oval 294"/>
            <p:cNvSpPr>
              <a:spLocks noChangeArrowheads="1"/>
            </p:cNvSpPr>
            <p:nvPr/>
          </p:nvSpPr>
          <p:spPr bwMode="auto">
            <a:xfrm>
              <a:off x="60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5" name="Oval 295"/>
            <p:cNvSpPr>
              <a:spLocks noChangeArrowheads="1"/>
            </p:cNvSpPr>
            <p:nvPr/>
          </p:nvSpPr>
          <p:spPr bwMode="auto">
            <a:xfrm>
              <a:off x="79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6" name="Oval 296"/>
            <p:cNvSpPr>
              <a:spLocks noChangeArrowheads="1"/>
            </p:cNvSpPr>
            <p:nvPr/>
          </p:nvSpPr>
          <p:spPr bwMode="auto">
            <a:xfrm>
              <a:off x="98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7" name="Oval 297"/>
            <p:cNvSpPr>
              <a:spLocks noChangeArrowheads="1"/>
            </p:cNvSpPr>
            <p:nvPr/>
          </p:nvSpPr>
          <p:spPr bwMode="auto">
            <a:xfrm>
              <a:off x="117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8" name="Oval 298"/>
            <p:cNvSpPr>
              <a:spLocks noChangeArrowheads="1"/>
            </p:cNvSpPr>
            <p:nvPr/>
          </p:nvSpPr>
          <p:spPr bwMode="auto">
            <a:xfrm>
              <a:off x="136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9" name="Oval 299"/>
            <p:cNvSpPr>
              <a:spLocks noChangeArrowheads="1"/>
            </p:cNvSpPr>
            <p:nvPr/>
          </p:nvSpPr>
          <p:spPr bwMode="auto">
            <a:xfrm>
              <a:off x="230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0" name="Oval 300"/>
            <p:cNvSpPr>
              <a:spLocks noChangeArrowheads="1"/>
            </p:cNvSpPr>
            <p:nvPr/>
          </p:nvSpPr>
          <p:spPr bwMode="auto">
            <a:xfrm>
              <a:off x="249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1" name="Oval 301"/>
            <p:cNvSpPr>
              <a:spLocks noChangeArrowheads="1"/>
            </p:cNvSpPr>
            <p:nvPr/>
          </p:nvSpPr>
          <p:spPr bwMode="auto">
            <a:xfrm>
              <a:off x="268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2" name="Oval 302"/>
            <p:cNvSpPr>
              <a:spLocks noChangeArrowheads="1"/>
            </p:cNvSpPr>
            <p:nvPr/>
          </p:nvSpPr>
          <p:spPr bwMode="auto">
            <a:xfrm>
              <a:off x="287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3" name="Oval 303"/>
            <p:cNvSpPr>
              <a:spLocks noChangeArrowheads="1"/>
            </p:cNvSpPr>
            <p:nvPr/>
          </p:nvSpPr>
          <p:spPr bwMode="auto">
            <a:xfrm>
              <a:off x="306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4" name="Oval 304"/>
            <p:cNvSpPr>
              <a:spLocks noChangeArrowheads="1"/>
            </p:cNvSpPr>
            <p:nvPr/>
          </p:nvSpPr>
          <p:spPr bwMode="auto">
            <a:xfrm>
              <a:off x="325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5" name="Oval 305"/>
            <p:cNvSpPr>
              <a:spLocks noChangeArrowheads="1"/>
            </p:cNvSpPr>
            <p:nvPr/>
          </p:nvSpPr>
          <p:spPr bwMode="auto">
            <a:xfrm>
              <a:off x="344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6" name="Oval 306"/>
            <p:cNvSpPr>
              <a:spLocks noChangeArrowheads="1"/>
            </p:cNvSpPr>
            <p:nvPr/>
          </p:nvSpPr>
          <p:spPr bwMode="auto">
            <a:xfrm>
              <a:off x="363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7" name="Oval 307"/>
            <p:cNvSpPr>
              <a:spLocks noChangeArrowheads="1"/>
            </p:cNvSpPr>
            <p:nvPr/>
          </p:nvSpPr>
          <p:spPr bwMode="auto">
            <a:xfrm>
              <a:off x="382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8" name="Oval 308"/>
            <p:cNvSpPr>
              <a:spLocks noChangeArrowheads="1"/>
            </p:cNvSpPr>
            <p:nvPr/>
          </p:nvSpPr>
          <p:spPr bwMode="auto">
            <a:xfrm>
              <a:off x="401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9" name="Oval 309"/>
            <p:cNvSpPr>
              <a:spLocks noChangeArrowheads="1"/>
            </p:cNvSpPr>
            <p:nvPr/>
          </p:nvSpPr>
          <p:spPr bwMode="auto">
            <a:xfrm>
              <a:off x="420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00" name="Oval 310"/>
            <p:cNvSpPr>
              <a:spLocks noChangeArrowheads="1"/>
            </p:cNvSpPr>
            <p:nvPr/>
          </p:nvSpPr>
          <p:spPr bwMode="auto">
            <a:xfrm>
              <a:off x="439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01" name="Oval 311"/>
            <p:cNvSpPr>
              <a:spLocks noChangeArrowheads="1"/>
            </p:cNvSpPr>
            <p:nvPr/>
          </p:nvSpPr>
          <p:spPr bwMode="auto">
            <a:xfrm>
              <a:off x="5348" y="32"/>
              <a:ext cx="132" cy="136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02" name="Oval 312"/>
            <p:cNvSpPr>
              <a:spLocks noChangeArrowheads="1"/>
            </p:cNvSpPr>
            <p:nvPr/>
          </p:nvSpPr>
          <p:spPr bwMode="auto">
            <a:xfrm>
              <a:off x="5538" y="32"/>
              <a:ext cx="132" cy="136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</p:grpSp>
      <p:pic>
        <p:nvPicPr>
          <p:cNvPr id="103" name="Picture 239" descr="영문간지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143500"/>
            <a:ext cx="2786063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3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79"/>
          <p:cNvSpPr txBox="1">
            <a:spLocks/>
          </p:cNvSpPr>
          <p:nvPr userDrawn="1"/>
        </p:nvSpPr>
        <p:spPr bwMode="auto">
          <a:xfrm>
            <a:off x="7010400" y="6556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fld id="{7CD217AC-2EE1-4719-B9F7-7BA2D92B2996}" type="slidenum">
              <a:rPr kumimoji="0" lang="en-US" altLang="ko-KR" sz="120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2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" name="Picture 3" descr="C:\Users\axel\Desktop\Drmaster\pic\WebIcons1_by_KenSaunders\PNG_128x128\Back.png">
            <a:hlinkClick r:id="" action="ppaction://hlinkshowjump?jump=previousslide" tooltip="前一頁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C:\Users\axel\Desktop\Drmaster\pic\WebIcons1_by_KenSaunders\PNG_128x128\Forward.png">
            <a:hlinkClick r:id="" action="ppaction://hlinkshowjump?jump=nextslide" tooltip="下一頁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C:\Users\axel\Desktop\Drmaster\pic\WebIcons1_by_KenSaunders\PNG_128x128\Home.png">
            <a:hlinkClick r:id="rId4" action="ppaction://hlinksldjump" tooltip="回大綱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C:\Users\axel\Desktop\Drmaster\pic\WebIcons1_by_KenSaunders\PNG_128x128\Info.pn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42928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7"/>
              </a:buBlip>
              <a:defRPr sz="320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buFontTx/>
              <a:buBlip>
                <a:blip r:embed="rId8"/>
              </a:buBlip>
              <a:defRPr>
                <a:solidFill>
                  <a:srgbClr val="339933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buFontTx/>
              <a:buBlip>
                <a:blip r:embed="rId9"/>
              </a:buBlip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FontTx/>
              <a:buBlip>
                <a:blip r:embed="rId9"/>
              </a:buBlip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FontTx/>
              <a:buBlip>
                <a:blip r:embed="rId9"/>
              </a:buBlip>
              <a:defRPr sz="16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260648"/>
            <a:ext cx="7679206" cy="7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600" b="0">
                <a:solidFill>
                  <a:srgbClr val="FFFF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94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79"/>
          <p:cNvSpPr txBox="1">
            <a:spLocks/>
          </p:cNvSpPr>
          <p:nvPr userDrawn="1"/>
        </p:nvSpPr>
        <p:spPr bwMode="auto">
          <a:xfrm>
            <a:off x="7010400" y="6556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fld id="{59FDD5F0-F2BE-4CA2-8B1A-30C99106F675}" type="slidenum">
              <a:rPr kumimoji="0" lang="en-US" altLang="ko-KR" sz="1200" smtClean="0"/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200" dirty="0"/>
          </a:p>
        </p:txBody>
      </p:sp>
      <p:pic>
        <p:nvPicPr>
          <p:cNvPr id="5" name="Picture 3" descr="C:\Users\axel\Desktop\Drmaster\pic\WebIcons1_by_KenSaunders\PNG_128x128\Back.png">
            <a:hlinkClick r:id="" action="ppaction://hlinkshowjump?jump=previousslide" tooltip="前一頁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C:\Users\axel\Desktop\Drmaster\pic\WebIcons1_by_KenSaunders\PNG_128x128\Forward.png">
            <a:hlinkClick r:id="" action="ppaction://hlinkshowjump?jump=nextslide" tooltip="下一頁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C:\Users\axel\Desktop\Drmaster\pic\WebIcons1_by_KenSaunders\PNG_128x128\Home.png">
            <a:hlinkClick r:id="rId4" action="ppaction://hlinksldjump" tooltip="回大綱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C:\Users\axel\Desktop\Drmaster\pic\WebIcons1_by_KenSaunders\PNG_128x128\Info.pn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42928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7"/>
              </a:buBlip>
              <a:defRPr sz="320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buFontTx/>
              <a:buBlip>
                <a:blip r:embed="rId8"/>
              </a:buBlip>
              <a:defRPr>
                <a:solidFill>
                  <a:srgbClr val="339933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 sz="1600"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260648"/>
            <a:ext cx="7679206" cy="7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600" b="0">
                <a:solidFill>
                  <a:srgbClr val="FFFF00"/>
                </a:solidFill>
                <a:effectLst/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4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xel\桌面\圖片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915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投影片"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nts and Settings\Axel\桌面\圖片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6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biz14_green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576263"/>
            <a:ext cx="9144000" cy="503237"/>
          </a:xfrm>
          <a:prstGeom prst="rect">
            <a:avLst/>
          </a:prstGeom>
          <a:solidFill>
            <a:srgbClr val="111111">
              <a:alpha val="50195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0"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28" name="Rectangle 9" descr="좁은 수평선"/>
          <p:cNvSpPr>
            <a:spLocks noChangeArrowheads="1"/>
          </p:cNvSpPr>
          <p:nvPr userDrawn="1"/>
        </p:nvSpPr>
        <p:spPr bwMode="auto">
          <a:xfrm>
            <a:off x="0" y="792163"/>
            <a:ext cx="9144000" cy="431800"/>
          </a:xfrm>
          <a:prstGeom prst="rect">
            <a:avLst/>
          </a:prstGeom>
          <a:pattFill prst="narHorz">
            <a:fgClr>
              <a:schemeClr val="bg2">
                <a:alpha val="20000"/>
              </a:schemeClr>
            </a:fgClr>
            <a:bgClr>
              <a:srgbClr val="FFFFFF">
                <a:alpha val="20000"/>
              </a:srgbClr>
            </a:bgClr>
          </a:patt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0" lang="zh-TW" altLang="en-US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9" name="Picture 10" descr="영문간지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-188913"/>
            <a:ext cx="16224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0" y="652463"/>
            <a:ext cx="9144000" cy="0"/>
          </a:xfrm>
          <a:prstGeom prst="line">
            <a:avLst/>
          </a:prstGeom>
          <a:noFill/>
          <a:ln w="12700">
            <a:solidFill>
              <a:srgbClr val="99CC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54300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kumimoji="0" sz="1200" b="0"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fld id="{3BA73F8A-ED1E-4A2C-BAA2-D35C1121C8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4" name="Rectangle 2"/>
          <p:cNvSpPr txBox="1">
            <a:spLocks noChangeArrowheads="1"/>
          </p:cNvSpPr>
          <p:nvPr userDrawn="1"/>
        </p:nvSpPr>
        <p:spPr bwMode="auto">
          <a:xfrm>
            <a:off x="785813" y="144463"/>
            <a:ext cx="82073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0">
                <a:effectLst/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sz="36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FF00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41" y="1143000"/>
            <a:ext cx="6148356" cy="5429250"/>
          </a:xfrm>
        </p:spPr>
      </p:pic>
    </p:spTree>
    <p:extLst>
      <p:ext uri="{BB962C8B-B14F-4D97-AF65-F5344CB8AC3E}">
        <p14:creationId xmlns:p14="http://schemas.microsoft.com/office/powerpoint/2010/main" val="3671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90" y="1143000"/>
            <a:ext cx="5804858" cy="5429250"/>
          </a:xfrm>
        </p:spPr>
      </p:pic>
      <p:sp>
        <p:nvSpPr>
          <p:cNvPr id="4" name="文字方塊 3"/>
          <p:cNvSpPr txBox="1"/>
          <p:nvPr/>
        </p:nvSpPr>
        <p:spPr>
          <a:xfrm>
            <a:off x="5004048" y="2636912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380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 flipH="1">
            <a:off x="6660232" y="3501008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6876256" y="3645024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</a:p>
          <a:p>
            <a:pPr lvl="1"/>
            <a:r>
              <a:rPr lang="en-US" altLang="zh-TW" dirty="0" smtClean="0"/>
              <a:t>Long-term dependency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梯度消失或爆炸</a:t>
            </a:r>
            <a:endParaRPr lang="en-US" altLang="zh-TW" dirty="0" smtClean="0"/>
          </a:p>
          <a:p>
            <a:pPr lvl="2"/>
            <a:r>
              <a:rPr lang="zh-TW" altLang="en-US" dirty="0"/>
              <a:t>梯</a:t>
            </a:r>
            <a:r>
              <a:rPr lang="zh-TW" altLang="en-US" dirty="0" smtClean="0"/>
              <a:t>度會收斂到零或發散到無窮大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RNN</a:t>
            </a:r>
            <a:r>
              <a:rPr lang="zh-TW" altLang="en-US" dirty="0" smtClean="0"/>
              <a:t>會喪失學習到連接遠的訊息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14.14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Long-Short Term</a:t>
            </a:r>
            <a:r>
              <a:rPr lang="zh-TW" altLang="en-US" dirty="0" smtClean="0"/>
              <a:t> </a:t>
            </a:r>
            <a:r>
              <a:rPr lang="en-US" altLang="zh-TW" dirty="0" smtClean="0"/>
              <a:t>Memory, LSTM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9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30" y="1143000"/>
            <a:ext cx="6649778" cy="5429250"/>
          </a:xfrm>
        </p:spPr>
      </p:pic>
      <p:cxnSp>
        <p:nvCxnSpPr>
          <p:cNvPr id="5" name="直線接點 4"/>
          <p:cNvCxnSpPr/>
          <p:nvPr/>
        </p:nvCxnSpPr>
        <p:spPr>
          <a:xfrm>
            <a:off x="1547664" y="5949280"/>
            <a:ext cx="3960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94" y="1143000"/>
            <a:ext cx="6332849" cy="5429250"/>
          </a:xfrm>
        </p:spPr>
      </p:pic>
    </p:spTree>
    <p:extLst>
      <p:ext uri="{BB962C8B-B14F-4D97-AF65-F5344CB8AC3E}">
        <p14:creationId xmlns:p14="http://schemas.microsoft.com/office/powerpoint/2010/main" val="12432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1" t="-177" r="14087" b="54748"/>
          <a:stretch/>
        </p:blipFill>
        <p:spPr>
          <a:xfrm>
            <a:off x="304979" y="1052736"/>
            <a:ext cx="8547711" cy="4878288"/>
          </a:xfrm>
        </p:spPr>
      </p:pic>
      <p:sp>
        <p:nvSpPr>
          <p:cNvPr id="4" name="矩形 3"/>
          <p:cNvSpPr/>
          <p:nvPr/>
        </p:nvSpPr>
        <p:spPr>
          <a:xfrm>
            <a:off x="3851920" y="39148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</a:t>
            </a:r>
            <a:r>
              <a:rPr lang="en-US" altLang="zh-TW" b="1" baseline="-25000" dirty="0" smtClean="0">
                <a:solidFill>
                  <a:srgbClr val="FF0000"/>
                </a:solidFill>
              </a:rPr>
              <a:t>F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0546" y="2690664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</a:t>
            </a:r>
            <a:r>
              <a:rPr lang="en-US" altLang="zh-TW" b="1" baseline="-25000" dirty="0">
                <a:solidFill>
                  <a:srgbClr val="FF0000"/>
                </a:solidFill>
              </a:rPr>
              <a:t>I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2505998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</a:t>
            </a:r>
            <a:r>
              <a:rPr lang="en-US" altLang="zh-TW" b="1" baseline="-25000" dirty="0">
                <a:solidFill>
                  <a:srgbClr val="FF0000"/>
                </a:solidFill>
              </a:rPr>
              <a:t>O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03294" y="146652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U</a:t>
            </a:r>
            <a:r>
              <a:rPr lang="en-US" altLang="zh-TW" b="1" baseline="-25000" dirty="0">
                <a:solidFill>
                  <a:srgbClr val="FF0000"/>
                </a:solidFill>
              </a:rPr>
              <a:t>O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5776" y="4634880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U</a:t>
            </a:r>
            <a:r>
              <a:rPr lang="en-US" altLang="zh-TW" b="1" baseline="-25000" dirty="0" smtClean="0">
                <a:solidFill>
                  <a:srgbClr val="FF0000"/>
                </a:solidFill>
              </a:rPr>
              <a:t>F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760" y="204259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U</a:t>
            </a:r>
            <a:r>
              <a:rPr lang="en-US" altLang="zh-TW" b="1" baseline="-25000" dirty="0" smtClean="0">
                <a:solidFill>
                  <a:srgbClr val="FF0000"/>
                </a:solidFill>
              </a:rPr>
              <a:t>I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13114" y="307529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U</a:t>
            </a:r>
            <a:r>
              <a:rPr lang="en-US" altLang="zh-TW" b="1" baseline="-25000" dirty="0">
                <a:solidFill>
                  <a:srgbClr val="FF0000"/>
                </a:solidFill>
              </a:rPr>
              <a:t>K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1732" y="305317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K</a:t>
            </a:r>
            <a:r>
              <a:rPr lang="en-US" altLang="zh-TW" b="1" baseline="-25000" dirty="0" err="1">
                <a:solidFill>
                  <a:srgbClr val="FF0000"/>
                </a:solidFill>
              </a:rPr>
              <a:t>t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2926080" y="3644339"/>
            <a:ext cx="1607419" cy="342470"/>
          </a:xfrm>
          <a:custGeom>
            <a:avLst/>
            <a:gdLst>
              <a:gd name="connsiteX0" fmla="*/ 1607419 w 1607419"/>
              <a:gd name="connsiteY0" fmla="*/ 0 h 512831"/>
              <a:gd name="connsiteX1" fmla="*/ 452387 w 1607419"/>
              <a:gd name="connsiteY1" fmla="*/ 510139 h 512831"/>
              <a:gd name="connsiteX2" fmla="*/ 0 w 1607419"/>
              <a:gd name="connsiteY2" fmla="*/ 182880 h 51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419" h="512831">
                <a:moveTo>
                  <a:pt x="1607419" y="0"/>
                </a:moveTo>
                <a:cubicBezTo>
                  <a:pt x="1163854" y="239829"/>
                  <a:pt x="720290" y="479659"/>
                  <a:pt x="452387" y="510139"/>
                </a:cubicBezTo>
                <a:cubicBezTo>
                  <a:pt x="184484" y="540619"/>
                  <a:pt x="189297" y="304800"/>
                  <a:pt x="0" y="182880"/>
                </a:cubicBezTo>
              </a:path>
            </a:pathLst>
          </a:custGeom>
          <a:noFill/>
          <a:ln w="38100">
            <a:solidFill>
              <a:srgbClr val="3333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232537" y="3599181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</a:t>
            </a:r>
            <a:r>
              <a:rPr lang="en-US" altLang="zh-TW" b="1" baseline="-25000" dirty="0">
                <a:solidFill>
                  <a:srgbClr val="FF0000"/>
                </a:solidFill>
              </a:rPr>
              <a:t>K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828381" y="5703639"/>
            <a:ext cx="51918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3333FF"/>
                </a:solidFill>
              </a:rPr>
              <a:t>LSTM</a:t>
            </a:r>
            <a:r>
              <a:rPr lang="zh-TW" altLang="en-US" sz="2400" b="1" dirty="0">
                <a:solidFill>
                  <a:srgbClr val="3333FF"/>
                </a:solidFill>
              </a:rPr>
              <a:t>參數</a:t>
            </a:r>
            <a:r>
              <a:rPr lang="zh-TW" altLang="en-US" sz="2400" b="1" dirty="0" smtClean="0">
                <a:solidFill>
                  <a:srgbClr val="3333FF"/>
                </a:solidFill>
              </a:rPr>
              <a:t>個數</a:t>
            </a:r>
            <a:r>
              <a:rPr lang="en-US" altLang="zh-TW" sz="2400" b="1" dirty="0">
                <a:solidFill>
                  <a:srgbClr val="3333FF"/>
                </a:solidFill>
              </a:rPr>
              <a:t> 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= 4 x RNN</a:t>
            </a:r>
            <a:r>
              <a:rPr lang="zh-TW" altLang="en-US" sz="2400" b="1" dirty="0" smtClean="0">
                <a:solidFill>
                  <a:srgbClr val="3333FF"/>
                </a:solidFill>
              </a:rPr>
              <a:t>參數個數</a:t>
            </a:r>
            <a:endParaRPr lang="en-US" altLang="zh-TW" sz="2400" b="1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14280"/>
            <a:ext cx="7632848" cy="537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8" y="1412776"/>
            <a:ext cx="400212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18" y="2503437"/>
            <a:ext cx="5148686" cy="387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99992" y="1171094"/>
            <a:ext cx="2952328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3333FF"/>
                </a:solidFill>
              </a:rPr>
              <a:t>課本與補充的差別：</a:t>
            </a:r>
            <a:endParaRPr lang="en-US" altLang="zh-TW" sz="2400" b="1" dirty="0" smtClean="0">
              <a:solidFill>
                <a:srgbClr val="3333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solidFill>
                  <a:srgbClr val="FF0000"/>
                </a:solidFill>
              </a:rPr>
              <a:t>h</a:t>
            </a:r>
            <a:r>
              <a:rPr lang="en-US" altLang="zh-TW" sz="2400" b="1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Y</a:t>
            </a:r>
            <a:r>
              <a:rPr lang="en-US" altLang="zh-TW" sz="2400" b="1" baseline="-25000" dirty="0" err="1" smtClean="0">
                <a:solidFill>
                  <a:srgbClr val="FF0000"/>
                </a:solidFill>
              </a:rPr>
              <a:t>t</a:t>
            </a:r>
            <a:endParaRPr lang="en-US" altLang="zh-TW" sz="2400" b="1" baseline="-25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</a:rPr>
              <a:t>h</a:t>
            </a:r>
            <a:r>
              <a:rPr lang="en-US" altLang="zh-TW" sz="2400" b="1" i="1" baseline="-25000" dirty="0">
                <a:solidFill>
                  <a:srgbClr val="FF0000"/>
                </a:solidFill>
              </a:rPr>
              <a:t>t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-1 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t-1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5232098" cy="5429250"/>
          </a:xfrm>
        </p:spPr>
      </p:pic>
      <p:sp>
        <p:nvSpPr>
          <p:cNvPr id="4" name="文字方塊 3"/>
          <p:cNvSpPr txBox="1"/>
          <p:nvPr/>
        </p:nvSpPr>
        <p:spPr>
          <a:xfrm>
            <a:off x="5220072" y="2452317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3333FF"/>
                </a:solidFill>
              </a:rPr>
              <a:t>Embedding</a:t>
            </a:r>
            <a:r>
              <a:rPr lang="zh-TW" altLang="en-US" b="1" dirty="0" smtClean="0">
                <a:solidFill>
                  <a:srgbClr val="3333FF"/>
                </a:solidFill>
              </a:rPr>
              <a:t>參數個數 </a:t>
            </a:r>
            <a:endParaRPr lang="en-US" altLang="zh-TW" b="1" dirty="0" smtClean="0">
              <a:solidFill>
                <a:srgbClr val="3333FF"/>
              </a:solidFill>
            </a:endParaRPr>
          </a:p>
          <a:p>
            <a:r>
              <a:rPr lang="en-US" altLang="zh-TW" b="1" dirty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=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input_dim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x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output_dim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20072" y="4044157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3333FF"/>
                </a:solidFill>
              </a:rPr>
              <a:t>Embedding</a:t>
            </a:r>
            <a:r>
              <a:rPr lang="zh-TW" altLang="en-US" b="1" dirty="0" smtClean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Layer Output shape</a:t>
            </a:r>
          </a:p>
          <a:p>
            <a:r>
              <a:rPr lang="en-US" altLang="zh-TW" b="1" dirty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 = 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input_length</a:t>
            </a:r>
            <a:r>
              <a:rPr lang="en-US" altLang="zh-TW" b="1" dirty="0" smtClean="0">
                <a:solidFill>
                  <a:srgbClr val="3333FF"/>
                </a:solidFill>
              </a:rPr>
              <a:t>,</a:t>
            </a:r>
            <a:r>
              <a:rPr lang="en-US" altLang="zh-TW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output_dim</a:t>
            </a:r>
            <a:r>
              <a:rPr lang="en-US" altLang="zh-TW" b="1" dirty="0" smtClean="0">
                <a:solidFill>
                  <a:srgbClr val="3333FF"/>
                </a:solidFill>
              </a:rPr>
              <a:t>)</a:t>
            </a:r>
            <a:endParaRPr lang="zh-TW" altLang="en-US" b="1" dirty="0">
              <a:solidFill>
                <a:srgbClr val="3333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60032" y="1425550"/>
            <a:ext cx="41764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3333FF"/>
                </a:solidFill>
              </a:rPr>
              <a:t>每一篇影評</a:t>
            </a:r>
            <a:r>
              <a:rPr lang="en-US" altLang="zh-TW" b="1" dirty="0" smtClean="0">
                <a:solidFill>
                  <a:srgbClr val="3333FF"/>
                </a:solidFill>
              </a:rPr>
              <a:t>Input</a:t>
            </a:r>
            <a:r>
              <a:rPr lang="zh-TW" altLang="en-US" b="1" dirty="0" smtClean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shape</a:t>
            </a:r>
          </a:p>
          <a:p>
            <a:r>
              <a:rPr lang="en-US" altLang="zh-TW" b="1" dirty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 = 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input_length</a:t>
            </a:r>
            <a:r>
              <a:rPr lang="en-US" altLang="zh-TW" b="1" dirty="0" smtClean="0">
                <a:solidFill>
                  <a:srgbClr val="3333FF"/>
                </a:solidFill>
              </a:rPr>
              <a:t>,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3333FF"/>
                </a:solidFill>
              </a:rPr>
              <a:t>  =</a:t>
            </a:r>
            <a:r>
              <a:rPr lang="zh-TW" altLang="en-US" b="1" dirty="0" smtClean="0">
                <a:solidFill>
                  <a:srgbClr val="3333FF"/>
                </a:solidFill>
              </a:rPr>
              <a:t> 被看成</a:t>
            </a:r>
            <a:r>
              <a:rPr lang="en-US" altLang="zh-TW" b="1" dirty="0" smtClean="0">
                <a:solidFill>
                  <a:srgbClr val="3333FF"/>
                </a:solidFill>
              </a:rPr>
              <a:t> 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input_length</a:t>
            </a:r>
            <a:r>
              <a:rPr lang="en-US" altLang="zh-TW" b="1" dirty="0" smtClean="0">
                <a:solidFill>
                  <a:srgbClr val="3333FF"/>
                </a:solidFill>
              </a:rPr>
              <a:t>,</a:t>
            </a:r>
            <a:r>
              <a:rPr lang="en-US" altLang="zh-TW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input_dim</a:t>
            </a:r>
            <a:r>
              <a:rPr lang="en-US" altLang="zh-TW" b="1" dirty="0" smtClean="0">
                <a:solidFill>
                  <a:srgbClr val="3333FF"/>
                </a:solidFill>
              </a:rPr>
              <a:t>)</a:t>
            </a:r>
            <a:endParaRPr lang="zh-TW" altLang="en-US" b="1" dirty="0">
              <a:solidFill>
                <a:srgbClr val="3333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20072" y="4797152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3333FF"/>
                </a:solidFill>
              </a:rPr>
              <a:t>Flattern</a:t>
            </a:r>
            <a:r>
              <a:rPr lang="en-US" altLang="zh-TW" b="1" dirty="0" smtClean="0">
                <a:solidFill>
                  <a:srgbClr val="3333FF"/>
                </a:solidFill>
              </a:rPr>
              <a:t> Layer</a:t>
            </a:r>
            <a:r>
              <a:rPr lang="zh-TW" altLang="en-US" b="1" dirty="0" smtClean="0">
                <a:solidFill>
                  <a:srgbClr val="3333FF"/>
                </a:solidFill>
              </a:rPr>
              <a:t>神經元個數</a:t>
            </a:r>
            <a:endParaRPr lang="en-US" altLang="zh-TW" b="1" dirty="0" smtClean="0">
              <a:solidFill>
                <a:srgbClr val="3333FF"/>
              </a:solidFill>
            </a:endParaRPr>
          </a:p>
          <a:p>
            <a:r>
              <a:rPr lang="en-US" altLang="zh-TW" b="1" dirty="0">
                <a:solidFill>
                  <a:srgbClr val="3333FF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 =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input_length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3333FF"/>
                </a:solidFill>
              </a:rPr>
              <a:t>x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output_dim</a:t>
            </a:r>
            <a:endParaRPr lang="zh-TW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44" y="1143000"/>
            <a:ext cx="6536750" cy="5429250"/>
          </a:xfrm>
        </p:spPr>
      </p:pic>
    </p:spTree>
    <p:extLst>
      <p:ext uri="{BB962C8B-B14F-4D97-AF65-F5344CB8AC3E}">
        <p14:creationId xmlns:p14="http://schemas.microsoft.com/office/powerpoint/2010/main" val="9602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67" y="1143000"/>
            <a:ext cx="7177503" cy="5429250"/>
          </a:xfrm>
        </p:spPr>
      </p:pic>
    </p:spTree>
    <p:extLst>
      <p:ext uri="{BB962C8B-B14F-4D97-AF65-F5344CB8AC3E}">
        <p14:creationId xmlns:p14="http://schemas.microsoft.com/office/powerpoint/2010/main" val="12432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1" y="1143000"/>
            <a:ext cx="6985696" cy="5429250"/>
          </a:xfrm>
        </p:spPr>
      </p:pic>
    </p:spTree>
    <p:extLst>
      <p:ext uri="{BB962C8B-B14F-4D97-AF65-F5344CB8AC3E}">
        <p14:creationId xmlns:p14="http://schemas.microsoft.com/office/powerpoint/2010/main" val="12432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MLP, CNN</a:t>
            </a:r>
          </a:p>
          <a:p>
            <a:pPr lvl="1"/>
            <a:r>
              <a:rPr lang="zh-TW" altLang="en-US" dirty="0" smtClean="0"/>
              <a:t>適合不隨時間改變的資料</a:t>
            </a:r>
            <a:endParaRPr lang="en-US" altLang="zh-TW" dirty="0" smtClean="0"/>
          </a:p>
          <a:p>
            <a:pPr lvl="1"/>
            <a:r>
              <a:rPr lang="zh-TW" altLang="en-US" dirty="0"/>
              <a:t>照片、圖片、手寫數字</a:t>
            </a:r>
            <a:endParaRPr lang="en-US" altLang="zh-TW" dirty="0" smtClean="0"/>
          </a:p>
          <a:p>
            <a:r>
              <a:rPr lang="en-US" altLang="zh-TW" dirty="0" smtClean="0"/>
              <a:t>RNN</a:t>
            </a:r>
          </a:p>
          <a:p>
            <a:pPr lvl="1"/>
            <a:r>
              <a:rPr lang="zh-TW" altLang="en-US" dirty="0" smtClean="0"/>
              <a:t>適合時間序列的資料，隨</a:t>
            </a:r>
            <a:r>
              <a:rPr lang="zh-TW" altLang="en-US" dirty="0"/>
              <a:t>時間改變的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/>
              <a:t>自然語言、視訊影片、股票交易資料、氣象觀測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「我</a:t>
            </a:r>
            <a:r>
              <a:rPr lang="zh-TW" altLang="en-US" dirty="0"/>
              <a:t>家住</a:t>
            </a:r>
            <a:r>
              <a:rPr lang="zh-TW" altLang="en-US" dirty="0" smtClean="0"/>
              <a:t>台北市」，</a:t>
            </a:r>
            <a:r>
              <a:rPr lang="zh-TW" altLang="en-US" dirty="0"/>
              <a:t>「</a:t>
            </a:r>
            <a:r>
              <a:rPr lang="zh-TW" altLang="en-US" dirty="0" smtClean="0"/>
              <a:t>我</a:t>
            </a:r>
            <a:r>
              <a:rPr lang="zh-TW" altLang="en-US" dirty="0"/>
              <a:t>在市政府</a:t>
            </a:r>
            <a:r>
              <a:rPr lang="zh-TW" altLang="en-US" dirty="0" smtClean="0"/>
              <a:t>上班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14.12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Recurrent Neural Network, RNN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75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73382" cy="3960440"/>
          </a:xfrm>
        </p:spPr>
      </p:pic>
    </p:spTree>
    <p:extLst>
      <p:ext uri="{BB962C8B-B14F-4D97-AF65-F5344CB8AC3E}">
        <p14:creationId xmlns:p14="http://schemas.microsoft.com/office/powerpoint/2010/main" val="12432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03852"/>
            <a:ext cx="4896544" cy="556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64772"/>
            <a:ext cx="3888432" cy="59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48" y="1090378"/>
            <a:ext cx="2837512" cy="62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463988" y="5068979"/>
            <a:ext cx="309634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3333FF"/>
                </a:solidFill>
              </a:rPr>
              <a:t>RNN</a:t>
            </a:r>
            <a:r>
              <a:rPr lang="zh-TW" altLang="en-US" sz="2400" b="1" dirty="0" smtClean="0">
                <a:solidFill>
                  <a:srgbClr val="3333FF"/>
                </a:solidFill>
              </a:rPr>
              <a:t>參數個數</a:t>
            </a:r>
            <a:r>
              <a:rPr lang="en-US" altLang="zh-TW" sz="2400" b="1" dirty="0" smtClean="0">
                <a:solidFill>
                  <a:srgbClr val="3333FF"/>
                </a:solidFill>
              </a:rPr>
              <a:t>=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16x16 + 32x16 </a:t>
            </a:r>
            <a:r>
              <a:rPr lang="en-US" altLang="zh-TW" sz="2400" b="1" dirty="0">
                <a:solidFill>
                  <a:srgbClr val="FF0000"/>
                </a:solidFill>
              </a:rPr>
              <a:t>+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16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10" y="1143000"/>
            <a:ext cx="6161018" cy="5429250"/>
          </a:xfrm>
        </p:spPr>
      </p:pic>
      <p:sp>
        <p:nvSpPr>
          <p:cNvPr id="4" name="文字方塊 3"/>
          <p:cNvSpPr txBox="1"/>
          <p:nvPr/>
        </p:nvSpPr>
        <p:spPr>
          <a:xfrm>
            <a:off x="2411760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68144" y="278092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W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76256" y="279149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W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188</Words>
  <Application>Microsoft Office PowerPoint</Application>
  <PresentationFormat>如螢幕大小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14.12 Recurrent Neural Network, RNN</vt:lpstr>
      <vt:lpstr>PowerPoint 簡報</vt:lpstr>
      <vt:lpstr>PowerPoint 簡報</vt:lpstr>
      <vt:lpstr>PowerPoint 簡報</vt:lpstr>
      <vt:lpstr>PowerPoint 簡報</vt:lpstr>
      <vt:lpstr>14.14 Long-Short Term Memory, LSTM</vt:lpstr>
      <vt:lpstr>PowerPoint 簡報</vt:lpstr>
      <vt:lpstr>LSTM</vt:lpstr>
      <vt:lpstr>LSTM</vt:lpstr>
      <vt:lpstr>LSTM</vt:lpstr>
      <vt:lpstr>PowerPoint 簡報</vt:lpstr>
    </vt:vector>
  </TitlesOfParts>
  <Company>Drmaster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AXEL</dc:creator>
  <cp:lastModifiedBy>Windows User</cp:lastModifiedBy>
  <cp:revision>82</cp:revision>
  <dcterms:created xsi:type="dcterms:W3CDTF">2009-02-01T09:37:13Z</dcterms:created>
  <dcterms:modified xsi:type="dcterms:W3CDTF">2020-05-26T13:39:53Z</dcterms:modified>
</cp:coreProperties>
</file>