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61" r:id="rId4"/>
    <p:sldId id="259" r:id="rId5"/>
    <p:sldId id="263" r:id="rId6"/>
    <p:sldId id="264" r:id="rId7"/>
    <p:sldId id="265" r:id="rId8"/>
    <p:sldId id="266" r:id="rId9"/>
    <p:sldId id="267"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28200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101362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359133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349736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370262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22645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2829832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269472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251244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101633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F2A5916-7C9E-46F5-9789-F240983260C4}" type="datetimeFigureOut">
              <a:rPr kumimoji="1" lang="ja-JP" altLang="en-US" smtClean="0"/>
              <a:t>2016/5/26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110296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A5916-7C9E-46F5-9789-F240983260C4}" type="datetimeFigureOut">
              <a:rPr kumimoji="1" lang="ja-JP" altLang="en-US" smtClean="0"/>
              <a:t>2016/5/26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31CBB-4E64-451C-AF96-28C5D4E74B5A}" type="slidenum">
              <a:rPr kumimoji="1" lang="ja-JP" altLang="en-US" smtClean="0"/>
              <a:t>‹#›</a:t>
            </a:fld>
            <a:endParaRPr kumimoji="1" lang="ja-JP" altLang="en-US"/>
          </a:p>
        </p:txBody>
      </p:sp>
    </p:spTree>
    <p:extLst>
      <p:ext uri="{BB962C8B-B14F-4D97-AF65-F5344CB8AC3E}">
        <p14:creationId xmlns:p14="http://schemas.microsoft.com/office/powerpoint/2010/main" val="22740287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A High-Dimensional Approach to Interactive Graph Visualization</a:t>
            </a:r>
            <a:endParaRPr kumimoji="1" lang="ja-JP" altLang="en-US" dirty="0"/>
          </a:p>
        </p:txBody>
      </p:sp>
      <p:sp>
        <p:nvSpPr>
          <p:cNvPr id="3" name="サブタイトル 2"/>
          <p:cNvSpPr>
            <a:spLocks noGrp="1"/>
          </p:cNvSpPr>
          <p:nvPr>
            <p:ph type="subTitle" idx="1"/>
          </p:nvPr>
        </p:nvSpPr>
        <p:spPr>
          <a:xfrm>
            <a:off x="1524000" y="3846286"/>
            <a:ext cx="9144000" cy="1411514"/>
          </a:xfrm>
        </p:spPr>
        <p:txBody>
          <a:bodyPr>
            <a:normAutofit/>
          </a:bodyPr>
          <a:lstStyle/>
          <a:p>
            <a:r>
              <a:rPr kumimoji="1" lang="en-US" altLang="ja-JP" sz="3200" dirty="0" smtClean="0"/>
              <a:t>Hiroshi </a:t>
            </a:r>
            <a:r>
              <a:rPr kumimoji="1" lang="en-US" altLang="ja-JP" sz="3200" dirty="0" err="1" smtClean="0"/>
              <a:t>Hosobe</a:t>
            </a:r>
            <a:endParaRPr kumimoji="1" lang="en-US" altLang="ja-JP" sz="3200" dirty="0" smtClean="0"/>
          </a:p>
        </p:txBody>
      </p:sp>
    </p:spTree>
    <p:extLst>
      <p:ext uri="{BB962C8B-B14F-4D97-AF65-F5344CB8AC3E}">
        <p14:creationId xmlns:p14="http://schemas.microsoft.com/office/powerpoint/2010/main" val="1393642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結果と将来的展望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一般無向グラフの新しいグラフ配置の提案ができた。</a:t>
            </a:r>
            <a:endParaRPr kumimoji="1" lang="en-US" altLang="ja-JP" dirty="0" smtClean="0"/>
          </a:p>
          <a:p>
            <a:r>
              <a:rPr lang="ja-JP" altLang="en-US" dirty="0" smtClean="0"/>
              <a:t>また、ユーザーの操作によって適切に２次元配置を更新できた。</a:t>
            </a:r>
            <a:endParaRPr lang="en-US" altLang="ja-JP" dirty="0" smtClean="0"/>
          </a:p>
          <a:p>
            <a:endParaRPr kumimoji="1" lang="en-US" altLang="ja-JP" dirty="0"/>
          </a:p>
          <a:p>
            <a:r>
              <a:rPr lang="ja-JP" altLang="en-US" dirty="0" smtClean="0"/>
              <a:t>高次元グラフ配置の生成をもっと速くしなければいけない。</a:t>
            </a:r>
            <a:endParaRPr lang="en-US" altLang="ja-JP" dirty="0" smtClean="0"/>
          </a:p>
          <a:p>
            <a:r>
              <a:rPr kumimoji="1" lang="ja-JP" altLang="en-US" dirty="0"/>
              <a:t>既存</a:t>
            </a:r>
            <a:r>
              <a:rPr kumimoji="1" lang="ja-JP" altLang="en-US" dirty="0" smtClean="0"/>
              <a:t>の高次元グラフ配置法を色々試す。</a:t>
            </a:r>
            <a:endParaRPr kumimoji="1" lang="en-US" altLang="ja-JP" dirty="0" smtClean="0"/>
          </a:p>
          <a:p>
            <a:r>
              <a:rPr lang="ja-JP" altLang="en-US" dirty="0" smtClean="0"/>
              <a:t>この方法について、グラフのディスプレイを向上させ、とユーザー操作の種類も増やしていく。</a:t>
            </a:r>
            <a:endParaRPr kumimoji="1" lang="ja-JP" altLang="en-US" dirty="0"/>
          </a:p>
        </p:txBody>
      </p:sp>
    </p:spTree>
    <p:extLst>
      <p:ext uri="{BB962C8B-B14F-4D97-AF65-F5344CB8AC3E}">
        <p14:creationId xmlns:p14="http://schemas.microsoft.com/office/powerpoint/2010/main" val="3873851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グラフ配置とは？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オブジェクト間の関係を表現するための</a:t>
            </a:r>
            <a:r>
              <a:rPr lang="ja-JP" altLang="en-US" dirty="0" smtClean="0"/>
              <a:t>情報可視化の技術</a:t>
            </a:r>
            <a:endParaRPr lang="en-US" altLang="ja-JP" dirty="0"/>
          </a:p>
          <a:p>
            <a:r>
              <a:rPr kumimoji="1" lang="ja-JP" altLang="en-US" dirty="0" smtClean="0"/>
              <a:t>グラフにおいて、物事</a:t>
            </a:r>
            <a:r>
              <a:rPr lang="ja-JP" altLang="en-US" dirty="0" smtClean="0"/>
              <a:t>は</a:t>
            </a:r>
            <a:r>
              <a:rPr lang="ja-JP" altLang="en-US" dirty="0"/>
              <a:t>ノード</a:t>
            </a:r>
            <a:r>
              <a:rPr kumimoji="1" lang="ja-JP" altLang="en-US" dirty="0" smtClean="0"/>
              <a:t>、関係はエッジで表される。</a:t>
            </a:r>
            <a:endParaRPr lang="en-US" altLang="ja-JP" dirty="0"/>
          </a:p>
          <a:p>
            <a:endParaRPr lang="en-US" altLang="ja-JP" dirty="0"/>
          </a:p>
          <a:p>
            <a:pPr marL="0" indent="0">
              <a:buNone/>
            </a:pPr>
            <a:r>
              <a:rPr lang="ja-JP" altLang="en-US" dirty="0" smtClean="0"/>
              <a:t>問題点：一般的な無向</a:t>
            </a:r>
            <a:r>
              <a:rPr lang="ja-JP" altLang="en-US" dirty="0"/>
              <a:t>グラフなどの複雑なグラフは</a:t>
            </a:r>
            <a:r>
              <a:rPr lang="ja-JP" altLang="en-US" dirty="0" smtClean="0"/>
              <a:t>，</a:t>
            </a:r>
            <a:endParaRPr lang="en-US" altLang="ja-JP" dirty="0" smtClean="0"/>
          </a:p>
          <a:p>
            <a:pPr marL="0" indent="0">
              <a:buNone/>
            </a:pPr>
            <a:r>
              <a:rPr lang="ja-JP" altLang="en-US" dirty="0" smtClean="0"/>
              <a:t>　　　　</a:t>
            </a:r>
            <a:r>
              <a:rPr lang="ja-JP" altLang="en-US" dirty="0"/>
              <a:t>　 </a:t>
            </a:r>
            <a:r>
              <a:rPr lang="ja-JP" altLang="en-US" dirty="0" smtClean="0"/>
              <a:t>静的</a:t>
            </a:r>
            <a:r>
              <a:rPr lang="ja-JP" altLang="en-US" dirty="0"/>
              <a:t>に配置することが</a:t>
            </a:r>
            <a:r>
              <a:rPr lang="ja-JP" altLang="en-US" dirty="0" smtClean="0"/>
              <a:t>困難。</a:t>
            </a:r>
            <a:endParaRPr lang="en-US" altLang="ja-JP" dirty="0"/>
          </a:p>
          <a:p>
            <a:pPr marL="0" indent="0">
              <a:buNone/>
            </a:pPr>
            <a:endParaRPr kumimoji="1" lang="en-US" altLang="ja-JP" dirty="0" smtClean="0"/>
          </a:p>
          <a:p>
            <a:pPr marL="0" indent="0">
              <a:buNone/>
            </a:pPr>
            <a:r>
              <a:rPr kumimoji="1" lang="ja-JP" altLang="en-US" dirty="0" smtClean="0"/>
              <a:t>→　一般的な無向グラフの新しい対話的なレイアウトの提案</a:t>
            </a:r>
            <a:endParaRPr kumimoji="1" lang="ja-JP" altLang="en-US" dirty="0"/>
          </a:p>
        </p:txBody>
      </p:sp>
    </p:spTree>
    <p:extLst>
      <p:ext uri="{BB962C8B-B14F-4D97-AF65-F5344CB8AC3E}">
        <p14:creationId xmlns:p14="http://schemas.microsoft.com/office/powerpoint/2010/main" val="118855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論文のアイデア</a:t>
            </a:r>
            <a:endParaRPr kumimoji="1" lang="ja-JP" altLang="en-US" dirty="0"/>
          </a:p>
        </p:txBody>
      </p:sp>
      <p:sp>
        <p:nvSpPr>
          <p:cNvPr id="5" name="テキスト プレースホルダー 4"/>
          <p:cNvSpPr>
            <a:spLocks noGrp="1"/>
          </p:cNvSpPr>
          <p:nvPr>
            <p:ph type="body" idx="1"/>
          </p:nvPr>
        </p:nvSpPr>
        <p:spPr>
          <a:xfrm>
            <a:off x="677334" y="1929607"/>
            <a:ext cx="4185623" cy="576262"/>
          </a:xfrm>
        </p:spPr>
        <p:txBody>
          <a:bodyPr/>
          <a:lstStyle/>
          <a:p>
            <a:r>
              <a:rPr lang="ja-JP" altLang="en-US" u="sng" dirty="0" smtClean="0"/>
              <a:t>静的な</a:t>
            </a:r>
            <a:r>
              <a:rPr lang="ja-JP" altLang="en-US" u="sng" dirty="0"/>
              <a:t>レイアウトの生成</a:t>
            </a:r>
            <a:endParaRPr kumimoji="1" lang="ja-JP" altLang="en-US" u="sng" dirty="0"/>
          </a:p>
        </p:txBody>
      </p:sp>
      <p:sp>
        <p:nvSpPr>
          <p:cNvPr id="3" name="コンテンツ プレースホルダー 2"/>
          <p:cNvSpPr>
            <a:spLocks noGrp="1"/>
          </p:cNvSpPr>
          <p:nvPr>
            <p:ph sz="half" idx="2"/>
          </p:nvPr>
        </p:nvSpPr>
        <p:spPr>
          <a:xfrm>
            <a:off x="839789" y="2505075"/>
            <a:ext cx="4138612" cy="3684588"/>
          </a:xfrm>
        </p:spPr>
        <p:txBody>
          <a:bodyPr>
            <a:normAutofit/>
          </a:bodyPr>
          <a:lstStyle/>
          <a:p>
            <a:r>
              <a:rPr lang="ja-JP" altLang="en-US" dirty="0" smtClean="0"/>
              <a:t>二次元</a:t>
            </a:r>
            <a:r>
              <a:rPr lang="ja-JP" altLang="en-US" dirty="0"/>
              <a:t>配置のために静的な</a:t>
            </a:r>
            <a:r>
              <a:rPr lang="ja-JP" altLang="en-US" dirty="0" smtClean="0"/>
              <a:t>高次元グラフ配置を</a:t>
            </a:r>
            <a:r>
              <a:rPr lang="ja-JP" altLang="en-US" dirty="0"/>
              <a:t>求</a:t>
            </a:r>
            <a:r>
              <a:rPr lang="ja-JP" altLang="en-US" dirty="0" smtClean="0"/>
              <a:t>める。（多次元尺度構成法）</a:t>
            </a:r>
            <a:endParaRPr lang="en-US" altLang="ja-JP" dirty="0" smtClean="0"/>
          </a:p>
          <a:p>
            <a:r>
              <a:rPr lang="en-US" altLang="ja-JP" dirty="0"/>
              <a:t>2</a:t>
            </a:r>
            <a:r>
              <a:rPr lang="ja-JP" altLang="en-US" dirty="0"/>
              <a:t>次元グラフ配置を得るために，制約解消によって決定される適切な</a:t>
            </a:r>
            <a:r>
              <a:rPr lang="en-US" altLang="ja-JP" dirty="0"/>
              <a:t>2</a:t>
            </a:r>
            <a:r>
              <a:rPr lang="ja-JP" altLang="en-US" dirty="0"/>
              <a:t>次元平面への射影を行う</a:t>
            </a:r>
            <a:endParaRPr kumimoji="1" lang="ja-JP" altLang="en-US" dirty="0"/>
          </a:p>
        </p:txBody>
      </p:sp>
      <p:sp>
        <p:nvSpPr>
          <p:cNvPr id="6" name="テキスト プレースホルダー 5"/>
          <p:cNvSpPr>
            <a:spLocks noGrp="1"/>
          </p:cNvSpPr>
          <p:nvPr>
            <p:ph type="body" sz="quarter" idx="3"/>
          </p:nvPr>
        </p:nvSpPr>
        <p:spPr>
          <a:xfrm>
            <a:off x="6531428" y="1681163"/>
            <a:ext cx="4823960" cy="823912"/>
          </a:xfrm>
        </p:spPr>
        <p:txBody>
          <a:bodyPr/>
          <a:lstStyle/>
          <a:p>
            <a:r>
              <a:rPr kumimoji="1" lang="ja-JP" altLang="en-US" u="sng" dirty="0" smtClean="0"/>
              <a:t>動的なレイアウトの操作</a:t>
            </a:r>
            <a:endParaRPr kumimoji="1" lang="ja-JP" altLang="en-US" u="sng" dirty="0"/>
          </a:p>
        </p:txBody>
      </p:sp>
      <p:sp>
        <p:nvSpPr>
          <p:cNvPr id="7" name="コンテンツ プレースホルダー 6"/>
          <p:cNvSpPr>
            <a:spLocks noGrp="1"/>
          </p:cNvSpPr>
          <p:nvPr>
            <p:ph sz="quarter" idx="4"/>
          </p:nvPr>
        </p:nvSpPr>
        <p:spPr>
          <a:xfrm>
            <a:off x="6531428" y="2505075"/>
            <a:ext cx="4823959" cy="3684588"/>
          </a:xfrm>
        </p:spPr>
        <p:txBody>
          <a:bodyPr/>
          <a:lstStyle/>
          <a:p>
            <a:r>
              <a:rPr lang="ja-JP" altLang="en-US" dirty="0"/>
              <a:t>ユーザの操作に応じて</a:t>
            </a:r>
            <a:r>
              <a:rPr lang="en-US" altLang="ja-JP" dirty="0"/>
              <a:t>2</a:t>
            </a:r>
            <a:r>
              <a:rPr lang="ja-JP" altLang="en-US" dirty="0"/>
              <a:t>次元グラフ配置をきわめて高速に計算する。</a:t>
            </a:r>
            <a:endParaRPr lang="en-US" altLang="ja-JP" dirty="0"/>
          </a:p>
          <a:p>
            <a:r>
              <a:rPr lang="ja-JP" altLang="en-US" dirty="0"/>
              <a:t>ユーザによるノードのドラッグ操作に合わせて、それに関連の深いノードを中心に移動を行う。</a:t>
            </a:r>
            <a:endParaRPr lang="en-US" altLang="ja-JP" dirty="0"/>
          </a:p>
          <a:p>
            <a:endParaRPr kumimoji="1" lang="ja-JP" altLang="en-US" dirty="0"/>
          </a:p>
        </p:txBody>
      </p:sp>
      <p:sp>
        <p:nvSpPr>
          <p:cNvPr id="8" name="右矢印 7"/>
          <p:cNvSpPr/>
          <p:nvPr/>
        </p:nvSpPr>
        <p:spPr>
          <a:xfrm>
            <a:off x="4955040" y="1886857"/>
            <a:ext cx="1309461" cy="841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839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3" y="609600"/>
            <a:ext cx="9148837" cy="682171"/>
          </a:xfrm>
        </p:spPr>
        <p:txBody>
          <a:bodyPr>
            <a:normAutofit fontScale="90000"/>
          </a:bodyPr>
          <a:lstStyle/>
          <a:p>
            <a:r>
              <a:rPr lang="ja-JP" altLang="en-US" dirty="0" smtClean="0"/>
              <a:t>既存の静的な２次元配置の導出</a:t>
            </a:r>
            <a:r>
              <a:rPr lang="en-US" altLang="ja-JP" dirty="0" smtClean="0"/>
              <a:t>(TKS</a:t>
            </a:r>
            <a:r>
              <a:rPr lang="ja-JP" altLang="en-US" dirty="0" smtClean="0"/>
              <a:t>法</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3" y="1436914"/>
            <a:ext cx="8596668" cy="4749591"/>
          </a:xfrm>
        </p:spPr>
        <p:txBody>
          <a:bodyPr>
            <a:normAutofit fontScale="92500" lnSpcReduction="10000"/>
          </a:bodyPr>
          <a:lstStyle/>
          <a:p>
            <a:r>
              <a:rPr kumimoji="1" lang="ja-JP" altLang="en-US" dirty="0" smtClean="0"/>
              <a:t>与えられたグラフから </a:t>
            </a:r>
            <a:r>
              <a:rPr kumimoji="1" lang="en-US" altLang="ja-JP" dirty="0" smtClean="0"/>
              <a:t>graph theoretic distance </a:t>
            </a:r>
            <a:r>
              <a:rPr kumimoji="1" lang="ja-JP" altLang="en-US" dirty="0" smtClean="0"/>
              <a:t>を全ての点の間で導出する。（距離行列 </a:t>
            </a:r>
            <a:r>
              <a:rPr kumimoji="1" lang="en-US" altLang="ja-JP" dirty="0" smtClean="0"/>
              <a:t>D (</a:t>
            </a:r>
            <a:r>
              <a:rPr lang="en-US" altLang="ja-JP" dirty="0" smtClean="0">
                <a:sym typeface="Wingdings" panose="05000000000000000000" pitchFamily="2" charset="2"/>
              </a:rPr>
              <a:t>n*n</a:t>
            </a:r>
            <a:r>
              <a:rPr lang="ja-JP" altLang="en-US" dirty="0" smtClean="0">
                <a:sym typeface="Wingdings" panose="05000000000000000000" pitchFamily="2" charset="2"/>
              </a:rPr>
              <a:t>型</a:t>
            </a:r>
            <a:r>
              <a:rPr lang="en-US" altLang="ja-JP" dirty="0" smtClean="0">
                <a:sym typeface="Wingdings" panose="05000000000000000000" pitchFamily="2" charset="2"/>
              </a:rPr>
              <a:t>)</a:t>
            </a:r>
            <a:r>
              <a:rPr kumimoji="1" lang="ja-JP" altLang="en-US" dirty="0" smtClean="0"/>
              <a:t>）</a:t>
            </a:r>
            <a:endParaRPr kumimoji="1" lang="en-US" altLang="ja-JP" dirty="0" smtClean="0"/>
          </a:p>
          <a:p>
            <a:r>
              <a:rPr lang="ja-JP" altLang="en-US" dirty="0" smtClean="0"/>
              <a:t>多次元尺度</a:t>
            </a:r>
            <a:r>
              <a:rPr lang="ja-JP" altLang="en-US" dirty="0"/>
              <a:t>構成法</a:t>
            </a:r>
            <a:r>
              <a:rPr lang="ja-JP" altLang="en-US" dirty="0" smtClean="0"/>
              <a:t>により、以下を得る。</a:t>
            </a:r>
            <a:endParaRPr lang="en-US" altLang="ja-JP" dirty="0" smtClean="0"/>
          </a:p>
          <a:p>
            <a:endParaRPr lang="en-US" altLang="ja-JP" dirty="0" smtClean="0"/>
          </a:p>
          <a:p>
            <a:r>
              <a:rPr kumimoji="1" lang="en-US" altLang="ja-JP" dirty="0" smtClean="0"/>
              <a:t>P: (n*n</a:t>
            </a:r>
            <a:r>
              <a:rPr kumimoji="1" lang="ja-JP" altLang="en-US" dirty="0" smtClean="0"/>
              <a:t>型</a:t>
            </a:r>
            <a:r>
              <a:rPr kumimoji="1" lang="en-US" altLang="ja-JP" dirty="0" smtClean="0"/>
              <a:t>) … </a:t>
            </a:r>
            <a:r>
              <a:rPr kumimoji="1" lang="ja-JP" altLang="en-US" dirty="0" smtClean="0"/>
              <a:t>各距離から導きたい</a:t>
            </a:r>
            <a:r>
              <a:rPr kumimoji="1" lang="en-US" altLang="ja-JP" dirty="0" smtClean="0"/>
              <a:t>n</a:t>
            </a:r>
            <a:r>
              <a:rPr kumimoji="1" lang="ja-JP" altLang="en-US" dirty="0" smtClean="0"/>
              <a:t>次元の</a:t>
            </a:r>
            <a:r>
              <a:rPr lang="en-US" altLang="ja-JP" dirty="0"/>
              <a:t>n</a:t>
            </a:r>
            <a:r>
              <a:rPr lang="ja-JP" altLang="en-US" dirty="0"/>
              <a:t>個の点</a:t>
            </a:r>
            <a:endParaRPr kumimoji="1" lang="en-US" altLang="ja-JP" dirty="0" smtClean="0"/>
          </a:p>
          <a:p>
            <a:r>
              <a:rPr lang="en-US" altLang="ja-JP" dirty="0" smtClean="0"/>
              <a:t>A: (n*n</a:t>
            </a:r>
            <a:r>
              <a:rPr lang="ja-JP" altLang="en-US" dirty="0" smtClean="0"/>
              <a:t>型</a:t>
            </a:r>
            <a:r>
              <a:rPr lang="en-US" altLang="ja-JP" dirty="0" smtClean="0"/>
              <a:t>) … A = P*P.T </a:t>
            </a:r>
            <a:r>
              <a:rPr lang="ja-JP" altLang="en-US" dirty="0" smtClean="0"/>
              <a:t>を満たす行列</a:t>
            </a:r>
            <a:endParaRPr kumimoji="1" lang="en-US" altLang="ja-JP" dirty="0" smtClean="0"/>
          </a:p>
          <a:p>
            <a:r>
              <a:rPr lang="en-US" altLang="ja-JP" dirty="0"/>
              <a:t>(λ1</a:t>
            </a:r>
            <a:r>
              <a:rPr lang="en-US" altLang="ja-JP" dirty="0" smtClean="0"/>
              <a:t>,</a:t>
            </a:r>
            <a:r>
              <a:rPr lang="en-US" altLang="ja-JP" dirty="0"/>
              <a:t>λ2, …, </a:t>
            </a:r>
            <a:r>
              <a:rPr lang="en-US" altLang="ja-JP" dirty="0" err="1"/>
              <a:t>λn</a:t>
            </a:r>
            <a:r>
              <a:rPr lang="en-US" altLang="ja-JP" dirty="0"/>
              <a:t>) … A</a:t>
            </a:r>
            <a:r>
              <a:rPr lang="ja-JP" altLang="en-US" dirty="0"/>
              <a:t>の固有値</a:t>
            </a:r>
            <a:r>
              <a:rPr lang="en-US" altLang="ja-JP" dirty="0" smtClean="0"/>
              <a:t> λ1&gt;λ2&gt; …&gt; </a:t>
            </a:r>
            <a:r>
              <a:rPr lang="en-US" altLang="ja-JP" dirty="0" err="1" smtClean="0"/>
              <a:t>λn</a:t>
            </a:r>
            <a:endParaRPr kumimoji="1" lang="en-US" altLang="ja-JP" dirty="0"/>
          </a:p>
          <a:p>
            <a:r>
              <a:rPr kumimoji="1" lang="en-US" altLang="ja-JP" dirty="0" smtClean="0"/>
              <a:t>X: (n*n</a:t>
            </a:r>
            <a:r>
              <a:rPr kumimoji="1" lang="ja-JP" altLang="en-US" dirty="0" smtClean="0"/>
              <a:t>型</a:t>
            </a:r>
            <a:r>
              <a:rPr kumimoji="1" lang="en-US" altLang="ja-JP" dirty="0" smtClean="0"/>
              <a:t>) … A</a:t>
            </a:r>
            <a:r>
              <a:rPr kumimoji="1" lang="ja-JP" altLang="en-US" dirty="0" smtClean="0"/>
              <a:t>の固有ベクトル </a:t>
            </a:r>
            <a:r>
              <a:rPr lang="en-US" altLang="ja-JP" dirty="0" smtClean="0"/>
              <a:t>X = (x1,x2, …, </a:t>
            </a:r>
            <a:r>
              <a:rPr lang="en-US" altLang="ja-JP" dirty="0" err="1" smtClean="0"/>
              <a:t>xn</a:t>
            </a:r>
            <a:r>
              <a:rPr lang="en-US" altLang="ja-JP" dirty="0" smtClean="0"/>
              <a:t>)</a:t>
            </a:r>
          </a:p>
          <a:p>
            <a:endParaRPr kumimoji="1" lang="en-US" altLang="ja-JP" dirty="0" smtClean="0"/>
          </a:p>
          <a:p>
            <a:r>
              <a:rPr lang="en-US" altLang="ja-JP" dirty="0" smtClean="0"/>
              <a:t>TKS</a:t>
            </a:r>
            <a:r>
              <a:rPr lang="ja-JP" altLang="en-US" dirty="0" smtClean="0"/>
              <a:t>法では、最大の固有値と２番目に大きい固有値に対応する座標について射影を行う。</a:t>
            </a:r>
            <a:endParaRPr lang="en-US" altLang="ja-JP" dirty="0" smtClean="0"/>
          </a:p>
        </p:txBody>
      </p:sp>
    </p:spTree>
    <p:extLst>
      <p:ext uri="{BB962C8B-B14F-4D97-AF65-F5344CB8AC3E}">
        <p14:creationId xmlns:p14="http://schemas.microsoft.com/office/powerpoint/2010/main" val="1724726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細部さんの方法</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多次元尺度構成法までは同じ。</a:t>
            </a:r>
            <a:endParaRPr lang="en-US" altLang="ja-JP" dirty="0" smtClean="0"/>
          </a:p>
          <a:p>
            <a:r>
              <a:rPr lang="en-US" altLang="ja-JP" dirty="0"/>
              <a:t>P (n*n</a:t>
            </a:r>
            <a:r>
              <a:rPr lang="ja-JP" altLang="en-US" dirty="0"/>
              <a:t>型</a:t>
            </a:r>
            <a:r>
              <a:rPr lang="en-US" altLang="ja-JP" dirty="0"/>
              <a:t>) … </a:t>
            </a:r>
            <a:r>
              <a:rPr lang="ja-JP" altLang="en-US" dirty="0" smtClean="0"/>
              <a:t>距離から導きたい</a:t>
            </a:r>
            <a:r>
              <a:rPr lang="en-US" altLang="ja-JP" dirty="0" smtClean="0"/>
              <a:t>n</a:t>
            </a:r>
            <a:r>
              <a:rPr lang="ja-JP" altLang="en-US" dirty="0" smtClean="0"/>
              <a:t>次元の</a:t>
            </a:r>
            <a:r>
              <a:rPr lang="en-US" altLang="ja-JP" dirty="0" smtClean="0"/>
              <a:t>n</a:t>
            </a:r>
            <a:r>
              <a:rPr lang="ja-JP" altLang="en-US" dirty="0" smtClean="0"/>
              <a:t>個の点</a:t>
            </a:r>
            <a:endParaRPr lang="en-US" altLang="ja-JP" dirty="0"/>
          </a:p>
          <a:p>
            <a:r>
              <a:rPr lang="en-US" altLang="ja-JP" dirty="0"/>
              <a:t>A (n*n</a:t>
            </a:r>
            <a:r>
              <a:rPr lang="ja-JP" altLang="en-US" dirty="0"/>
              <a:t>型</a:t>
            </a:r>
            <a:r>
              <a:rPr lang="en-US" altLang="ja-JP" dirty="0"/>
              <a:t>) … A = P*P.T </a:t>
            </a:r>
            <a:r>
              <a:rPr lang="ja-JP" altLang="en-US" dirty="0"/>
              <a:t>を満たす</a:t>
            </a:r>
            <a:r>
              <a:rPr lang="ja-JP" altLang="en-US" dirty="0" smtClean="0"/>
              <a:t>行列</a:t>
            </a:r>
            <a:endParaRPr lang="en-US" altLang="ja-JP" dirty="0" smtClean="0"/>
          </a:p>
          <a:p>
            <a:r>
              <a:rPr lang="en-US" altLang="ja-JP" dirty="0" smtClean="0"/>
              <a:t>(λ1,λ2, …, </a:t>
            </a:r>
            <a:r>
              <a:rPr lang="en-US" altLang="ja-JP" dirty="0" err="1" smtClean="0"/>
              <a:t>λn</a:t>
            </a:r>
            <a:r>
              <a:rPr lang="en-US" altLang="ja-JP" dirty="0" smtClean="0"/>
              <a:t>) … A</a:t>
            </a:r>
            <a:r>
              <a:rPr lang="ja-JP" altLang="en-US" dirty="0" smtClean="0"/>
              <a:t>の固有値</a:t>
            </a:r>
            <a:r>
              <a:rPr lang="en-US" altLang="ja-JP" dirty="0" smtClean="0"/>
              <a:t> λ1&gt;λ2&gt; …&gt; </a:t>
            </a:r>
            <a:r>
              <a:rPr lang="en-US" altLang="ja-JP" dirty="0" err="1" smtClean="0"/>
              <a:t>λn</a:t>
            </a:r>
            <a:endParaRPr lang="en-US" altLang="ja-JP" dirty="0"/>
          </a:p>
          <a:p>
            <a:r>
              <a:rPr lang="en-US" altLang="ja-JP" dirty="0"/>
              <a:t>X (n*n</a:t>
            </a:r>
            <a:r>
              <a:rPr lang="ja-JP" altLang="en-US" dirty="0"/>
              <a:t>型</a:t>
            </a:r>
            <a:r>
              <a:rPr lang="en-US" altLang="ja-JP" dirty="0"/>
              <a:t>) … A</a:t>
            </a:r>
            <a:r>
              <a:rPr lang="ja-JP" altLang="en-US" dirty="0"/>
              <a:t>の固有ベクトル </a:t>
            </a:r>
            <a:r>
              <a:rPr lang="en-US" altLang="ja-JP" dirty="0"/>
              <a:t>X = (x1,x2, …, </a:t>
            </a:r>
            <a:r>
              <a:rPr lang="en-US" altLang="ja-JP" dirty="0" err="1"/>
              <a:t>xn</a:t>
            </a:r>
            <a:r>
              <a:rPr lang="en-US" altLang="ja-JP" dirty="0"/>
              <a:t>)</a:t>
            </a:r>
          </a:p>
          <a:p>
            <a:pPr marL="0" indent="0">
              <a:buNone/>
            </a:pPr>
            <a:endParaRPr lang="en-US" altLang="ja-JP" dirty="0" smtClean="0"/>
          </a:p>
          <a:p>
            <a:r>
              <a:rPr lang="en-US" altLang="ja-JP" dirty="0" smtClean="0"/>
              <a:t>A</a:t>
            </a:r>
            <a:r>
              <a:rPr lang="ja-JP" altLang="en-US" dirty="0" smtClean="0"/>
              <a:t>の正</a:t>
            </a:r>
            <a:r>
              <a:rPr lang="ja-JP" altLang="en-US" dirty="0"/>
              <a:t>の</a:t>
            </a:r>
            <a:r>
              <a:rPr kumimoji="1" lang="ja-JP" altLang="en-US" dirty="0" smtClean="0"/>
              <a:t>固有値の数が </a:t>
            </a:r>
            <a:r>
              <a:rPr kumimoji="1" lang="en-US" altLang="ja-JP" dirty="0" smtClean="0"/>
              <a:t>d(&gt;2)</a:t>
            </a:r>
            <a:r>
              <a:rPr kumimoji="1" lang="ja-JP" altLang="en-US" dirty="0" smtClean="0"/>
              <a:t>の時、高次元上の</a:t>
            </a:r>
            <a:r>
              <a:rPr kumimoji="1" lang="en-US" altLang="ja-JP" dirty="0" err="1" smtClean="0"/>
              <a:t>i</a:t>
            </a:r>
            <a:r>
              <a:rPr kumimoji="1" lang="ja-JP" altLang="en-US" dirty="0" smtClean="0"/>
              <a:t>番目の点を</a:t>
            </a:r>
            <a:r>
              <a:rPr kumimoji="1" lang="en-US" altLang="ja-JP" dirty="0" smtClean="0"/>
              <a:t>pi=(p(i,1),</a:t>
            </a:r>
            <a:r>
              <a:rPr lang="ja-JP" altLang="en-US" dirty="0" smtClean="0"/>
              <a:t> </a:t>
            </a:r>
            <a:r>
              <a:rPr kumimoji="1" lang="en-US" altLang="ja-JP" dirty="0" smtClean="0"/>
              <a:t>p(i,2), …, p(</a:t>
            </a:r>
            <a:r>
              <a:rPr lang="en-US" altLang="ja-JP" dirty="0" err="1"/>
              <a:t>i</a:t>
            </a:r>
            <a:r>
              <a:rPr kumimoji="1" lang="en-US" altLang="ja-JP" dirty="0" err="1" smtClean="0"/>
              <a:t>,d</a:t>
            </a:r>
            <a:r>
              <a:rPr kumimoji="1" lang="en-US" altLang="ja-JP" dirty="0" smtClean="0"/>
              <a:t>))</a:t>
            </a:r>
            <a:r>
              <a:rPr kumimoji="1" lang="ja-JP" altLang="en-US" dirty="0" smtClean="0"/>
              <a:t>とする。</a:t>
            </a:r>
            <a:endParaRPr kumimoji="1" lang="ja-JP" altLang="en-US" dirty="0"/>
          </a:p>
        </p:txBody>
      </p:sp>
    </p:spTree>
    <p:extLst>
      <p:ext uri="{BB962C8B-B14F-4D97-AF65-F5344CB8AC3E}">
        <p14:creationId xmlns:p14="http://schemas.microsoft.com/office/powerpoint/2010/main" val="700369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en-US" altLang="ja-JP" dirty="0"/>
              <a:t>f</a:t>
            </a:r>
            <a:r>
              <a:rPr kumimoji="1" lang="en-US" altLang="ja-JP" dirty="0" smtClean="0"/>
              <a:t>1 = (λ1^a, 0, </a:t>
            </a:r>
            <a:r>
              <a:rPr lang="en-US" altLang="ja-JP" dirty="0" smtClean="0"/>
              <a:t>λ3^a, 0, …</a:t>
            </a:r>
            <a:r>
              <a:rPr kumimoji="1" lang="en-US" altLang="ja-JP" dirty="0" smtClean="0"/>
              <a:t>)	</a:t>
            </a:r>
            <a:r>
              <a:rPr kumimoji="1" lang="ja-JP" altLang="en-US" dirty="0" smtClean="0"/>
              <a:t>；</a:t>
            </a:r>
            <a:r>
              <a:rPr kumimoji="1" lang="en-US" altLang="ja-JP" dirty="0" smtClean="0"/>
              <a:t>d</a:t>
            </a:r>
            <a:r>
              <a:rPr kumimoji="1" lang="ja-JP" altLang="en-US" dirty="0" smtClean="0"/>
              <a:t>次元ベクトル</a:t>
            </a:r>
            <a:endParaRPr kumimoji="1" lang="en-US" altLang="ja-JP" dirty="0" smtClean="0"/>
          </a:p>
          <a:p>
            <a:r>
              <a:rPr lang="en-US" altLang="ja-JP" dirty="0"/>
              <a:t>f</a:t>
            </a:r>
            <a:r>
              <a:rPr lang="en-US" altLang="ja-JP" dirty="0" smtClean="0"/>
              <a:t>2 = (0, λ2^a, 0, λ4^a, …)	</a:t>
            </a:r>
            <a:r>
              <a:rPr lang="ja-JP" altLang="en-US" dirty="0" smtClean="0"/>
              <a:t>；</a:t>
            </a:r>
            <a:r>
              <a:rPr lang="en-US" altLang="ja-JP" dirty="0" smtClean="0"/>
              <a:t>d</a:t>
            </a:r>
            <a:r>
              <a:rPr lang="ja-JP" altLang="en-US" dirty="0" smtClean="0"/>
              <a:t>次元ベクトル</a:t>
            </a:r>
            <a:endParaRPr lang="en-US" altLang="ja-JP" dirty="0" smtClean="0"/>
          </a:p>
          <a:p>
            <a:r>
              <a:rPr lang="en-US" altLang="ja-JP" dirty="0"/>
              <a:t>e</a:t>
            </a:r>
            <a:r>
              <a:rPr kumimoji="1" lang="en-US" altLang="ja-JP" dirty="0" smtClean="0"/>
              <a:t>1 = f1 / |f1|</a:t>
            </a:r>
          </a:p>
          <a:p>
            <a:r>
              <a:rPr lang="en-US" altLang="ja-JP" dirty="0"/>
              <a:t>e</a:t>
            </a:r>
            <a:r>
              <a:rPr lang="en-US" altLang="ja-JP" dirty="0" smtClean="0"/>
              <a:t>2 = f2 / |f2|</a:t>
            </a:r>
          </a:p>
          <a:p>
            <a:endParaRPr kumimoji="1" lang="en-US" altLang="ja-JP" dirty="0"/>
          </a:p>
          <a:p>
            <a:r>
              <a:rPr kumimoji="1" lang="ja-JP" altLang="en-US" dirty="0" smtClean="0"/>
              <a:t>これらより、二次元上の</a:t>
            </a:r>
            <a:r>
              <a:rPr kumimoji="1" lang="en-US" altLang="ja-JP" dirty="0" err="1" smtClean="0"/>
              <a:t>i</a:t>
            </a:r>
            <a:r>
              <a:rPr kumimoji="1" lang="ja-JP" altLang="en-US" dirty="0" smtClean="0"/>
              <a:t>番目の点を </a:t>
            </a:r>
            <a:r>
              <a:rPr kumimoji="1" lang="en-US" altLang="ja-JP" dirty="0" smtClean="0"/>
              <a:t>(xi, </a:t>
            </a:r>
            <a:r>
              <a:rPr kumimoji="1" lang="en-US" altLang="ja-JP" dirty="0" err="1" smtClean="0"/>
              <a:t>yi</a:t>
            </a:r>
            <a:r>
              <a:rPr kumimoji="1" lang="en-US" altLang="ja-JP" dirty="0" smtClean="0"/>
              <a:t>) =</a:t>
            </a:r>
            <a:r>
              <a:rPr kumimoji="1" lang="ja-JP" altLang="en-US" dirty="0" smtClean="0"/>
              <a:t> </a:t>
            </a:r>
            <a:r>
              <a:rPr kumimoji="1" lang="en-US" altLang="ja-JP" dirty="0" smtClean="0"/>
              <a:t>((pi,e1), (pi,e2)) </a:t>
            </a:r>
            <a:r>
              <a:rPr kumimoji="1" lang="ja-JP" altLang="en-US" dirty="0" smtClean="0"/>
              <a:t>として、</a:t>
            </a:r>
            <a:r>
              <a:rPr kumimoji="1" lang="en-US" altLang="ja-JP" dirty="0" smtClean="0"/>
              <a:t>n</a:t>
            </a:r>
            <a:r>
              <a:rPr kumimoji="1" lang="ja-JP" altLang="en-US" dirty="0" smtClean="0"/>
              <a:t>個の点を配置する。</a:t>
            </a:r>
            <a:endParaRPr kumimoji="1" lang="ja-JP" altLang="en-US" dirty="0"/>
          </a:p>
        </p:txBody>
      </p:sp>
    </p:spTree>
    <p:extLst>
      <p:ext uri="{BB962C8B-B14F-4D97-AF65-F5344CB8AC3E}">
        <p14:creationId xmlns:p14="http://schemas.microsoft.com/office/powerpoint/2010/main" val="851879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２次元配置の更新</a:t>
            </a:r>
            <a:endParaRPr kumimoji="1" lang="ja-JP" altLang="en-US"/>
          </a:p>
        </p:txBody>
      </p:sp>
      <p:sp>
        <p:nvSpPr>
          <p:cNvPr id="3" name="コンテンツ プレースホルダー 2"/>
          <p:cNvSpPr>
            <a:spLocks noGrp="1"/>
          </p:cNvSpPr>
          <p:nvPr>
            <p:ph sz="half" idx="1"/>
          </p:nvPr>
        </p:nvSpPr>
        <p:spPr/>
        <p:txBody>
          <a:bodyPr>
            <a:normAutofit/>
          </a:bodyPr>
          <a:lstStyle/>
          <a:p>
            <a:r>
              <a:rPr kumimoji="1" lang="ja-JP" altLang="en-US" dirty="0" smtClean="0"/>
              <a:t>射影された２次元平面上の点の動かし方から基底ベクトルを逆算し、全体のノードを動かす。</a:t>
            </a:r>
            <a:endParaRPr kumimoji="1" lang="en-US" altLang="ja-JP" dirty="0" smtClean="0"/>
          </a:p>
          <a:p>
            <a:endParaRPr lang="en-US" altLang="ja-JP" dirty="0"/>
          </a:p>
          <a:p>
            <a:r>
              <a:rPr kumimoji="1" lang="ja-JP" altLang="en-US" dirty="0" smtClean="0"/>
              <a:t>以下の制約式を満たすよう計算</a:t>
            </a:r>
            <a:endParaRPr kumimoji="1" lang="ja-JP" altLang="en-US" dirty="0"/>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5243" y="739302"/>
            <a:ext cx="5646757" cy="5257758"/>
          </a:xfrm>
        </p:spPr>
      </p:pic>
      <p:sp>
        <p:nvSpPr>
          <p:cNvPr id="4" name="正方形/長方形 3"/>
          <p:cNvSpPr/>
          <p:nvPr/>
        </p:nvSpPr>
        <p:spPr>
          <a:xfrm>
            <a:off x="1082353" y="4361081"/>
            <a:ext cx="2000869" cy="1815882"/>
          </a:xfrm>
          <a:prstGeom prst="rect">
            <a:avLst/>
          </a:prstGeom>
          <a:noFill/>
        </p:spPr>
        <p:txBody>
          <a:bodyPr wrap="none" lIns="91440" tIns="45720" rIns="91440" bIns="45720">
            <a:spAutoFit/>
          </a:bodyPr>
          <a:lstStyle/>
          <a:p>
            <a:r>
              <a:rPr lang="en-US" altLang="ja-JP" sz="2800" dirty="0"/>
              <a:t>&gt; </a:t>
            </a:r>
            <a:r>
              <a:rPr lang="en-US" altLang="ja-JP" sz="2800" dirty="0" smtClean="0"/>
              <a:t>||</a:t>
            </a:r>
            <a:r>
              <a:rPr lang="en-US" altLang="ja-JP" sz="2800" dirty="0"/>
              <a:t>e1’||=1 </a:t>
            </a:r>
          </a:p>
          <a:p>
            <a:r>
              <a:rPr lang="en-US" altLang="ja-JP" sz="2800" dirty="0"/>
              <a:t>&gt; </a:t>
            </a:r>
            <a:r>
              <a:rPr lang="en-US" altLang="ja-JP" sz="2800" dirty="0" smtClean="0"/>
              <a:t>||</a:t>
            </a:r>
            <a:r>
              <a:rPr lang="en-US" altLang="ja-JP" sz="2800" dirty="0"/>
              <a:t>e2’||=1 </a:t>
            </a:r>
          </a:p>
          <a:p>
            <a:r>
              <a:rPr lang="en-US" altLang="ja-JP" sz="2800" dirty="0"/>
              <a:t>&gt; </a:t>
            </a:r>
            <a:r>
              <a:rPr lang="en-US" altLang="ja-JP" sz="2800" dirty="0" smtClean="0"/>
              <a:t>e1</a:t>
            </a:r>
            <a:r>
              <a:rPr lang="en-US" altLang="ja-JP" sz="2800" dirty="0"/>
              <a:t>’</a:t>
            </a:r>
            <a:r>
              <a:rPr lang="ja-JP" altLang="en-US" sz="2800" dirty="0"/>
              <a:t>・</a:t>
            </a:r>
            <a:r>
              <a:rPr lang="en-US" altLang="ja-JP" sz="2800" dirty="0"/>
              <a:t>e2’=0</a:t>
            </a:r>
          </a:p>
          <a:p>
            <a:r>
              <a:rPr lang="en-US" altLang="ja-JP" sz="2800" dirty="0"/>
              <a:t>&gt; </a:t>
            </a:r>
            <a:r>
              <a:rPr lang="en-US" altLang="ja-JP" sz="2800" dirty="0" smtClean="0"/>
              <a:t>||</a:t>
            </a:r>
            <a:r>
              <a:rPr lang="en-US" altLang="ja-JP" sz="2800" dirty="0"/>
              <a:t>r||=1</a:t>
            </a:r>
          </a:p>
        </p:txBody>
      </p:sp>
      <p:sp>
        <p:nvSpPr>
          <p:cNvPr id="6" name="正方形/長方形 5"/>
          <p:cNvSpPr/>
          <p:nvPr/>
        </p:nvSpPr>
        <p:spPr>
          <a:xfrm>
            <a:off x="3608665" y="4361081"/>
            <a:ext cx="2127505" cy="1815882"/>
          </a:xfrm>
          <a:prstGeom prst="rect">
            <a:avLst/>
          </a:prstGeom>
          <a:noFill/>
        </p:spPr>
        <p:txBody>
          <a:bodyPr wrap="none" lIns="91440" tIns="45720" rIns="91440" bIns="45720">
            <a:spAutoFit/>
          </a:bodyPr>
          <a:lstStyle/>
          <a:p>
            <a:r>
              <a:rPr lang="en-US" altLang="ja-JP" sz="2800" dirty="0" smtClean="0"/>
              <a:t>&gt; e1</a:t>
            </a:r>
            <a:r>
              <a:rPr lang="en-US" altLang="ja-JP" sz="2800" dirty="0"/>
              <a:t>’</a:t>
            </a:r>
            <a:r>
              <a:rPr lang="ja-JP" altLang="en-US" sz="2800" dirty="0"/>
              <a:t>・</a:t>
            </a:r>
            <a:r>
              <a:rPr lang="en-US" altLang="ja-JP" sz="2800" dirty="0"/>
              <a:t>r=e1</a:t>
            </a:r>
            <a:r>
              <a:rPr lang="ja-JP" altLang="en-US" sz="2800" dirty="0"/>
              <a:t>・</a:t>
            </a:r>
            <a:r>
              <a:rPr lang="en-US" altLang="ja-JP" sz="2800" dirty="0"/>
              <a:t>r </a:t>
            </a:r>
          </a:p>
          <a:p>
            <a:r>
              <a:rPr lang="en-US" altLang="ja-JP" sz="2800" dirty="0"/>
              <a:t>&gt; </a:t>
            </a:r>
            <a:r>
              <a:rPr lang="en-US" altLang="ja-JP" sz="2800" dirty="0" smtClean="0"/>
              <a:t>e2</a:t>
            </a:r>
            <a:r>
              <a:rPr lang="en-US" altLang="ja-JP" sz="2800" dirty="0"/>
              <a:t>’</a:t>
            </a:r>
            <a:r>
              <a:rPr lang="ja-JP" altLang="en-US" sz="2800" dirty="0"/>
              <a:t>・</a:t>
            </a:r>
            <a:r>
              <a:rPr lang="en-US" altLang="ja-JP" sz="2800" dirty="0"/>
              <a:t>r=e2</a:t>
            </a:r>
            <a:r>
              <a:rPr lang="ja-JP" altLang="en-US" sz="2800" dirty="0"/>
              <a:t>・</a:t>
            </a:r>
            <a:r>
              <a:rPr lang="en-US" altLang="ja-JP" sz="2800" dirty="0"/>
              <a:t>r</a:t>
            </a:r>
          </a:p>
          <a:p>
            <a:r>
              <a:rPr lang="en-US" altLang="ja-JP" sz="2800" dirty="0"/>
              <a:t>&gt; </a:t>
            </a:r>
            <a:r>
              <a:rPr lang="en-US" altLang="ja-JP" sz="2800" dirty="0" smtClean="0"/>
              <a:t>p</a:t>
            </a:r>
            <a:r>
              <a:rPr lang="ja-JP" altLang="en-US" sz="2800" dirty="0"/>
              <a:t>・</a:t>
            </a:r>
            <a:r>
              <a:rPr lang="en-US" altLang="ja-JP" sz="2800" dirty="0"/>
              <a:t>e1’=x’</a:t>
            </a:r>
          </a:p>
          <a:p>
            <a:r>
              <a:rPr lang="en-US" altLang="ja-JP" sz="2800" dirty="0"/>
              <a:t>&gt; </a:t>
            </a:r>
            <a:r>
              <a:rPr lang="en-US" altLang="ja-JP" sz="2800" dirty="0" smtClean="0"/>
              <a:t>p</a:t>
            </a:r>
            <a:r>
              <a:rPr lang="ja-JP" altLang="en-US" sz="2800" dirty="0"/>
              <a:t>・</a:t>
            </a:r>
            <a:r>
              <a:rPr lang="en-US" altLang="ja-JP" sz="2800" dirty="0"/>
              <a:t>e2’=y’</a:t>
            </a:r>
            <a:endParaRPr lang="ja-JP" altLang="en-US" sz="2800" dirty="0"/>
          </a:p>
        </p:txBody>
      </p:sp>
    </p:spTree>
    <p:extLst>
      <p:ext uri="{BB962C8B-B14F-4D97-AF65-F5344CB8AC3E}">
        <p14:creationId xmlns:p14="http://schemas.microsoft.com/office/powerpoint/2010/main" val="208162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Discussion</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細部さんの方法では内部グラフの高次元の特性</a:t>
            </a:r>
            <a:r>
              <a:rPr kumimoji="1" lang="ja-JP" altLang="en-US" smtClean="0"/>
              <a:t>が対話的なグラフ</a:t>
            </a:r>
            <a:r>
              <a:rPr kumimoji="1" lang="ja-JP" altLang="en-US" dirty="0" smtClean="0"/>
              <a:t>の可視化において重要だと考えられている。</a:t>
            </a:r>
            <a:r>
              <a:rPr lang="ja-JP" altLang="en-US" dirty="0" smtClean="0"/>
              <a:t>なぜなら、一般的に高い次元からの方がより２次元配置に自由が出るからである。</a:t>
            </a:r>
            <a:endParaRPr lang="en-US" altLang="ja-JP" dirty="0" smtClean="0"/>
          </a:p>
          <a:p>
            <a:endParaRPr lang="en-US" altLang="ja-JP" dirty="0"/>
          </a:p>
          <a:p>
            <a:r>
              <a:rPr lang="ja-JP" altLang="en-US" dirty="0" smtClean="0"/>
              <a:t>例：次元の数とノード数が同じとき、ノードの位置は線形独立で、どんな２次元配置もとれる。</a:t>
            </a:r>
            <a:endParaRPr lang="en-US" altLang="ja-JP" dirty="0" smtClean="0"/>
          </a:p>
          <a:p>
            <a:endParaRPr lang="en-US" altLang="ja-JP" dirty="0"/>
          </a:p>
          <a:p>
            <a:r>
              <a:rPr lang="en-US" altLang="ja-JP" dirty="0" smtClean="0"/>
              <a:t>TKS</a:t>
            </a:r>
            <a:r>
              <a:rPr lang="ja-JP" altLang="en-US" dirty="0" smtClean="0"/>
              <a:t>法のみが現在、細部さんの方法に適する高次元配置の生成法。</a:t>
            </a:r>
            <a:r>
              <a:rPr lang="ja-JP" altLang="en-US" dirty="0"/>
              <a:t>他</a:t>
            </a:r>
            <a:r>
              <a:rPr lang="ja-JP" altLang="en-US" dirty="0" smtClean="0"/>
              <a:t>の</a:t>
            </a:r>
            <a:r>
              <a:rPr lang="ja-JP" altLang="en-US" dirty="0"/>
              <a:t>方法</a:t>
            </a:r>
            <a:r>
              <a:rPr lang="ja-JP" altLang="en-US" dirty="0" smtClean="0"/>
              <a:t>だと、更新がうまくいかない可能性がある。</a:t>
            </a:r>
            <a:endParaRPr lang="en-US" altLang="ja-JP" dirty="0" smtClean="0"/>
          </a:p>
          <a:p>
            <a:endParaRPr lang="en-US" altLang="ja-JP" dirty="0"/>
          </a:p>
          <a:p>
            <a:r>
              <a:rPr lang="ja-JP" altLang="en-US" dirty="0" smtClean="0"/>
              <a:t>細部さんの方法に沿うような高次元配置の生成を見つける必要がある。</a:t>
            </a:r>
            <a:endParaRPr lang="en-US" altLang="ja-JP" dirty="0"/>
          </a:p>
          <a:p>
            <a:endParaRPr kumimoji="1" lang="ja-JP" altLang="en-US" dirty="0"/>
          </a:p>
        </p:txBody>
      </p:sp>
    </p:spTree>
    <p:extLst>
      <p:ext uri="{BB962C8B-B14F-4D97-AF65-F5344CB8AC3E}">
        <p14:creationId xmlns:p14="http://schemas.microsoft.com/office/powerpoint/2010/main" val="3835909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Discussion(</a:t>
            </a:r>
            <a:r>
              <a:rPr kumimoji="1" lang="ja-JP" altLang="en-US" dirty="0" smtClean="0"/>
              <a:t>続き</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多次元尺度構成法では、オブジェクトの類似度を用いても同様に構成可能なため、細部さんの方法でも用いることが出来る。</a:t>
            </a:r>
            <a:endParaRPr kumimoji="1" lang="en-US" altLang="ja-JP" dirty="0" smtClean="0"/>
          </a:p>
        </p:txBody>
      </p:sp>
    </p:spTree>
    <p:extLst>
      <p:ext uri="{BB962C8B-B14F-4D97-AF65-F5344CB8AC3E}">
        <p14:creationId xmlns:p14="http://schemas.microsoft.com/office/powerpoint/2010/main" val="118580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TotalTime>
  <Words>706</Words>
  <Application>Microsoft Office PowerPoint</Application>
  <PresentationFormat>ワイド画面</PresentationFormat>
  <Paragraphs>70</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Arial</vt:lpstr>
      <vt:lpstr>Calibri</vt:lpstr>
      <vt:lpstr>Calibri Light</vt:lpstr>
      <vt:lpstr>Wingdings</vt:lpstr>
      <vt:lpstr>Office テーマ</vt:lpstr>
      <vt:lpstr>A High-Dimensional Approach to Interactive Graph Visualization</vt:lpstr>
      <vt:lpstr>グラフ配置とは？</vt:lpstr>
      <vt:lpstr>論文のアイデア</vt:lpstr>
      <vt:lpstr>既存の静的な２次元配置の導出(TKS法)</vt:lpstr>
      <vt:lpstr>細部さんの方法</vt:lpstr>
      <vt:lpstr>PowerPoint プレゼンテーション</vt:lpstr>
      <vt:lpstr>２次元配置の更新</vt:lpstr>
      <vt:lpstr>Discussion</vt:lpstr>
      <vt:lpstr>Discussion(続き)</vt:lpstr>
      <vt:lpstr>結果と将来的展望</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High-Dimensional Approach to Interactive Graph Visualization</dc:title>
  <dc:creator>riku takano</dc:creator>
  <cp:lastModifiedBy>riku takano</cp:lastModifiedBy>
  <cp:revision>36</cp:revision>
  <dcterms:created xsi:type="dcterms:W3CDTF">2016-04-10T01:19:47Z</dcterms:created>
  <dcterms:modified xsi:type="dcterms:W3CDTF">2016-05-26T05:19:25Z</dcterms:modified>
</cp:coreProperties>
</file>