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3.jpg" ContentType="image/png"/>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0275213" cy="42803763"/>
  <p:notesSz cx="6858000" cy="9144000"/>
  <p:defaultTextStyle>
    <a:defPPr>
      <a:defRPr lang="ja-JP"/>
    </a:defPPr>
    <a:lvl1pPr marL="0" algn="l" defTabSz="3507730" rtl="0" eaLnBrk="1" latinLnBrk="0" hangingPunct="1">
      <a:defRPr kumimoji="1" sz="6905" kern="1200">
        <a:solidFill>
          <a:schemeClr val="tx1"/>
        </a:solidFill>
        <a:latin typeface="+mn-lt"/>
        <a:ea typeface="+mn-ea"/>
        <a:cs typeface="+mn-cs"/>
      </a:defRPr>
    </a:lvl1pPr>
    <a:lvl2pPr marL="1753865" algn="l" defTabSz="3507730" rtl="0" eaLnBrk="1" latinLnBrk="0" hangingPunct="1">
      <a:defRPr kumimoji="1" sz="6905" kern="1200">
        <a:solidFill>
          <a:schemeClr val="tx1"/>
        </a:solidFill>
        <a:latin typeface="+mn-lt"/>
        <a:ea typeface="+mn-ea"/>
        <a:cs typeface="+mn-cs"/>
      </a:defRPr>
    </a:lvl2pPr>
    <a:lvl3pPr marL="3507730" algn="l" defTabSz="3507730" rtl="0" eaLnBrk="1" latinLnBrk="0" hangingPunct="1">
      <a:defRPr kumimoji="1" sz="6905" kern="1200">
        <a:solidFill>
          <a:schemeClr val="tx1"/>
        </a:solidFill>
        <a:latin typeface="+mn-lt"/>
        <a:ea typeface="+mn-ea"/>
        <a:cs typeface="+mn-cs"/>
      </a:defRPr>
    </a:lvl3pPr>
    <a:lvl4pPr marL="5261595" algn="l" defTabSz="3507730" rtl="0" eaLnBrk="1" latinLnBrk="0" hangingPunct="1">
      <a:defRPr kumimoji="1" sz="6905" kern="1200">
        <a:solidFill>
          <a:schemeClr val="tx1"/>
        </a:solidFill>
        <a:latin typeface="+mn-lt"/>
        <a:ea typeface="+mn-ea"/>
        <a:cs typeface="+mn-cs"/>
      </a:defRPr>
    </a:lvl4pPr>
    <a:lvl5pPr marL="7015460" algn="l" defTabSz="3507730" rtl="0" eaLnBrk="1" latinLnBrk="0" hangingPunct="1">
      <a:defRPr kumimoji="1" sz="6905" kern="1200">
        <a:solidFill>
          <a:schemeClr val="tx1"/>
        </a:solidFill>
        <a:latin typeface="+mn-lt"/>
        <a:ea typeface="+mn-ea"/>
        <a:cs typeface="+mn-cs"/>
      </a:defRPr>
    </a:lvl5pPr>
    <a:lvl6pPr marL="8769325" algn="l" defTabSz="3507730" rtl="0" eaLnBrk="1" latinLnBrk="0" hangingPunct="1">
      <a:defRPr kumimoji="1" sz="6905" kern="1200">
        <a:solidFill>
          <a:schemeClr val="tx1"/>
        </a:solidFill>
        <a:latin typeface="+mn-lt"/>
        <a:ea typeface="+mn-ea"/>
        <a:cs typeface="+mn-cs"/>
      </a:defRPr>
    </a:lvl6pPr>
    <a:lvl7pPr marL="10523190" algn="l" defTabSz="3507730" rtl="0" eaLnBrk="1" latinLnBrk="0" hangingPunct="1">
      <a:defRPr kumimoji="1" sz="6905" kern="1200">
        <a:solidFill>
          <a:schemeClr val="tx1"/>
        </a:solidFill>
        <a:latin typeface="+mn-lt"/>
        <a:ea typeface="+mn-ea"/>
        <a:cs typeface="+mn-cs"/>
      </a:defRPr>
    </a:lvl7pPr>
    <a:lvl8pPr marL="12277054" algn="l" defTabSz="3507730" rtl="0" eaLnBrk="1" latinLnBrk="0" hangingPunct="1">
      <a:defRPr kumimoji="1" sz="6905" kern="1200">
        <a:solidFill>
          <a:schemeClr val="tx1"/>
        </a:solidFill>
        <a:latin typeface="+mn-lt"/>
        <a:ea typeface="+mn-ea"/>
        <a:cs typeface="+mn-cs"/>
      </a:defRPr>
    </a:lvl8pPr>
    <a:lvl9pPr marL="14030919" algn="l" defTabSz="3507730" rtl="0" eaLnBrk="1" latinLnBrk="0" hangingPunct="1">
      <a:defRPr kumimoji="1"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ユーザー" initials="Office" lastIdx="1" clrIdx="0">
    <p:extLst/>
  </p:cmAuthor>
  <p:cmAuthor id="2" name="Microsoft Office ユーザー" initials="Office [2]" lastIdx="1" clrIdx="1">
    <p:extLst/>
  </p:cmAuthor>
  <p:cmAuthor id="3" name="Microsoft Office ユーザー" initials="Office [3]"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4E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28"/>
    <p:restoredTop sz="94655"/>
  </p:normalViewPr>
  <p:slideViewPr>
    <p:cSldViewPr snapToGrid="0" snapToObjects="1">
      <p:cViewPr>
        <p:scale>
          <a:sx n="55" d="100"/>
          <a:sy n="55" d="100"/>
        </p:scale>
        <p:origin x="-672" y="-50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commentAuthors" Target="commentAuthors.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9-01T14:46:54.298" idx="1">
    <p:pos x="-9408" y="-2030"/>
    <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9071EC-24BD-8840-B5EC-EB54D31EE802}" type="datetimeFigureOut">
              <a:rPr kumimoji="1" lang="ja-JP" altLang="en-US" smtClean="0"/>
              <a:t>2016/9/2</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56863A-10CD-004C-96B1-3F74CFBD7B48}" type="slidenum">
              <a:rPr kumimoji="1" lang="ja-JP" altLang="en-US" smtClean="0"/>
              <a:t>‹#›</a:t>
            </a:fld>
            <a:endParaRPr kumimoji="1" lang="ja-JP" altLang="en-US"/>
          </a:p>
        </p:txBody>
      </p:sp>
    </p:spTree>
    <p:extLst>
      <p:ext uri="{BB962C8B-B14F-4D97-AF65-F5344CB8AC3E}">
        <p14:creationId xmlns:p14="http://schemas.microsoft.com/office/powerpoint/2010/main" val="971314179"/>
      </p:ext>
    </p:extLst>
  </p:cSld>
  <p:clrMap bg1="lt1" tx1="dk1" bg2="lt2" tx2="dk2" accent1="accent1" accent2="accent2" accent3="accent3" accent4="accent4" accent5="accent5" accent6="accent6" hlink="hlink" folHlink="folHlink"/>
  <p:notesStyle>
    <a:lvl1pPr marL="0" algn="l" defTabSz="3507730" rtl="0" eaLnBrk="1" latinLnBrk="0" hangingPunct="1">
      <a:defRPr kumimoji="1" sz="4603" kern="1200">
        <a:solidFill>
          <a:schemeClr val="tx1"/>
        </a:solidFill>
        <a:latin typeface="+mn-lt"/>
        <a:ea typeface="+mn-ea"/>
        <a:cs typeface="+mn-cs"/>
      </a:defRPr>
    </a:lvl1pPr>
    <a:lvl2pPr marL="1753865" algn="l" defTabSz="3507730" rtl="0" eaLnBrk="1" latinLnBrk="0" hangingPunct="1">
      <a:defRPr kumimoji="1" sz="4603" kern="1200">
        <a:solidFill>
          <a:schemeClr val="tx1"/>
        </a:solidFill>
        <a:latin typeface="+mn-lt"/>
        <a:ea typeface="+mn-ea"/>
        <a:cs typeface="+mn-cs"/>
      </a:defRPr>
    </a:lvl2pPr>
    <a:lvl3pPr marL="3507730" algn="l" defTabSz="3507730" rtl="0" eaLnBrk="1" latinLnBrk="0" hangingPunct="1">
      <a:defRPr kumimoji="1" sz="4603" kern="1200">
        <a:solidFill>
          <a:schemeClr val="tx1"/>
        </a:solidFill>
        <a:latin typeface="+mn-lt"/>
        <a:ea typeface="+mn-ea"/>
        <a:cs typeface="+mn-cs"/>
      </a:defRPr>
    </a:lvl3pPr>
    <a:lvl4pPr marL="5261595" algn="l" defTabSz="3507730" rtl="0" eaLnBrk="1" latinLnBrk="0" hangingPunct="1">
      <a:defRPr kumimoji="1" sz="4603" kern="1200">
        <a:solidFill>
          <a:schemeClr val="tx1"/>
        </a:solidFill>
        <a:latin typeface="+mn-lt"/>
        <a:ea typeface="+mn-ea"/>
        <a:cs typeface="+mn-cs"/>
      </a:defRPr>
    </a:lvl4pPr>
    <a:lvl5pPr marL="7015460" algn="l" defTabSz="3507730" rtl="0" eaLnBrk="1" latinLnBrk="0" hangingPunct="1">
      <a:defRPr kumimoji="1" sz="4603" kern="1200">
        <a:solidFill>
          <a:schemeClr val="tx1"/>
        </a:solidFill>
        <a:latin typeface="+mn-lt"/>
        <a:ea typeface="+mn-ea"/>
        <a:cs typeface="+mn-cs"/>
      </a:defRPr>
    </a:lvl5pPr>
    <a:lvl6pPr marL="8769325" algn="l" defTabSz="3507730" rtl="0" eaLnBrk="1" latinLnBrk="0" hangingPunct="1">
      <a:defRPr kumimoji="1" sz="4603" kern="1200">
        <a:solidFill>
          <a:schemeClr val="tx1"/>
        </a:solidFill>
        <a:latin typeface="+mn-lt"/>
        <a:ea typeface="+mn-ea"/>
        <a:cs typeface="+mn-cs"/>
      </a:defRPr>
    </a:lvl6pPr>
    <a:lvl7pPr marL="10523190" algn="l" defTabSz="3507730" rtl="0" eaLnBrk="1" latinLnBrk="0" hangingPunct="1">
      <a:defRPr kumimoji="1" sz="4603" kern="1200">
        <a:solidFill>
          <a:schemeClr val="tx1"/>
        </a:solidFill>
        <a:latin typeface="+mn-lt"/>
        <a:ea typeface="+mn-ea"/>
        <a:cs typeface="+mn-cs"/>
      </a:defRPr>
    </a:lvl7pPr>
    <a:lvl8pPr marL="12277054" algn="l" defTabSz="3507730" rtl="0" eaLnBrk="1" latinLnBrk="0" hangingPunct="1">
      <a:defRPr kumimoji="1" sz="4603" kern="1200">
        <a:solidFill>
          <a:schemeClr val="tx1"/>
        </a:solidFill>
        <a:latin typeface="+mn-lt"/>
        <a:ea typeface="+mn-ea"/>
        <a:cs typeface="+mn-cs"/>
      </a:defRPr>
    </a:lvl8pPr>
    <a:lvl9pPr marL="14030919" algn="l" defTabSz="3507730" rtl="0" eaLnBrk="1" latinLnBrk="0" hangingPunct="1">
      <a:defRPr kumimoji="1"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56863A-10CD-004C-96B1-3F74CFBD7B48}" type="slidenum">
              <a:rPr kumimoji="1" lang="ja-JP" altLang="en-US" smtClean="0"/>
              <a:t>1</a:t>
            </a:fld>
            <a:endParaRPr kumimoji="1" lang="ja-JP" altLang="en-US"/>
          </a:p>
        </p:txBody>
      </p:sp>
    </p:spTree>
    <p:extLst>
      <p:ext uri="{BB962C8B-B14F-4D97-AF65-F5344CB8AC3E}">
        <p14:creationId xmlns:p14="http://schemas.microsoft.com/office/powerpoint/2010/main" val="1854205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5D9F0660-7E99-334C-8396-92542BFDD0B6}" type="datetimeFigureOut">
              <a:rPr kumimoji="1" lang="ja-JP" altLang="en-US" smtClean="0"/>
              <a:t>2016/9/2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A8350A9-3DB8-F842-885E-376E5C3D1DB5}" type="slidenum">
              <a:rPr kumimoji="1" lang="ja-JP" altLang="en-US" smtClean="0"/>
              <a:t>‹#›</a:t>
            </a:fld>
            <a:endParaRPr kumimoji="1" lang="ja-JP" altLang="en-US"/>
          </a:p>
        </p:txBody>
      </p:sp>
    </p:spTree>
    <p:extLst>
      <p:ext uri="{BB962C8B-B14F-4D97-AF65-F5344CB8AC3E}">
        <p14:creationId xmlns:p14="http://schemas.microsoft.com/office/powerpoint/2010/main" val="1775198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D9F0660-7E99-334C-8396-92542BFDD0B6}" type="datetimeFigureOut">
              <a:rPr kumimoji="1" lang="ja-JP" altLang="en-US" smtClean="0"/>
              <a:t>2016/9/2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A8350A9-3DB8-F842-885E-376E5C3D1DB5}" type="slidenum">
              <a:rPr kumimoji="1" lang="ja-JP" altLang="en-US" smtClean="0"/>
              <a:t>‹#›</a:t>
            </a:fld>
            <a:endParaRPr kumimoji="1" lang="ja-JP" altLang="en-US"/>
          </a:p>
        </p:txBody>
      </p:sp>
    </p:spTree>
    <p:extLst>
      <p:ext uri="{BB962C8B-B14F-4D97-AF65-F5344CB8AC3E}">
        <p14:creationId xmlns:p14="http://schemas.microsoft.com/office/powerpoint/2010/main" val="2085702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D9F0660-7E99-334C-8396-92542BFDD0B6}" type="datetimeFigureOut">
              <a:rPr kumimoji="1" lang="ja-JP" altLang="en-US" smtClean="0"/>
              <a:t>2016/9/2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A8350A9-3DB8-F842-885E-376E5C3D1DB5}" type="slidenum">
              <a:rPr kumimoji="1" lang="ja-JP" altLang="en-US" smtClean="0"/>
              <a:t>‹#›</a:t>
            </a:fld>
            <a:endParaRPr kumimoji="1" lang="ja-JP" altLang="en-US"/>
          </a:p>
        </p:txBody>
      </p:sp>
    </p:spTree>
    <p:extLst>
      <p:ext uri="{BB962C8B-B14F-4D97-AF65-F5344CB8AC3E}">
        <p14:creationId xmlns:p14="http://schemas.microsoft.com/office/powerpoint/2010/main" val="1030515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D9F0660-7E99-334C-8396-92542BFDD0B6}" type="datetimeFigureOut">
              <a:rPr kumimoji="1" lang="ja-JP" altLang="en-US" smtClean="0"/>
              <a:t>2016/9/2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A8350A9-3DB8-F842-885E-376E5C3D1DB5}" type="slidenum">
              <a:rPr kumimoji="1" lang="ja-JP" altLang="en-US" smtClean="0"/>
              <a:t>‹#›</a:t>
            </a:fld>
            <a:endParaRPr kumimoji="1" lang="ja-JP" altLang="en-US"/>
          </a:p>
        </p:txBody>
      </p:sp>
    </p:spTree>
    <p:extLst>
      <p:ext uri="{BB962C8B-B14F-4D97-AF65-F5344CB8AC3E}">
        <p14:creationId xmlns:p14="http://schemas.microsoft.com/office/powerpoint/2010/main" val="768142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D9F0660-7E99-334C-8396-92542BFDD0B6}" type="datetimeFigureOut">
              <a:rPr kumimoji="1" lang="ja-JP" altLang="en-US" smtClean="0"/>
              <a:t>2016/9/2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A8350A9-3DB8-F842-885E-376E5C3D1DB5}" type="slidenum">
              <a:rPr kumimoji="1" lang="ja-JP" altLang="en-US" smtClean="0"/>
              <a:t>‹#›</a:t>
            </a:fld>
            <a:endParaRPr kumimoji="1" lang="ja-JP" altLang="en-US"/>
          </a:p>
        </p:txBody>
      </p:sp>
    </p:spTree>
    <p:extLst>
      <p:ext uri="{BB962C8B-B14F-4D97-AF65-F5344CB8AC3E}">
        <p14:creationId xmlns:p14="http://schemas.microsoft.com/office/powerpoint/2010/main" val="1641551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D9F0660-7E99-334C-8396-92542BFDD0B6}" type="datetimeFigureOut">
              <a:rPr kumimoji="1" lang="ja-JP" altLang="en-US" smtClean="0"/>
              <a:t>2016/9/2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A8350A9-3DB8-F842-885E-376E5C3D1DB5}" type="slidenum">
              <a:rPr kumimoji="1" lang="ja-JP" altLang="en-US" smtClean="0"/>
              <a:t>‹#›</a:t>
            </a:fld>
            <a:endParaRPr kumimoji="1" lang="ja-JP" altLang="en-US"/>
          </a:p>
        </p:txBody>
      </p:sp>
    </p:spTree>
    <p:extLst>
      <p:ext uri="{BB962C8B-B14F-4D97-AF65-F5344CB8AC3E}">
        <p14:creationId xmlns:p14="http://schemas.microsoft.com/office/powerpoint/2010/main" val="835311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smtClean="0"/>
              <a:t>マスター テキストの書式設定</a:t>
            </a:r>
          </a:p>
        </p:txBody>
      </p:sp>
      <p:sp>
        <p:nvSpPr>
          <p:cNvPr id="4" name="Content Placeholder 3"/>
          <p:cNvSpPr>
            <a:spLocks noGrp="1"/>
          </p:cNvSpPr>
          <p:nvPr>
            <p:ph sz="half" idx="2"/>
          </p:nvPr>
        </p:nvSpPr>
        <p:spPr>
          <a:xfrm>
            <a:off x="2085368" y="15635264"/>
            <a:ext cx="12807832" cy="2299711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smtClean="0"/>
              <a:t>マスター テキストの書式設定</a:t>
            </a:r>
          </a:p>
        </p:txBody>
      </p:sp>
      <p:sp>
        <p:nvSpPr>
          <p:cNvPr id="6" name="Content Placeholder 5"/>
          <p:cNvSpPr>
            <a:spLocks noGrp="1"/>
          </p:cNvSpPr>
          <p:nvPr>
            <p:ph sz="quarter" idx="4"/>
          </p:nvPr>
        </p:nvSpPr>
        <p:spPr>
          <a:xfrm>
            <a:off x="15326828" y="15635264"/>
            <a:ext cx="12870909" cy="2299711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5D9F0660-7E99-334C-8396-92542BFDD0B6}" type="datetimeFigureOut">
              <a:rPr kumimoji="1" lang="ja-JP" altLang="en-US" smtClean="0"/>
              <a:t>2016/9/2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A8350A9-3DB8-F842-885E-376E5C3D1DB5}" type="slidenum">
              <a:rPr kumimoji="1" lang="ja-JP" altLang="en-US" smtClean="0"/>
              <a:t>‹#›</a:t>
            </a:fld>
            <a:endParaRPr kumimoji="1" lang="ja-JP" altLang="en-US"/>
          </a:p>
        </p:txBody>
      </p:sp>
    </p:spTree>
    <p:extLst>
      <p:ext uri="{BB962C8B-B14F-4D97-AF65-F5344CB8AC3E}">
        <p14:creationId xmlns:p14="http://schemas.microsoft.com/office/powerpoint/2010/main" val="977830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5D9F0660-7E99-334C-8396-92542BFDD0B6}" type="datetimeFigureOut">
              <a:rPr kumimoji="1" lang="ja-JP" altLang="en-US" smtClean="0"/>
              <a:t>2016/9/2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A8350A9-3DB8-F842-885E-376E5C3D1DB5}" type="slidenum">
              <a:rPr kumimoji="1" lang="ja-JP" altLang="en-US" smtClean="0"/>
              <a:t>‹#›</a:t>
            </a:fld>
            <a:endParaRPr kumimoji="1" lang="ja-JP" altLang="en-US"/>
          </a:p>
        </p:txBody>
      </p:sp>
    </p:spTree>
    <p:extLst>
      <p:ext uri="{BB962C8B-B14F-4D97-AF65-F5344CB8AC3E}">
        <p14:creationId xmlns:p14="http://schemas.microsoft.com/office/powerpoint/2010/main" val="1851489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9F0660-7E99-334C-8396-92542BFDD0B6}" type="datetimeFigureOut">
              <a:rPr kumimoji="1" lang="ja-JP" altLang="en-US" smtClean="0"/>
              <a:t>2016/9/2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A8350A9-3DB8-F842-885E-376E5C3D1DB5}" type="slidenum">
              <a:rPr kumimoji="1" lang="ja-JP" altLang="en-US" smtClean="0"/>
              <a:t>‹#›</a:t>
            </a:fld>
            <a:endParaRPr kumimoji="1" lang="ja-JP" altLang="en-US"/>
          </a:p>
        </p:txBody>
      </p:sp>
    </p:spTree>
    <p:extLst>
      <p:ext uri="{BB962C8B-B14F-4D97-AF65-F5344CB8AC3E}">
        <p14:creationId xmlns:p14="http://schemas.microsoft.com/office/powerpoint/2010/main" val="945964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5D9F0660-7E99-334C-8396-92542BFDD0B6}" type="datetimeFigureOut">
              <a:rPr kumimoji="1" lang="ja-JP" altLang="en-US" smtClean="0"/>
              <a:t>2016/9/2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A8350A9-3DB8-F842-885E-376E5C3D1DB5}" type="slidenum">
              <a:rPr kumimoji="1" lang="ja-JP" altLang="en-US" smtClean="0"/>
              <a:t>‹#›</a:t>
            </a:fld>
            <a:endParaRPr kumimoji="1" lang="ja-JP" altLang="en-US"/>
          </a:p>
        </p:txBody>
      </p:sp>
    </p:spTree>
    <p:extLst>
      <p:ext uri="{BB962C8B-B14F-4D97-AF65-F5344CB8AC3E}">
        <p14:creationId xmlns:p14="http://schemas.microsoft.com/office/powerpoint/2010/main" val="1006652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5D9F0660-7E99-334C-8396-92542BFDD0B6}" type="datetimeFigureOut">
              <a:rPr kumimoji="1" lang="ja-JP" altLang="en-US" smtClean="0"/>
              <a:t>2016/9/2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A8350A9-3DB8-F842-885E-376E5C3D1DB5}" type="slidenum">
              <a:rPr kumimoji="1" lang="ja-JP" altLang="en-US" smtClean="0"/>
              <a:t>‹#›</a:t>
            </a:fld>
            <a:endParaRPr kumimoji="1" lang="ja-JP" altLang="en-US"/>
          </a:p>
        </p:txBody>
      </p:sp>
    </p:spTree>
    <p:extLst>
      <p:ext uri="{BB962C8B-B14F-4D97-AF65-F5344CB8AC3E}">
        <p14:creationId xmlns:p14="http://schemas.microsoft.com/office/powerpoint/2010/main" val="9290350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5D9F0660-7E99-334C-8396-92542BFDD0B6}" type="datetimeFigureOut">
              <a:rPr kumimoji="1" lang="ja-JP" altLang="en-US" smtClean="0"/>
              <a:t>2016/9/2</a:t>
            </a:fld>
            <a:endParaRPr kumimoji="1" lang="ja-JP"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2A8350A9-3DB8-F842-885E-376E5C3D1DB5}" type="slidenum">
              <a:rPr kumimoji="1" lang="ja-JP" altLang="en-US" smtClean="0"/>
              <a:t>‹#›</a:t>
            </a:fld>
            <a:endParaRPr kumimoji="1" lang="ja-JP" altLang="en-US"/>
          </a:p>
        </p:txBody>
      </p:sp>
    </p:spTree>
    <p:extLst>
      <p:ext uri="{BB962C8B-B14F-4D97-AF65-F5344CB8AC3E}">
        <p14:creationId xmlns:p14="http://schemas.microsoft.com/office/powerpoint/2010/main" val="12089675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kumimoji="1"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p:bodyStyle>
    <p:otherStyle>
      <a:defPPr>
        <a:defRPr lang="en-US"/>
      </a:defPPr>
      <a:lvl1pPr marL="0" algn="l" defTabSz="3027487" rtl="0" eaLnBrk="1" latinLnBrk="0" hangingPunct="1">
        <a:defRPr kumimoji="1" sz="5960" kern="1200">
          <a:solidFill>
            <a:schemeClr val="tx1"/>
          </a:solidFill>
          <a:latin typeface="+mn-lt"/>
          <a:ea typeface="+mn-ea"/>
          <a:cs typeface="+mn-cs"/>
        </a:defRPr>
      </a:lvl1pPr>
      <a:lvl2pPr marL="1513743" algn="l" defTabSz="3027487" rtl="0" eaLnBrk="1" latinLnBrk="0" hangingPunct="1">
        <a:defRPr kumimoji="1" sz="5960" kern="1200">
          <a:solidFill>
            <a:schemeClr val="tx1"/>
          </a:solidFill>
          <a:latin typeface="+mn-lt"/>
          <a:ea typeface="+mn-ea"/>
          <a:cs typeface="+mn-cs"/>
        </a:defRPr>
      </a:lvl2pPr>
      <a:lvl3pPr marL="3027487" algn="l" defTabSz="3027487" rtl="0" eaLnBrk="1" latinLnBrk="0" hangingPunct="1">
        <a:defRPr kumimoji="1" sz="5960" kern="1200">
          <a:solidFill>
            <a:schemeClr val="tx1"/>
          </a:solidFill>
          <a:latin typeface="+mn-lt"/>
          <a:ea typeface="+mn-ea"/>
          <a:cs typeface="+mn-cs"/>
        </a:defRPr>
      </a:lvl3pPr>
      <a:lvl4pPr marL="4541230" algn="l" defTabSz="3027487" rtl="0" eaLnBrk="1" latinLnBrk="0" hangingPunct="1">
        <a:defRPr kumimoji="1" sz="5960" kern="1200">
          <a:solidFill>
            <a:schemeClr val="tx1"/>
          </a:solidFill>
          <a:latin typeface="+mn-lt"/>
          <a:ea typeface="+mn-ea"/>
          <a:cs typeface="+mn-cs"/>
        </a:defRPr>
      </a:lvl4pPr>
      <a:lvl5pPr marL="6054974" algn="l" defTabSz="3027487" rtl="0" eaLnBrk="1" latinLnBrk="0" hangingPunct="1">
        <a:defRPr kumimoji="1" sz="5960" kern="1200">
          <a:solidFill>
            <a:schemeClr val="tx1"/>
          </a:solidFill>
          <a:latin typeface="+mn-lt"/>
          <a:ea typeface="+mn-ea"/>
          <a:cs typeface="+mn-cs"/>
        </a:defRPr>
      </a:lvl5pPr>
      <a:lvl6pPr marL="7568717" algn="l" defTabSz="3027487" rtl="0" eaLnBrk="1" latinLnBrk="0" hangingPunct="1">
        <a:defRPr kumimoji="1" sz="5960" kern="1200">
          <a:solidFill>
            <a:schemeClr val="tx1"/>
          </a:solidFill>
          <a:latin typeface="+mn-lt"/>
          <a:ea typeface="+mn-ea"/>
          <a:cs typeface="+mn-cs"/>
        </a:defRPr>
      </a:lvl6pPr>
      <a:lvl7pPr marL="9082461" algn="l" defTabSz="3027487" rtl="0" eaLnBrk="1" latinLnBrk="0" hangingPunct="1">
        <a:defRPr kumimoji="1" sz="5960" kern="1200">
          <a:solidFill>
            <a:schemeClr val="tx1"/>
          </a:solidFill>
          <a:latin typeface="+mn-lt"/>
          <a:ea typeface="+mn-ea"/>
          <a:cs typeface="+mn-cs"/>
        </a:defRPr>
      </a:lvl7pPr>
      <a:lvl8pPr marL="10596204" algn="l" defTabSz="3027487" rtl="0" eaLnBrk="1" latinLnBrk="0" hangingPunct="1">
        <a:defRPr kumimoji="1" sz="5960" kern="1200">
          <a:solidFill>
            <a:schemeClr val="tx1"/>
          </a:solidFill>
          <a:latin typeface="+mn-lt"/>
          <a:ea typeface="+mn-ea"/>
          <a:cs typeface="+mn-cs"/>
        </a:defRPr>
      </a:lvl8pPr>
      <a:lvl9pPr marL="12109948" algn="l" defTabSz="3027487" rtl="0" eaLnBrk="1" latinLnBrk="0" hangingPunct="1">
        <a:defRPr kumimoji="1"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3.jpg"/><Relationship Id="rId6" Type="http://schemas.openxmlformats.org/officeDocument/2006/relationships/image" Target="../media/image4.jpg"/><Relationship Id="rId7" Type="http://schemas.openxmlformats.org/officeDocument/2006/relationships/image" Target="../media/image5.jpg"/><Relationship Id="rId8"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図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31679" y="22900066"/>
            <a:ext cx="9856357" cy="12357843"/>
          </a:xfrm>
          <a:prstGeom prst="rect">
            <a:avLst/>
          </a:prstGeom>
        </p:spPr>
      </p:pic>
      <p:sp>
        <p:nvSpPr>
          <p:cNvPr id="32" name="円形吹き出し 31"/>
          <p:cNvSpPr/>
          <p:nvPr/>
        </p:nvSpPr>
        <p:spPr>
          <a:xfrm>
            <a:off x="13265440" y="14956494"/>
            <a:ext cx="3829575" cy="264845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8998" y="14904773"/>
            <a:ext cx="10058400" cy="5995072"/>
          </a:xfrm>
          <a:prstGeom prst="rect">
            <a:avLst/>
          </a:prstGeom>
        </p:spPr>
      </p:pic>
      <p:pic>
        <p:nvPicPr>
          <p:cNvPr id="20" name="図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2950563" y="17469928"/>
            <a:ext cx="3107859" cy="3295777"/>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029564" y="6580238"/>
            <a:ext cx="14808034" cy="6545980"/>
          </a:xfrm>
          <a:prstGeom prst="rect">
            <a:avLst/>
          </a:prstGeom>
        </p:spPr>
      </p:pic>
      <p:sp>
        <p:nvSpPr>
          <p:cNvPr id="35" name="正方形/長方形 34"/>
          <p:cNvSpPr/>
          <p:nvPr/>
        </p:nvSpPr>
        <p:spPr>
          <a:xfrm>
            <a:off x="2103669" y="23028910"/>
            <a:ext cx="8551001" cy="11828559"/>
          </a:xfrm>
          <a:prstGeom prst="rect">
            <a:avLst/>
          </a:prstGeom>
          <a:solidFill>
            <a:schemeClr val="tx1"/>
          </a:solidFill>
          <a:ln>
            <a:solidFill>
              <a:srgbClr val="FF0000"/>
            </a:solidFill>
          </a:ln>
        </p:spPr>
        <p:txBody>
          <a:bodyPr wrap="square" lIns="91440" tIns="45720" rIns="91440" bIns="45720">
            <a:spAutoFit/>
          </a:bodyPr>
          <a:lstStyle/>
          <a:p>
            <a:pPr algn="ctr"/>
            <a:endParaRPr lang="ja-JP"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タイトル 1"/>
          <p:cNvSpPr>
            <a:spLocks noGrp="1"/>
          </p:cNvSpPr>
          <p:nvPr>
            <p:ph type="ctrTitle"/>
          </p:nvPr>
        </p:nvSpPr>
        <p:spPr>
          <a:xfrm>
            <a:off x="1847328" y="847396"/>
            <a:ext cx="26808544" cy="3808618"/>
          </a:xfrm>
          <a:solidFill>
            <a:schemeClr val="accent2"/>
          </a:solidFill>
        </p:spPr>
        <p:txBody>
          <a:bodyPr>
            <a:normAutofit/>
          </a:bodyPr>
          <a:lstStyle/>
          <a:p>
            <a:pPr algn="l"/>
            <a:r>
              <a:rPr lang="ja-JP" altLang="en-US" sz="12000" dirty="0" smtClean="0"/>
              <a:t>数式処理システムを用いた対話的高次元グラフ可視化方式の実装</a:t>
            </a:r>
            <a:endParaRPr kumimoji="1" lang="ja-JP" altLang="en-US" sz="12000" dirty="0"/>
          </a:p>
        </p:txBody>
      </p:sp>
      <p:sp>
        <p:nvSpPr>
          <p:cNvPr id="3" name="サブタイトル 2"/>
          <p:cNvSpPr>
            <a:spLocks noGrp="1"/>
          </p:cNvSpPr>
          <p:nvPr>
            <p:ph type="subTitle" idx="1"/>
          </p:nvPr>
        </p:nvSpPr>
        <p:spPr>
          <a:xfrm>
            <a:off x="17979271" y="3801202"/>
            <a:ext cx="10886194" cy="944798"/>
          </a:xfrm>
        </p:spPr>
        <p:txBody>
          <a:bodyPr>
            <a:normAutofit fontScale="47500" lnSpcReduction="20000"/>
          </a:bodyPr>
          <a:lstStyle/>
          <a:p>
            <a:pPr algn="l"/>
            <a:r>
              <a:rPr lang="ja-JP" altLang="en-US" sz="7600" dirty="0" smtClean="0"/>
              <a:t>脇田</a:t>
            </a:r>
            <a:r>
              <a:rPr lang="ja-JP" altLang="en-US" sz="7600" dirty="0"/>
              <a:t>建　東京工業大学情報理工</a:t>
            </a:r>
            <a:r>
              <a:rPr lang="ja-JP" altLang="en-US" sz="7600" dirty="0" smtClean="0"/>
              <a:t>学院数理</a:t>
            </a:r>
            <a:r>
              <a:rPr lang="ja-JP" altLang="en-US" sz="7600" dirty="0"/>
              <a:t>計算科学系</a:t>
            </a:r>
            <a:r>
              <a:rPr lang="en-US" altLang="ja-JP" sz="7600" dirty="0"/>
              <a:t> </a:t>
            </a:r>
            <a:r>
              <a:rPr lang="en-US" altLang="ja-JP" sz="7600" dirty="0" smtClean="0"/>
              <a:t>Crest </a:t>
            </a:r>
            <a:r>
              <a:rPr lang="en-US" altLang="ja-JP" sz="7600" dirty="0"/>
              <a:t>/ JST</a:t>
            </a:r>
            <a:endParaRPr lang="ja-JP" altLang="en-US" sz="7600" dirty="0"/>
          </a:p>
          <a:p>
            <a:pPr algn="r">
              <a:lnSpc>
                <a:spcPct val="100000"/>
              </a:lnSpc>
            </a:pPr>
            <a:endParaRPr kumimoji="1" lang="en-US" altLang="ja-JP" sz="3600" dirty="0" smtClean="0"/>
          </a:p>
        </p:txBody>
      </p:sp>
      <p:sp>
        <p:nvSpPr>
          <p:cNvPr id="5" name="テキスト ボックス 4"/>
          <p:cNvSpPr txBox="1"/>
          <p:nvPr/>
        </p:nvSpPr>
        <p:spPr>
          <a:xfrm>
            <a:off x="2214027" y="8844937"/>
            <a:ext cx="9428912" cy="2554545"/>
          </a:xfrm>
          <a:prstGeom prst="rect">
            <a:avLst/>
          </a:prstGeom>
          <a:noFill/>
        </p:spPr>
        <p:txBody>
          <a:bodyPr wrap="square" rtlCol="0">
            <a:spAutoFit/>
          </a:bodyPr>
          <a:lstStyle/>
          <a:p>
            <a:r>
              <a:rPr lang="ja-JP" altLang="en-US" sz="4000" dirty="0"/>
              <a:t>　</a:t>
            </a:r>
            <a:r>
              <a:rPr kumimoji="1" lang="en-US" altLang="ja-JP" sz="4000" dirty="0" smtClean="0"/>
              <a:t>AGI</a:t>
            </a:r>
            <a:r>
              <a:rPr kumimoji="1" lang="ja-JP" altLang="en-US" sz="4000" dirty="0" smtClean="0"/>
              <a:t>とは、高次元のグラフを平面に射影するグラフ可視化方式。射影の向きを変えることによって、高次元のグラフを</a:t>
            </a:r>
            <a:r>
              <a:rPr kumimoji="1" lang="ja-JP" altLang="en-US" sz="4000" dirty="0" smtClean="0">
                <a:solidFill>
                  <a:srgbClr val="FF0000"/>
                </a:solidFill>
              </a:rPr>
              <a:t>様々な角度から</a:t>
            </a:r>
            <a:r>
              <a:rPr kumimoji="1" lang="ja-JP" altLang="en-US" sz="4000" dirty="0" smtClean="0"/>
              <a:t>観察することができる。</a:t>
            </a:r>
            <a:endParaRPr kumimoji="1" lang="ja-JP" altLang="en-US" sz="4000" dirty="0"/>
          </a:p>
        </p:txBody>
      </p:sp>
      <p:sp>
        <p:nvSpPr>
          <p:cNvPr id="6" name="正方形/長方形 5"/>
          <p:cNvSpPr/>
          <p:nvPr/>
        </p:nvSpPr>
        <p:spPr>
          <a:xfrm>
            <a:off x="2214027" y="7586945"/>
            <a:ext cx="5004802" cy="1323439"/>
          </a:xfrm>
          <a:prstGeom prst="rect">
            <a:avLst/>
          </a:prstGeom>
          <a:noFill/>
        </p:spPr>
        <p:txBody>
          <a:bodyPr wrap="square" lIns="91440" tIns="45720" rIns="91440" bIns="45720">
            <a:spAutoFit/>
          </a:bodyPr>
          <a:lstStyle/>
          <a:p>
            <a:r>
              <a:rPr lang="ja-JP" altLang="en-US" sz="8000" dirty="0" smtClean="0">
                <a:ln w="0"/>
                <a:effectLst>
                  <a:outerShdw blurRad="38100" dist="19050" dir="2700000" algn="tl" rotWithShape="0">
                    <a:schemeClr val="dk1">
                      <a:alpha val="40000"/>
                    </a:schemeClr>
                  </a:outerShdw>
                </a:effectLst>
              </a:rPr>
              <a:t>▶</a:t>
            </a:r>
            <a:r>
              <a:rPr lang="en-US" altLang="ja-JP" sz="8000" dirty="0" smtClean="0">
                <a:ln w="0"/>
                <a:effectLst>
                  <a:outerShdw blurRad="38100" dist="19050" dir="2700000" algn="tl" rotWithShape="0">
                    <a:schemeClr val="dk1">
                      <a:alpha val="40000"/>
                    </a:schemeClr>
                  </a:outerShdw>
                </a:effectLst>
              </a:rPr>
              <a:t>AGI </a:t>
            </a:r>
            <a:r>
              <a:rPr lang="ja-JP" altLang="en-US" sz="8000" dirty="0" smtClean="0">
                <a:ln w="0"/>
                <a:effectLst>
                  <a:outerShdw blurRad="38100" dist="19050" dir="2700000" algn="tl" rotWithShape="0">
                    <a:schemeClr val="dk1">
                      <a:alpha val="40000"/>
                    </a:schemeClr>
                  </a:outerShdw>
                </a:effectLst>
              </a:rPr>
              <a:t>とは</a:t>
            </a:r>
            <a:endParaRPr lang="ja-JP" altLang="en-US" sz="8000" dirty="0">
              <a:ln w="0"/>
              <a:effectLst>
                <a:outerShdw blurRad="38100" dist="19050" dir="2700000" algn="tl" rotWithShape="0">
                  <a:schemeClr val="dk1">
                    <a:alpha val="40000"/>
                  </a:schemeClr>
                </a:outerShdw>
              </a:effectLst>
            </a:endParaRPr>
          </a:p>
        </p:txBody>
      </p:sp>
      <p:sp>
        <p:nvSpPr>
          <p:cNvPr id="7" name="テキスト ボックス 6"/>
          <p:cNvSpPr txBox="1"/>
          <p:nvPr/>
        </p:nvSpPr>
        <p:spPr>
          <a:xfrm>
            <a:off x="1847328" y="5060281"/>
            <a:ext cx="25733930" cy="1938992"/>
          </a:xfrm>
          <a:prstGeom prst="rect">
            <a:avLst/>
          </a:prstGeom>
          <a:noFill/>
        </p:spPr>
        <p:txBody>
          <a:bodyPr wrap="square" rtlCol="0">
            <a:spAutoFit/>
          </a:bodyPr>
          <a:lstStyle/>
          <a:p>
            <a:r>
              <a:rPr kumimoji="1" lang="ja-JP" altLang="en-US" sz="4000" dirty="0" smtClean="0"/>
              <a:t>　プログラミングする論理とそのコード、そしてドキュメント間</a:t>
            </a:r>
            <a:r>
              <a:rPr kumimoji="1" lang="ja-JP" altLang="en-US" sz="4000" dirty="0" smtClean="0"/>
              <a:t>の関連性は</a:t>
            </a:r>
            <a:r>
              <a:rPr kumimoji="1" lang="ja-JP" altLang="en-US" sz="4000" dirty="0" smtClean="0"/>
              <a:t>しばしば失われることがある。理由と</a:t>
            </a:r>
            <a:r>
              <a:rPr kumimoji="1" lang="ja-JP" altLang="en-US" sz="4000" dirty="0" smtClean="0"/>
              <a:t>して</a:t>
            </a:r>
            <a:r>
              <a:rPr lang="ja-JP" altLang="en-US" sz="4000" dirty="0" smtClean="0"/>
              <a:t>数学、数式の論理</a:t>
            </a:r>
            <a:r>
              <a:rPr kumimoji="1" lang="ja-JP" altLang="en-US" sz="4000" dirty="0" smtClean="0"/>
              <a:t>の</a:t>
            </a:r>
            <a:r>
              <a:rPr kumimoji="1" lang="ja-JP" altLang="en-US" sz="4000" dirty="0" smtClean="0"/>
              <a:t>領域とコード、ドキュメントの対応関係が希薄であると考えられていることが挙げられる。</a:t>
            </a:r>
            <a:endParaRPr kumimoji="1" lang="en-US" altLang="ja-JP" sz="4000" dirty="0" smtClean="0"/>
          </a:p>
          <a:p>
            <a:r>
              <a:rPr lang="ja-JP" altLang="en-US" sz="4000" dirty="0" smtClean="0"/>
              <a:t>　</a:t>
            </a:r>
            <a:r>
              <a:rPr kumimoji="1" lang="ja-JP" altLang="en-US" sz="4000" dirty="0" smtClean="0"/>
              <a:t>本ポスターではそれらの垣根を取り除く研究の例として、</a:t>
            </a:r>
            <a:r>
              <a:rPr lang="ja-JP" altLang="en-US" sz="4000" dirty="0" smtClean="0"/>
              <a:t>対話的高次元グラフの可視化方式である</a:t>
            </a:r>
            <a:r>
              <a:rPr lang="en-US" altLang="ja-JP" sz="4000" dirty="0" smtClean="0"/>
              <a:t> AGI </a:t>
            </a:r>
            <a:r>
              <a:rPr lang="ja-JP" altLang="en-US" sz="4000" dirty="0" smtClean="0"/>
              <a:t>の実装を行った。</a:t>
            </a:r>
            <a:endParaRPr kumimoji="1" lang="ja-JP" altLang="en-US" sz="4000" dirty="0"/>
          </a:p>
        </p:txBody>
      </p:sp>
      <p:sp>
        <p:nvSpPr>
          <p:cNvPr id="8" name="テキスト ボックス 7"/>
          <p:cNvSpPr txBox="1"/>
          <p:nvPr/>
        </p:nvSpPr>
        <p:spPr>
          <a:xfrm>
            <a:off x="17979271" y="3064885"/>
            <a:ext cx="10886194" cy="646331"/>
          </a:xfrm>
          <a:prstGeom prst="rect">
            <a:avLst/>
          </a:prstGeom>
          <a:noFill/>
        </p:spPr>
        <p:txBody>
          <a:bodyPr wrap="square" rtlCol="0">
            <a:spAutoFit/>
          </a:bodyPr>
          <a:lstStyle/>
          <a:p>
            <a:r>
              <a:rPr kumimoji="1" lang="ja-JP" altLang="en-US" sz="3600" dirty="0" smtClean="0"/>
              <a:t>高野陸　東京工業大学情報科学科</a:t>
            </a:r>
            <a:endParaRPr kumimoji="1" lang="ja-JP" altLang="en-US" sz="3600" dirty="0"/>
          </a:p>
        </p:txBody>
      </p:sp>
      <p:sp>
        <p:nvSpPr>
          <p:cNvPr id="9" name="正方形/長方形 8"/>
          <p:cNvSpPr/>
          <p:nvPr/>
        </p:nvSpPr>
        <p:spPr>
          <a:xfrm>
            <a:off x="2214027" y="11851382"/>
            <a:ext cx="8905002" cy="1323439"/>
          </a:xfrm>
          <a:prstGeom prst="rect">
            <a:avLst/>
          </a:prstGeom>
          <a:noFill/>
        </p:spPr>
        <p:txBody>
          <a:bodyPr wrap="none" lIns="91440" tIns="45720" rIns="91440" bIns="45720">
            <a:spAutoFit/>
          </a:bodyPr>
          <a:lstStyle/>
          <a:p>
            <a:r>
              <a:rPr lang="ja-JP" altLang="en-US" sz="8000" b="0" cap="none" spc="0" dirty="0" smtClean="0">
                <a:ln w="0"/>
                <a:solidFill>
                  <a:schemeClr val="tx1"/>
                </a:solidFill>
                <a:effectLst>
                  <a:outerShdw blurRad="38100" dist="19050" dir="2700000" algn="tl" rotWithShape="0">
                    <a:schemeClr val="dk1">
                      <a:alpha val="40000"/>
                    </a:schemeClr>
                  </a:outerShdw>
                </a:effectLst>
              </a:rPr>
              <a:t>▶対話的機能の実装</a:t>
            </a:r>
            <a:endParaRPr lang="ja-JP" altLang="en-US" sz="8000" b="0" cap="none" spc="0" dirty="0">
              <a:ln w="0"/>
              <a:solidFill>
                <a:schemeClr val="tx1"/>
              </a:solidFill>
              <a:effectLst>
                <a:outerShdw blurRad="38100" dist="19050" dir="2700000" algn="tl" rotWithShape="0">
                  <a:schemeClr val="dk1">
                    <a:alpha val="40000"/>
                  </a:schemeClr>
                </a:outerShdw>
              </a:effectLst>
            </a:endParaRPr>
          </a:p>
        </p:txBody>
      </p:sp>
      <p:sp>
        <p:nvSpPr>
          <p:cNvPr id="17" name="正方形/長方形 16"/>
          <p:cNvSpPr/>
          <p:nvPr/>
        </p:nvSpPr>
        <p:spPr>
          <a:xfrm>
            <a:off x="13646383" y="17729007"/>
            <a:ext cx="2458531" cy="1569660"/>
          </a:xfrm>
          <a:prstGeom prst="rect">
            <a:avLst/>
          </a:prstGeom>
          <a:noFill/>
        </p:spPr>
        <p:txBody>
          <a:bodyPr wrap="square" lIns="91440" tIns="45720" rIns="91440" bIns="45720">
            <a:spAutoFit/>
          </a:bodyPr>
          <a:lstStyle/>
          <a:p>
            <a:pPr algn="ctr"/>
            <a:r>
              <a:rPr lang="ja-JP" altLang="en-US" sz="9600" b="1" cap="none" spc="0" dirty="0" smtClean="0">
                <a:ln w="22225">
                  <a:solidFill>
                    <a:schemeClr val="accent2"/>
                  </a:solidFill>
                  <a:prstDash val="solid"/>
                </a:ln>
                <a:solidFill>
                  <a:schemeClr val="accent2">
                    <a:lumMod val="40000"/>
                    <a:lumOff val="60000"/>
                  </a:schemeClr>
                </a:solidFill>
                <a:effectLst/>
              </a:rPr>
              <a:t>→</a:t>
            </a:r>
            <a:endParaRPr lang="ja-JP" altLang="en-US" sz="9600" b="1" cap="none" spc="0" dirty="0">
              <a:ln w="22225">
                <a:solidFill>
                  <a:schemeClr val="accent2"/>
                </a:solidFill>
                <a:prstDash val="solid"/>
              </a:ln>
              <a:solidFill>
                <a:schemeClr val="accent2">
                  <a:lumMod val="40000"/>
                  <a:lumOff val="60000"/>
                </a:schemeClr>
              </a:solidFill>
              <a:effectLst/>
            </a:endParaRPr>
          </a:p>
        </p:txBody>
      </p:sp>
      <p:sp>
        <p:nvSpPr>
          <p:cNvPr id="18" name="正方形/長方形 17"/>
          <p:cNvSpPr/>
          <p:nvPr/>
        </p:nvSpPr>
        <p:spPr>
          <a:xfrm>
            <a:off x="9526630" y="22130260"/>
            <a:ext cx="11307194" cy="3416320"/>
          </a:xfrm>
          <a:prstGeom prst="rect">
            <a:avLst/>
          </a:prstGeom>
          <a:ln w="76200">
            <a:solidFill>
              <a:srgbClr val="FFFF00"/>
            </a:solidFill>
          </a:ln>
        </p:spPr>
        <p:style>
          <a:lnRef idx="1">
            <a:schemeClr val="accent2"/>
          </a:lnRef>
          <a:fillRef idx="3">
            <a:schemeClr val="accent2"/>
          </a:fillRef>
          <a:effectRef idx="2">
            <a:schemeClr val="accent2"/>
          </a:effectRef>
          <a:fontRef idx="minor">
            <a:schemeClr val="lt1"/>
          </a:fontRef>
        </p:style>
        <p:txBody>
          <a:bodyPr wrap="square" lIns="91440" tIns="45720" rIns="91440" bIns="45720">
            <a:spAutoFit/>
          </a:bodyPr>
          <a:lstStyle/>
          <a:p>
            <a:r>
              <a:rPr lang="en-US" altLang="ja-JP" sz="7200" dirty="0" smtClean="0">
                <a:ln w="0"/>
                <a:effectLst>
                  <a:outerShdw blurRad="38100" dist="19050" dir="2700000" algn="tl" rotWithShape="0">
                    <a:schemeClr val="dk1">
                      <a:alpha val="40000"/>
                    </a:schemeClr>
                  </a:outerShdw>
                </a:effectLst>
              </a:rPr>
              <a:t>  </a:t>
            </a:r>
            <a:r>
              <a:rPr lang="ja-JP" altLang="en-US" sz="7200" u="sng" dirty="0" smtClean="0">
                <a:ln w="0"/>
                <a:effectLst>
                  <a:outerShdw blurRad="38100" dist="19050" dir="2700000" algn="tl" rotWithShape="0">
                    <a:schemeClr val="dk1">
                      <a:alpha val="40000"/>
                    </a:schemeClr>
                  </a:outerShdw>
                </a:effectLst>
              </a:rPr>
              <a:t>制約式：</a:t>
            </a:r>
            <a:endParaRPr lang="en-US" altLang="ja-JP" sz="7200" u="sng" dirty="0" smtClean="0">
              <a:ln w="0"/>
              <a:effectLst>
                <a:outerShdw blurRad="38100" dist="19050" dir="2700000" algn="tl" rotWithShape="0">
                  <a:schemeClr val="dk1">
                    <a:alpha val="40000"/>
                  </a:schemeClr>
                </a:outerShdw>
              </a:effectLst>
            </a:endParaRPr>
          </a:p>
          <a:p>
            <a:r>
              <a:rPr lang="en-US" altLang="ja-JP" sz="7200" dirty="0" smtClean="0">
                <a:ln w="0"/>
                <a:effectLst>
                  <a:outerShdw blurRad="38100" dist="19050" dir="2700000" algn="tl" rotWithShape="0">
                    <a:schemeClr val="dk1">
                      <a:alpha val="40000"/>
                    </a:schemeClr>
                  </a:outerShdw>
                </a:effectLst>
              </a:rPr>
              <a:t>  1. ||e1’|| = 1, ||e2’|| = 1</a:t>
            </a:r>
          </a:p>
          <a:p>
            <a:r>
              <a:rPr lang="en-US" altLang="ja-JP" sz="7200" dirty="0" smtClean="0">
                <a:ln w="0"/>
                <a:effectLst>
                  <a:outerShdw blurRad="38100" dist="19050" dir="2700000" algn="tl" rotWithShape="0">
                    <a:schemeClr val="dk1">
                      <a:alpha val="40000"/>
                    </a:schemeClr>
                  </a:outerShdw>
                </a:effectLst>
              </a:rPr>
              <a:t>  2. </a:t>
            </a:r>
            <a:r>
              <a:rPr lang="is-IS" altLang="ja-JP" sz="7200" dirty="0" smtClean="0">
                <a:ln w="0"/>
                <a:effectLst>
                  <a:outerShdw blurRad="38100" dist="19050" dir="2700000" algn="tl" rotWithShape="0">
                    <a:schemeClr val="dk1">
                      <a:alpha val="40000"/>
                    </a:schemeClr>
                  </a:outerShdw>
                </a:effectLst>
              </a:rPr>
              <a:t>…</a:t>
            </a:r>
            <a:endParaRPr lang="ja-JP" altLang="en-US" sz="7200" dirty="0">
              <a:ln w="0"/>
              <a:effectLst>
                <a:outerShdw blurRad="38100" dist="19050" dir="2700000" algn="tl" rotWithShape="0">
                  <a:schemeClr val="dk1">
                    <a:alpha val="40000"/>
                  </a:schemeClr>
                </a:outerShdw>
              </a:effectLst>
            </a:endParaRPr>
          </a:p>
        </p:txBody>
      </p:sp>
      <p:sp>
        <p:nvSpPr>
          <p:cNvPr id="21" name="正方形/長方形 20"/>
          <p:cNvSpPr/>
          <p:nvPr/>
        </p:nvSpPr>
        <p:spPr>
          <a:xfrm>
            <a:off x="12453697" y="27631567"/>
            <a:ext cx="5596037" cy="3046988"/>
          </a:xfrm>
          <a:prstGeom prst="rect">
            <a:avLst/>
          </a:prstGeom>
          <a:ln/>
        </p:spPr>
        <p:style>
          <a:lnRef idx="1">
            <a:schemeClr val="accent4"/>
          </a:lnRef>
          <a:fillRef idx="2">
            <a:schemeClr val="accent4"/>
          </a:fillRef>
          <a:effectRef idx="1">
            <a:schemeClr val="accent4"/>
          </a:effectRef>
          <a:fontRef idx="minor">
            <a:schemeClr val="dk1"/>
          </a:fontRef>
        </p:style>
        <p:txBody>
          <a:bodyPr wrap="square" lIns="91440" tIns="45720" rIns="91440" bIns="45720">
            <a:spAutoFit/>
          </a:bodyPr>
          <a:lstStyle/>
          <a:p>
            <a:pPr algn="ctr"/>
            <a:r>
              <a:rPr lang="ja-JP" altLang="en-US" sz="9600" b="0" cap="none" spc="0" dirty="0" smtClean="0">
                <a:ln w="0"/>
                <a:solidFill>
                  <a:srgbClr val="FF0000"/>
                </a:solidFill>
                <a:effectLst>
                  <a:outerShdw blurRad="38100" dist="19050" dir="2700000" algn="tl" rotWithShape="0">
                    <a:schemeClr val="dk1">
                      <a:alpha val="40000"/>
                    </a:schemeClr>
                  </a:outerShdw>
                </a:effectLst>
              </a:rPr>
              <a:t>数式の</a:t>
            </a:r>
            <a:endParaRPr lang="en-US" altLang="ja-JP" sz="9600" b="0" cap="none" spc="0" dirty="0" smtClean="0">
              <a:ln w="0"/>
              <a:solidFill>
                <a:srgbClr val="FF0000"/>
              </a:solidFill>
              <a:effectLst>
                <a:outerShdw blurRad="38100" dist="19050" dir="2700000" algn="tl" rotWithShape="0">
                  <a:schemeClr val="dk1">
                    <a:alpha val="40000"/>
                  </a:schemeClr>
                </a:outerShdw>
              </a:effectLst>
            </a:endParaRPr>
          </a:p>
          <a:p>
            <a:pPr algn="ctr"/>
            <a:r>
              <a:rPr lang="ja-JP" altLang="en-US" sz="9600" dirty="0" smtClean="0">
                <a:ln w="0"/>
                <a:solidFill>
                  <a:srgbClr val="FF0000"/>
                </a:solidFill>
                <a:effectLst>
                  <a:outerShdw blurRad="38100" dist="19050" dir="2700000" algn="tl" rotWithShape="0">
                    <a:schemeClr val="dk1">
                      <a:alpha val="40000"/>
                    </a:schemeClr>
                  </a:outerShdw>
                </a:effectLst>
              </a:rPr>
              <a:t>埋め込み</a:t>
            </a:r>
            <a:endParaRPr lang="ja-JP" altLang="en-US" sz="9600" b="0" cap="none" spc="0" dirty="0">
              <a:ln w="0"/>
              <a:solidFill>
                <a:srgbClr val="FF0000"/>
              </a:solidFill>
              <a:effectLst>
                <a:outerShdw blurRad="38100" dist="19050" dir="2700000" algn="tl" rotWithShape="0">
                  <a:schemeClr val="dk1">
                    <a:alpha val="40000"/>
                  </a:schemeClr>
                </a:outerShdw>
              </a:effectLst>
            </a:endParaRPr>
          </a:p>
        </p:txBody>
      </p:sp>
      <p:sp>
        <p:nvSpPr>
          <p:cNvPr id="24" name="右中かっこ 23"/>
          <p:cNvSpPr/>
          <p:nvPr/>
        </p:nvSpPr>
        <p:spPr>
          <a:xfrm rot="5400000">
            <a:off x="13940283" y="8541087"/>
            <a:ext cx="2060702" cy="25733930"/>
          </a:xfrm>
          <a:prstGeom prst="rightBrace">
            <a:avLst>
              <a:gd name="adj1" fmla="val 10446"/>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sz="6600"/>
          </a:p>
        </p:txBody>
      </p:sp>
      <p:sp>
        <p:nvSpPr>
          <p:cNvPr id="28" name="下矢印 27"/>
          <p:cNvSpPr/>
          <p:nvPr/>
        </p:nvSpPr>
        <p:spPr>
          <a:xfrm rot="16200000">
            <a:off x="18209825" y="28252398"/>
            <a:ext cx="1872343" cy="21767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2270641" y="13323705"/>
            <a:ext cx="23150631" cy="1323439"/>
          </a:xfrm>
          <a:prstGeom prst="rect">
            <a:avLst/>
          </a:prstGeom>
          <a:noFill/>
        </p:spPr>
        <p:txBody>
          <a:bodyPr wrap="square" rtlCol="0">
            <a:spAutoFit/>
          </a:bodyPr>
          <a:lstStyle/>
          <a:p>
            <a:r>
              <a:rPr kumimoji="1" lang="ja-JP" altLang="en-US" sz="4000" dirty="0" smtClean="0"/>
              <a:t>　</a:t>
            </a:r>
            <a:r>
              <a:rPr kumimoji="1" lang="en-US" altLang="ja-JP" sz="4000" dirty="0" smtClean="0"/>
              <a:t>AGI </a:t>
            </a:r>
            <a:r>
              <a:rPr kumimoji="1" lang="ja-JP" altLang="en-US" sz="4000" dirty="0" smtClean="0"/>
              <a:t>の平面は点のドラッグにより平面を更新する。点の移動後の座標と射影ベクトル１によって新しい平面を作る射影ベクトル２を計算する。計算としては、射影の更新に関する</a:t>
            </a:r>
            <a:r>
              <a:rPr kumimoji="1" lang="ja-JP" altLang="en-US" sz="4000" dirty="0" smtClean="0">
                <a:solidFill>
                  <a:srgbClr val="FF0000"/>
                </a:solidFill>
              </a:rPr>
              <a:t>制約式を連立した数式</a:t>
            </a:r>
            <a:r>
              <a:rPr kumimoji="1" lang="ja-JP" altLang="en-US" sz="4000" dirty="0" smtClean="0"/>
              <a:t>を解く。</a:t>
            </a:r>
            <a:endParaRPr kumimoji="1" lang="ja-JP" altLang="en-US" sz="4000" dirty="0"/>
          </a:p>
        </p:txBody>
      </p:sp>
      <p:sp>
        <p:nvSpPr>
          <p:cNvPr id="34" name="正方形/長方形 33"/>
          <p:cNvSpPr/>
          <p:nvPr/>
        </p:nvSpPr>
        <p:spPr>
          <a:xfrm>
            <a:off x="13658856" y="15414965"/>
            <a:ext cx="3185488" cy="1846659"/>
          </a:xfrm>
          <a:prstGeom prst="rect">
            <a:avLst/>
          </a:prstGeom>
          <a:noFill/>
        </p:spPr>
        <p:txBody>
          <a:bodyPr wrap="none" lIns="91440" tIns="45720" rIns="91440" bIns="45720">
            <a:spAutoFit/>
          </a:bodyPr>
          <a:lstStyle/>
          <a:p>
            <a:pPr algn="ctr"/>
            <a:r>
              <a:rPr lang="ja-JP" altLang="en-US" sz="6000" dirty="0" smtClean="0">
                <a:ln w="0"/>
                <a:solidFill>
                  <a:srgbClr val="FF0000"/>
                </a:solidFill>
                <a:effectLst>
                  <a:outerShdw blurRad="38100" dist="19050" dir="2700000" algn="tl" rotWithShape="0">
                    <a:schemeClr val="dk1">
                      <a:alpha val="40000"/>
                    </a:schemeClr>
                  </a:outerShdw>
                </a:effectLst>
              </a:rPr>
              <a:t>制約式</a:t>
            </a:r>
            <a:r>
              <a:rPr lang="ja-JP" altLang="en-US" sz="5400" dirty="0" smtClean="0">
                <a:ln w="0"/>
                <a:effectLst>
                  <a:outerShdw blurRad="38100" dist="19050" dir="2700000" algn="tl" rotWithShape="0">
                    <a:schemeClr val="dk1">
                      <a:alpha val="40000"/>
                    </a:schemeClr>
                  </a:outerShdw>
                </a:effectLst>
              </a:rPr>
              <a:t>の</a:t>
            </a:r>
            <a:endParaRPr lang="en-US" altLang="ja-JP" sz="5400" dirty="0" smtClean="0">
              <a:ln w="0"/>
              <a:effectLst>
                <a:outerShdw blurRad="38100" dist="19050" dir="2700000" algn="tl" rotWithShape="0">
                  <a:schemeClr val="dk1">
                    <a:alpha val="40000"/>
                  </a:schemeClr>
                </a:outerShdw>
              </a:effectLst>
            </a:endParaRPr>
          </a:p>
          <a:p>
            <a:pPr algn="ctr"/>
            <a:r>
              <a:rPr lang="ja-JP" altLang="en-US" sz="5400" dirty="0" smtClean="0">
                <a:ln w="0"/>
                <a:effectLst>
                  <a:outerShdw blurRad="38100" dist="19050" dir="2700000" algn="tl" rotWithShape="0">
                    <a:schemeClr val="dk1">
                      <a:alpha val="40000"/>
                    </a:schemeClr>
                  </a:outerShdw>
                </a:effectLst>
              </a:rPr>
              <a:t>解消</a:t>
            </a:r>
            <a:endParaRPr lang="ja-JP" altLang="en-US" sz="5400" dirty="0">
              <a:ln w="0"/>
              <a:effectLst>
                <a:outerShdw blurRad="38100" dist="19050" dir="2700000" algn="tl" rotWithShape="0">
                  <a:schemeClr val="dk1">
                    <a:alpha val="40000"/>
                  </a:schemeClr>
                </a:outerShdw>
              </a:effectLst>
            </a:endParaRPr>
          </a:p>
        </p:txBody>
      </p:sp>
      <p:sp>
        <p:nvSpPr>
          <p:cNvPr id="42" name="テキスト ボックス 41"/>
          <p:cNvSpPr txBox="1"/>
          <p:nvPr/>
        </p:nvSpPr>
        <p:spPr>
          <a:xfrm>
            <a:off x="2214027" y="37932570"/>
            <a:ext cx="25210016" cy="923330"/>
          </a:xfrm>
          <a:prstGeom prst="rect">
            <a:avLst/>
          </a:prstGeom>
          <a:noFill/>
        </p:spPr>
        <p:txBody>
          <a:bodyPr wrap="square" rtlCol="0">
            <a:spAutoFit/>
          </a:bodyPr>
          <a:lstStyle/>
          <a:p>
            <a:r>
              <a:rPr kumimoji="1" lang="ja-JP" altLang="en-US" sz="5400" dirty="0" smtClean="0"/>
              <a:t>▶参考文献</a:t>
            </a:r>
            <a:endParaRPr kumimoji="1" lang="ja-JP" altLang="en-US" sz="5400" dirty="0"/>
          </a:p>
        </p:txBody>
      </p:sp>
      <p:sp>
        <p:nvSpPr>
          <p:cNvPr id="43" name="テキスト ボックス 42"/>
          <p:cNvSpPr txBox="1"/>
          <p:nvPr/>
        </p:nvSpPr>
        <p:spPr>
          <a:xfrm>
            <a:off x="1987410" y="38855900"/>
            <a:ext cx="25850189" cy="1938992"/>
          </a:xfrm>
          <a:prstGeom prst="rect">
            <a:avLst/>
          </a:prstGeom>
          <a:noFill/>
        </p:spPr>
        <p:txBody>
          <a:bodyPr wrap="square" rtlCol="0">
            <a:spAutoFit/>
          </a:bodyPr>
          <a:lstStyle/>
          <a:p>
            <a:r>
              <a:rPr lang="ja-JP" altLang="en-US" sz="4000" dirty="0"/>
              <a:t>　</a:t>
            </a:r>
            <a:r>
              <a:rPr lang="ja-JP" altLang="en-US" sz="4000" dirty="0" smtClean="0"/>
              <a:t>高見将則</a:t>
            </a:r>
            <a:r>
              <a:rPr lang="en-US" altLang="ja-JP" sz="4000" dirty="0" smtClean="0"/>
              <a:t> : </a:t>
            </a:r>
            <a:r>
              <a:rPr kumimoji="1" lang="ja-JP" altLang="en-US" sz="4000" dirty="0" smtClean="0"/>
              <a:t>射影を用いたグラフの対話的可視化手法と複雑ネットワークへの応用</a:t>
            </a:r>
            <a:r>
              <a:rPr kumimoji="1" lang="en-US" altLang="ja-JP" sz="4000" dirty="0" smtClean="0"/>
              <a:t>,2013, </a:t>
            </a:r>
            <a:r>
              <a:rPr kumimoji="1" lang="ja-JP" altLang="en-US" sz="4000" dirty="0" smtClean="0"/>
              <a:t>東工大修士論文</a:t>
            </a:r>
            <a:endParaRPr kumimoji="1" lang="en-US" altLang="ja-JP" sz="4000" dirty="0" smtClean="0"/>
          </a:p>
          <a:p>
            <a:r>
              <a:rPr lang="ja-JP" altLang="en-US" sz="4000" dirty="0"/>
              <a:t>　</a:t>
            </a:r>
            <a:r>
              <a:rPr lang="en-US" altLang="ja-JP" sz="4000" dirty="0" smtClean="0"/>
              <a:t> Hiroshi </a:t>
            </a:r>
            <a:r>
              <a:rPr lang="en-US" altLang="ja-JP" sz="4000" dirty="0" err="1"/>
              <a:t>Hosobe</a:t>
            </a:r>
            <a:r>
              <a:rPr lang="en-US" altLang="ja-JP" sz="4000" dirty="0"/>
              <a:t> </a:t>
            </a:r>
            <a:r>
              <a:rPr lang="en-US" altLang="ja-JP" sz="4000" dirty="0" smtClean="0"/>
              <a:t>: </a:t>
            </a:r>
            <a:r>
              <a:rPr kumimoji="1" lang="en-US" altLang="ja-JP" sz="4000" dirty="0" smtClean="0"/>
              <a:t>A High-Dimensional Approach to Interactive Graph Visualization, 2004, </a:t>
            </a:r>
            <a:r>
              <a:rPr kumimoji="1" lang="en-US" altLang="ja-JP" sz="4000" i="1" dirty="0" smtClean="0"/>
              <a:t>ACM Symposium</a:t>
            </a:r>
          </a:p>
          <a:p>
            <a:r>
              <a:rPr lang="ja-JP" altLang="en-US" sz="4000" i="1" dirty="0"/>
              <a:t>　</a:t>
            </a:r>
            <a:r>
              <a:rPr lang="ja-JP" altLang="en-US" sz="4000" dirty="0" smtClean="0"/>
              <a:t>脇田建</a:t>
            </a:r>
            <a:r>
              <a:rPr lang="en-US" altLang="ja-JP" sz="4000" dirty="0" smtClean="0"/>
              <a:t> : </a:t>
            </a:r>
            <a:r>
              <a:rPr lang="ja-JP" altLang="en-US" sz="4000" dirty="0" smtClean="0"/>
              <a:t>数学的記号処理システムを用いたソフトウェア構成手法</a:t>
            </a:r>
            <a:r>
              <a:rPr lang="en-US" altLang="ja-JP" sz="4000" dirty="0" smtClean="0"/>
              <a:t>, 2016, </a:t>
            </a:r>
            <a:r>
              <a:rPr lang="ja-JP" altLang="en-US" sz="4000" dirty="0" smtClean="0"/>
              <a:t>日本ソフトウェア科学会第３３回大会講演論文</a:t>
            </a:r>
            <a:endParaRPr kumimoji="1" lang="ja-JP" altLang="en-US" sz="4000" dirty="0"/>
          </a:p>
        </p:txBody>
      </p:sp>
      <p:sp>
        <p:nvSpPr>
          <p:cNvPr id="10" name="正方形/長方形 9"/>
          <p:cNvSpPr/>
          <p:nvPr/>
        </p:nvSpPr>
        <p:spPr>
          <a:xfrm>
            <a:off x="3994819" y="22504915"/>
            <a:ext cx="3738524" cy="923330"/>
          </a:xfrm>
          <a:prstGeom prst="rect">
            <a:avLst/>
          </a:prstGeom>
          <a:solidFill>
            <a:schemeClr val="tx1"/>
          </a:solidFill>
          <a:ln>
            <a:solidFill>
              <a:srgbClr val="FF0000"/>
            </a:solidFill>
          </a:ln>
        </p:spPr>
        <p:txBody>
          <a:bodyPr wrap="none" lIns="91440" tIns="45720" rIns="91440" bIns="45720">
            <a:spAutoFit/>
          </a:bodyPr>
          <a:lstStyle/>
          <a:p>
            <a:pPr algn="ctr"/>
            <a:r>
              <a:rPr lang="ja-JP" altLang="en-US" sz="5400" b="0" cap="none" spc="0" dirty="0" smtClean="0">
                <a:ln w="0"/>
                <a:solidFill>
                  <a:srgbClr val="FFC000"/>
                </a:solidFill>
                <a:effectLst>
                  <a:outerShdw blurRad="38100" dist="19050" dir="2700000" algn="tl" rotWithShape="0">
                    <a:schemeClr val="dk1">
                      <a:alpha val="40000"/>
                    </a:schemeClr>
                  </a:outerShdw>
                </a:effectLst>
              </a:rPr>
              <a:t>ソースコード</a:t>
            </a:r>
            <a:endParaRPr lang="ja-JP" altLang="en-US" sz="5400" b="0" cap="none" spc="0" dirty="0">
              <a:ln w="0"/>
              <a:solidFill>
                <a:srgbClr val="FFC000"/>
              </a:solidFill>
              <a:effectLst>
                <a:outerShdw blurRad="38100" dist="19050" dir="2700000" algn="tl" rotWithShape="0">
                  <a:schemeClr val="dk1">
                    <a:alpha val="40000"/>
                  </a:schemeClr>
                </a:outerShdw>
              </a:effectLst>
            </a:endParaRPr>
          </a:p>
        </p:txBody>
      </p:sp>
      <p:sp>
        <p:nvSpPr>
          <p:cNvPr id="13" name="正方形/長方形 12"/>
          <p:cNvSpPr/>
          <p:nvPr/>
        </p:nvSpPr>
        <p:spPr>
          <a:xfrm>
            <a:off x="22277014" y="22504205"/>
            <a:ext cx="3446777" cy="923330"/>
          </a:xfrm>
          <a:prstGeom prst="rect">
            <a:avLst/>
          </a:prstGeom>
          <a:solidFill>
            <a:schemeClr val="bg1"/>
          </a:solidFill>
          <a:ln>
            <a:solidFill>
              <a:schemeClr val="tx1"/>
            </a:solidFill>
          </a:ln>
        </p:spPr>
        <p:txBody>
          <a:bodyPr wrap="none" lIns="91440" tIns="45720" rIns="91440" bIns="45720">
            <a:spAutoFit/>
          </a:bodyPr>
          <a:lstStyle/>
          <a:p>
            <a:pPr algn="ctr"/>
            <a:r>
              <a:rPr lang="ja-JP" altLang="en-US" sz="5400" b="0" cap="none" spc="0" dirty="0" smtClean="0">
                <a:ln w="0"/>
                <a:solidFill>
                  <a:schemeClr val="tx1"/>
                </a:solidFill>
                <a:effectLst>
                  <a:outerShdw blurRad="38100" dist="19050" dir="2700000" algn="tl" rotWithShape="0">
                    <a:schemeClr val="dk1">
                      <a:alpha val="40000"/>
                    </a:schemeClr>
                  </a:outerShdw>
                </a:effectLst>
              </a:rPr>
              <a:t>ドキュメント</a:t>
            </a:r>
            <a:endParaRPr lang="ja-JP"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31" name="正方形/長方形 30"/>
          <p:cNvSpPr/>
          <p:nvPr/>
        </p:nvSpPr>
        <p:spPr>
          <a:xfrm>
            <a:off x="1847327" y="41256555"/>
            <a:ext cx="25990271" cy="923330"/>
          </a:xfrm>
          <a:prstGeom prst="rect">
            <a:avLst/>
          </a:prstGeom>
          <a:solidFill>
            <a:srgbClr val="FFFF00"/>
          </a:solidFill>
        </p:spPr>
        <p:txBody>
          <a:bodyPr wrap="square" lIns="91440" tIns="45720" rIns="91440" bIns="45720">
            <a:spAutoFit/>
          </a:bodyPr>
          <a:lstStyle/>
          <a:p>
            <a:pPr algn="ctr"/>
            <a:r>
              <a:rPr lang="en-US" altLang="ja-JP" sz="5400" dirty="0" smtClean="0">
                <a:ln w="0"/>
                <a:effectLst>
                  <a:outerShdw blurRad="38100" dist="19050" dir="2700000" algn="tl" rotWithShape="0">
                    <a:schemeClr val="dk1">
                      <a:alpha val="40000"/>
                    </a:schemeClr>
                  </a:outerShdw>
                </a:effectLst>
              </a:rPr>
              <a:t>9/9 (</a:t>
            </a:r>
            <a:r>
              <a:rPr lang="ja-JP" altLang="en-US" sz="5400" dirty="0" smtClean="0">
                <a:ln w="0"/>
                <a:effectLst>
                  <a:outerShdw blurRad="38100" dist="19050" dir="2700000" algn="tl" rotWithShape="0">
                    <a:schemeClr val="dk1">
                      <a:alpha val="40000"/>
                    </a:schemeClr>
                  </a:outerShdw>
                </a:effectLst>
              </a:rPr>
              <a:t>金</a:t>
            </a:r>
            <a:r>
              <a:rPr lang="en-US" altLang="ja-JP" sz="5400" dirty="0" smtClean="0">
                <a:ln w="0"/>
                <a:effectLst>
                  <a:outerShdw blurRad="38100" dist="19050" dir="2700000" algn="tl" rotWithShape="0">
                    <a:schemeClr val="dk1">
                      <a:alpha val="40000"/>
                    </a:schemeClr>
                  </a:outerShdw>
                </a:effectLst>
              </a:rPr>
              <a:t>) FOSE</a:t>
            </a:r>
            <a:r>
              <a:rPr lang="ja-JP" altLang="en-US" sz="5400" dirty="0" smtClean="0">
                <a:ln w="0"/>
                <a:effectLst>
                  <a:outerShdw blurRad="38100" dist="19050" dir="2700000" algn="tl" rotWithShape="0">
                    <a:schemeClr val="dk1">
                      <a:alpha val="40000"/>
                    </a:schemeClr>
                  </a:outerShdw>
                </a:effectLst>
              </a:rPr>
              <a:t>セッション</a:t>
            </a:r>
            <a:r>
              <a:rPr lang="en-US" altLang="ja-JP" sz="5400" dirty="0">
                <a:ln w="0"/>
                <a:effectLst>
                  <a:outerShdw blurRad="38100" dist="19050" dir="2700000" algn="tl" rotWithShape="0">
                    <a:schemeClr val="dk1">
                      <a:alpha val="40000"/>
                    </a:schemeClr>
                  </a:outerShdw>
                </a:effectLst>
              </a:rPr>
              <a:t> </a:t>
            </a:r>
            <a:r>
              <a:rPr lang="en-US" altLang="ja-JP" sz="5400" dirty="0" smtClean="0">
                <a:ln w="0"/>
                <a:effectLst>
                  <a:outerShdw blurRad="38100" dist="19050" dir="2700000" algn="tl" rotWithShape="0">
                    <a:schemeClr val="dk1">
                      <a:alpha val="40000"/>
                    </a:schemeClr>
                  </a:outerShdw>
                </a:effectLst>
              </a:rPr>
              <a:t>[FOSE4-2] </a:t>
            </a:r>
            <a:r>
              <a:rPr lang="ja-JP" altLang="en-US" sz="5400" dirty="0" smtClean="0">
                <a:ln w="0"/>
                <a:effectLst>
                  <a:outerShdw blurRad="38100" dist="19050" dir="2700000" algn="tl" rotWithShape="0">
                    <a:schemeClr val="dk1">
                      <a:alpha val="40000"/>
                    </a:schemeClr>
                  </a:outerShdw>
                </a:effectLst>
              </a:rPr>
              <a:t>で関連研究の登壇発表があります。</a:t>
            </a:r>
            <a:endParaRPr lang="ja-JP"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36" name="テキスト ボックス 35"/>
          <p:cNvSpPr txBox="1"/>
          <p:nvPr/>
        </p:nvSpPr>
        <p:spPr>
          <a:xfrm>
            <a:off x="2784763" y="23774400"/>
            <a:ext cx="7107381" cy="9772675"/>
          </a:xfrm>
          <a:prstGeom prst="rect">
            <a:avLst/>
          </a:prstGeom>
          <a:noFill/>
        </p:spPr>
        <p:txBody>
          <a:bodyPr wrap="square" rtlCol="0">
            <a:spAutoFit/>
          </a:bodyPr>
          <a:lstStyle/>
          <a:p>
            <a:r>
              <a:rPr kumimoji="1" lang="en-US" altLang="ja-JP" u="sng" dirty="0" err="1" smtClean="0">
                <a:solidFill>
                  <a:srgbClr val="FFC000"/>
                </a:solidFill>
                <a:latin typeface="Modern No. 20" charset="0"/>
                <a:ea typeface="Modern No. 20" charset="0"/>
                <a:cs typeface="Modern No. 20" charset="0"/>
              </a:rPr>
              <a:t>AGI.py</a:t>
            </a:r>
            <a:endParaRPr kumimoji="1" lang="en-US" altLang="ja-JP" u="sng" dirty="0" smtClean="0">
              <a:solidFill>
                <a:srgbClr val="FFC000"/>
              </a:solidFill>
              <a:latin typeface="Modern No. 20" charset="0"/>
              <a:ea typeface="Modern No. 20" charset="0"/>
              <a:cs typeface="Modern No. 20" charset="0"/>
            </a:endParaRPr>
          </a:p>
          <a:p>
            <a:r>
              <a:rPr lang="en-US" altLang="ja-JP" sz="4000" u="sng" dirty="0" smtClean="0">
                <a:solidFill>
                  <a:srgbClr val="00B0F0"/>
                </a:solidFill>
                <a:latin typeface="Modern No. 20" charset="0"/>
                <a:ea typeface="Modern No. 20" charset="0"/>
                <a:cs typeface="Modern No. 20" charset="0"/>
              </a:rPr>
              <a:t>Import </a:t>
            </a:r>
            <a:r>
              <a:rPr lang="en-US" altLang="ja-JP" sz="4000" u="sng" dirty="0" err="1" smtClean="0">
                <a:solidFill>
                  <a:srgbClr val="00B0F0"/>
                </a:solidFill>
                <a:latin typeface="Modern No. 20" charset="0"/>
                <a:ea typeface="Modern No. 20" charset="0"/>
                <a:cs typeface="Modern No. 20" charset="0"/>
              </a:rPr>
              <a:t>sympy</a:t>
            </a:r>
            <a:r>
              <a:rPr lang="en-US" altLang="ja-JP" sz="4000" u="sng" dirty="0" smtClean="0">
                <a:solidFill>
                  <a:srgbClr val="00B0F0"/>
                </a:solidFill>
                <a:latin typeface="Modern No. 20" charset="0"/>
                <a:ea typeface="Modern No. 20" charset="0"/>
                <a:cs typeface="Modern No. 20" charset="0"/>
              </a:rPr>
              <a:t> as </a:t>
            </a:r>
            <a:r>
              <a:rPr lang="en-US" altLang="ja-JP" sz="4000" u="sng" dirty="0" err="1" smtClean="0">
                <a:solidFill>
                  <a:srgbClr val="00B0F0"/>
                </a:solidFill>
                <a:latin typeface="Modern No. 20" charset="0"/>
                <a:ea typeface="Modern No. 20" charset="0"/>
                <a:cs typeface="Modern No. 20" charset="0"/>
              </a:rPr>
              <a:t>sp</a:t>
            </a:r>
            <a:endParaRPr lang="en-US" altLang="ja-JP" sz="4000" u="sng" dirty="0" smtClean="0">
              <a:solidFill>
                <a:srgbClr val="00B0F0"/>
              </a:solidFill>
              <a:latin typeface="Modern No. 20" charset="0"/>
              <a:ea typeface="Modern No. 20" charset="0"/>
              <a:cs typeface="Modern No. 20" charset="0"/>
            </a:endParaRPr>
          </a:p>
          <a:p>
            <a:r>
              <a:rPr lang="en-US" altLang="ja-JP" sz="4000" u="sng" dirty="0" smtClean="0">
                <a:solidFill>
                  <a:srgbClr val="00B0F0"/>
                </a:solidFill>
                <a:latin typeface="Modern No. 20" charset="0"/>
                <a:ea typeface="Modern No. 20" charset="0"/>
                <a:cs typeface="Modern No. 20" charset="0"/>
              </a:rPr>
              <a:t>Import </a:t>
            </a:r>
            <a:r>
              <a:rPr lang="en-US" altLang="ja-JP" sz="4000" u="sng" dirty="0" err="1" smtClean="0">
                <a:solidFill>
                  <a:srgbClr val="00B0F0"/>
                </a:solidFill>
                <a:latin typeface="Modern No. 20" charset="0"/>
                <a:ea typeface="Modern No. 20" charset="0"/>
                <a:cs typeface="Modern No. 20" charset="0"/>
              </a:rPr>
              <a:t>numpy</a:t>
            </a:r>
            <a:r>
              <a:rPr lang="en-US" altLang="ja-JP" sz="4000" u="sng" dirty="0" smtClean="0">
                <a:solidFill>
                  <a:srgbClr val="00B0F0"/>
                </a:solidFill>
                <a:latin typeface="Modern No. 20" charset="0"/>
                <a:ea typeface="Modern No. 20" charset="0"/>
                <a:cs typeface="Modern No. 20" charset="0"/>
              </a:rPr>
              <a:t> as np</a:t>
            </a:r>
          </a:p>
          <a:p>
            <a:r>
              <a:rPr kumimoji="1" lang="is-IS" altLang="ja-JP" sz="4000" u="sng" dirty="0" smtClean="0">
                <a:solidFill>
                  <a:srgbClr val="00B0F0"/>
                </a:solidFill>
                <a:latin typeface="Modern No. 20" charset="0"/>
                <a:ea typeface="Modern No. 20" charset="0"/>
                <a:cs typeface="Modern No. 20" charset="0"/>
              </a:rPr>
              <a:t>…</a:t>
            </a:r>
          </a:p>
          <a:p>
            <a:endParaRPr lang="is-IS" altLang="ja-JP" sz="4000" u="sng" dirty="0">
              <a:solidFill>
                <a:srgbClr val="00B0F0"/>
              </a:solidFill>
              <a:latin typeface="Modern No. 20" charset="0"/>
              <a:ea typeface="Modern No. 20" charset="0"/>
              <a:cs typeface="Modern No. 20" charset="0"/>
            </a:endParaRPr>
          </a:p>
          <a:p>
            <a:r>
              <a:rPr lang="en-US" altLang="ja-JP" sz="4000" u="sng" dirty="0">
                <a:solidFill>
                  <a:srgbClr val="00B0F0"/>
                </a:solidFill>
                <a:latin typeface="Modern No. 20" charset="0"/>
                <a:ea typeface="Modern No. 20" charset="0"/>
                <a:cs typeface="Modern No. 20" charset="0"/>
              </a:rPr>
              <a:t>e</a:t>
            </a:r>
            <a:r>
              <a:rPr kumimoji="1" lang="is-IS" altLang="ja-JP" sz="4000" u="sng" dirty="0" smtClean="0">
                <a:solidFill>
                  <a:srgbClr val="00B0F0"/>
                </a:solidFill>
                <a:latin typeface="Modern No. 20" charset="0"/>
                <a:ea typeface="Modern No. 20" charset="0"/>
                <a:cs typeface="Modern No. 20" charset="0"/>
              </a:rPr>
              <a:t>1’ = sp.MatrixSymbol(e1’)</a:t>
            </a:r>
          </a:p>
          <a:p>
            <a:r>
              <a:rPr lang="en-US" altLang="ja-JP" sz="4000" u="sng" dirty="0">
                <a:solidFill>
                  <a:srgbClr val="00B0F0"/>
                </a:solidFill>
                <a:latin typeface="Modern No. 20" charset="0"/>
                <a:ea typeface="Modern No. 20" charset="0"/>
                <a:cs typeface="Modern No. 20" charset="0"/>
              </a:rPr>
              <a:t>e</a:t>
            </a:r>
            <a:r>
              <a:rPr lang="is-IS" altLang="ja-JP" sz="4000" u="sng" dirty="0" smtClean="0">
                <a:solidFill>
                  <a:srgbClr val="00B0F0"/>
                </a:solidFill>
                <a:latin typeface="Modern No. 20" charset="0"/>
                <a:ea typeface="Modern No. 20" charset="0"/>
                <a:cs typeface="Modern No. 20" charset="0"/>
              </a:rPr>
              <a:t>2’ = sp.MatrixSymbol(e2’)</a:t>
            </a:r>
            <a:endParaRPr lang="is-IS" altLang="ja-JP" sz="4000" u="sng" dirty="0">
              <a:solidFill>
                <a:srgbClr val="00B0F0"/>
              </a:solidFill>
              <a:latin typeface="Modern No. 20" charset="0"/>
              <a:ea typeface="Modern No. 20" charset="0"/>
              <a:cs typeface="Modern No. 20" charset="0"/>
            </a:endParaRPr>
          </a:p>
          <a:p>
            <a:endParaRPr kumimoji="1" lang="is-IS" altLang="ja-JP" sz="4000" dirty="0" smtClean="0">
              <a:solidFill>
                <a:srgbClr val="00B0F0"/>
              </a:solidFill>
              <a:latin typeface="Modern No. 20" charset="0"/>
              <a:ea typeface="Modern No. 20" charset="0"/>
              <a:cs typeface="Modern No. 20" charset="0"/>
            </a:endParaRPr>
          </a:p>
          <a:p>
            <a:endParaRPr lang="is-IS" altLang="ja-JP" sz="4000" dirty="0" smtClean="0">
              <a:solidFill>
                <a:srgbClr val="00B0F0"/>
              </a:solidFill>
              <a:latin typeface="Modern No. 20" charset="0"/>
              <a:ea typeface="Modern No. 20" charset="0"/>
              <a:cs typeface="Modern No. 20" charset="0"/>
            </a:endParaRPr>
          </a:p>
          <a:p>
            <a:endParaRPr lang="is-IS" altLang="ja-JP" sz="4000" dirty="0">
              <a:solidFill>
                <a:srgbClr val="00B0F0"/>
              </a:solidFill>
              <a:latin typeface="Modern No. 20" charset="0"/>
              <a:ea typeface="Modern No. 20" charset="0"/>
              <a:cs typeface="Modern No. 20" charset="0"/>
            </a:endParaRPr>
          </a:p>
          <a:p>
            <a:endParaRPr lang="is-IS" altLang="ja-JP" sz="4000" dirty="0" smtClean="0">
              <a:solidFill>
                <a:srgbClr val="00B0F0"/>
              </a:solidFill>
              <a:latin typeface="Modern No. 20" charset="0"/>
              <a:ea typeface="Modern No. 20" charset="0"/>
              <a:cs typeface="Modern No. 20" charset="0"/>
            </a:endParaRPr>
          </a:p>
          <a:p>
            <a:endParaRPr lang="is-IS" altLang="ja-JP" sz="4000" dirty="0" smtClean="0">
              <a:solidFill>
                <a:srgbClr val="00B0F0"/>
              </a:solidFill>
              <a:latin typeface="Modern No. 20" charset="0"/>
              <a:ea typeface="Modern No. 20" charset="0"/>
              <a:cs typeface="Modern No. 20" charset="0"/>
            </a:endParaRPr>
          </a:p>
          <a:p>
            <a:r>
              <a:rPr lang="is-IS" altLang="ja-JP" sz="4000" dirty="0" smtClean="0">
                <a:solidFill>
                  <a:srgbClr val="00B0F0"/>
                </a:solidFill>
                <a:latin typeface="Modern No. 20" charset="0"/>
                <a:ea typeface="Modern No. 20" charset="0"/>
                <a:cs typeface="Modern No. 20" charset="0"/>
              </a:rPr>
              <a:t>...</a:t>
            </a:r>
            <a:endParaRPr lang="is-IS" altLang="ja-JP" sz="4000" dirty="0">
              <a:solidFill>
                <a:srgbClr val="00B0F0"/>
              </a:solidFill>
              <a:latin typeface="Modern No. 20" charset="0"/>
              <a:ea typeface="Modern No. 20" charset="0"/>
              <a:cs typeface="Modern No. 20" charset="0"/>
            </a:endParaRPr>
          </a:p>
          <a:p>
            <a:endParaRPr lang="is-IS" altLang="ja-JP" sz="4000" dirty="0">
              <a:solidFill>
                <a:srgbClr val="00B0F0"/>
              </a:solidFill>
              <a:latin typeface="Modern No. 20" charset="0"/>
              <a:ea typeface="Modern No. 20" charset="0"/>
              <a:cs typeface="Modern No. 20" charset="0"/>
            </a:endParaRPr>
          </a:p>
          <a:p>
            <a:r>
              <a:rPr kumimoji="1" lang="en-US" altLang="ja-JP" sz="4000" u="sng" dirty="0" smtClean="0">
                <a:solidFill>
                  <a:srgbClr val="00B0F0"/>
                </a:solidFill>
                <a:latin typeface="Modern No. 20" charset="0"/>
                <a:ea typeface="Modern No. 20" charset="0"/>
                <a:cs typeface="Modern No. 20" charset="0"/>
              </a:rPr>
              <a:t>C</a:t>
            </a:r>
            <a:r>
              <a:rPr kumimoji="1" lang="is-IS" altLang="ja-JP" sz="4000" u="sng" dirty="0" smtClean="0">
                <a:solidFill>
                  <a:srgbClr val="00B0F0"/>
                </a:solidFill>
                <a:latin typeface="Modern No. 20" charset="0"/>
                <a:ea typeface="Modern No. 20" charset="0"/>
                <a:cs typeface="Modern No. 20" charset="0"/>
              </a:rPr>
              <a:t>anvas.draw()</a:t>
            </a:r>
            <a:endParaRPr kumimoji="1" lang="ja-JP" altLang="en-US" sz="4000" u="sng" dirty="0">
              <a:solidFill>
                <a:srgbClr val="00B0F0"/>
              </a:solidFill>
              <a:latin typeface="Modern No. 20" charset="0"/>
              <a:ea typeface="Modern No. 20" charset="0"/>
              <a:cs typeface="Modern No. 20" charset="0"/>
            </a:endParaRPr>
          </a:p>
        </p:txBody>
      </p:sp>
      <p:sp>
        <p:nvSpPr>
          <p:cNvPr id="38" name="正方形/長方形 37"/>
          <p:cNvSpPr/>
          <p:nvPr/>
        </p:nvSpPr>
        <p:spPr>
          <a:xfrm>
            <a:off x="2825477" y="29200602"/>
            <a:ext cx="7107381" cy="2800767"/>
          </a:xfrm>
          <a:prstGeom prst="rect">
            <a:avLst/>
          </a:prstGeom>
          <a:noFill/>
          <a:ln>
            <a:solidFill>
              <a:srgbClr val="FFFF00"/>
            </a:solidFill>
          </a:ln>
        </p:spPr>
        <p:txBody>
          <a:bodyPr wrap="square" lIns="91440" tIns="45720" rIns="91440" bIns="45720">
            <a:spAutoFit/>
          </a:bodyPr>
          <a:lstStyle/>
          <a:p>
            <a:r>
              <a:rPr lang="en-US" altLang="ja-JP" sz="4400" dirty="0" smtClean="0">
                <a:ln w="0"/>
                <a:solidFill>
                  <a:srgbClr val="FF0000"/>
                </a:solidFill>
                <a:effectLst>
                  <a:outerShdw blurRad="38100" dist="19050" dir="2700000" algn="tl" rotWithShape="0">
                    <a:schemeClr val="dk1">
                      <a:alpha val="40000"/>
                    </a:schemeClr>
                  </a:outerShdw>
                </a:effectLst>
              </a:rPr>
              <a:t> f</a:t>
            </a:r>
            <a:r>
              <a:rPr lang="en-US" altLang="ja-JP" sz="4400" b="0" cap="none" spc="0" dirty="0" smtClean="0">
                <a:ln w="0"/>
                <a:solidFill>
                  <a:srgbClr val="FF0000"/>
                </a:solidFill>
                <a:effectLst>
                  <a:outerShdw blurRad="38100" dist="19050" dir="2700000" algn="tl" rotWithShape="0">
                    <a:schemeClr val="dk1">
                      <a:alpha val="40000"/>
                    </a:schemeClr>
                  </a:outerShdw>
                </a:effectLst>
              </a:rPr>
              <a:t> </a:t>
            </a:r>
            <a:r>
              <a:rPr lang="en-US" altLang="ja-JP" sz="4400" b="0" cap="none" spc="0" dirty="0" smtClean="0">
                <a:ln w="0"/>
                <a:solidFill>
                  <a:srgbClr val="FF0000"/>
                </a:solidFill>
                <a:effectLst>
                  <a:outerShdw blurRad="38100" dist="19050" dir="2700000" algn="tl" rotWithShape="0">
                    <a:schemeClr val="dk1">
                      <a:alpha val="40000"/>
                    </a:schemeClr>
                  </a:outerShdw>
                </a:effectLst>
              </a:rPr>
              <a:t>= ||e1’|| - 1 + ||e2’|| + 1</a:t>
            </a:r>
          </a:p>
          <a:p>
            <a:r>
              <a:rPr lang="is-IS" altLang="ja-JP" sz="4400" dirty="0" smtClean="0">
                <a:ln w="0"/>
                <a:solidFill>
                  <a:srgbClr val="FF0000"/>
                </a:solidFill>
                <a:effectLst>
                  <a:outerShdw blurRad="38100" dist="19050" dir="2700000" algn="tl" rotWithShape="0">
                    <a:schemeClr val="dk1">
                      <a:alpha val="40000"/>
                    </a:schemeClr>
                  </a:outerShdw>
                </a:effectLst>
              </a:rPr>
              <a:t> </a:t>
            </a:r>
            <a:r>
              <a:rPr lang="is-IS" altLang="ja-JP" sz="4400" dirty="0" smtClean="0">
                <a:ln w="0"/>
                <a:solidFill>
                  <a:srgbClr val="FF0000"/>
                </a:solidFill>
                <a:effectLst>
                  <a:outerShdw blurRad="38100" dist="19050" dir="2700000" algn="tl" rotWithShape="0">
                    <a:schemeClr val="dk1">
                      <a:alpha val="40000"/>
                    </a:schemeClr>
                  </a:outerShdw>
                </a:effectLst>
              </a:rPr>
              <a:t> …</a:t>
            </a:r>
            <a:endParaRPr lang="is-IS" altLang="ja-JP" sz="4400" dirty="0" smtClean="0">
              <a:ln w="0"/>
              <a:solidFill>
                <a:srgbClr val="FF0000"/>
              </a:solidFill>
              <a:effectLst>
                <a:outerShdw blurRad="38100" dist="19050" dir="2700000" algn="tl" rotWithShape="0">
                  <a:schemeClr val="dk1">
                    <a:alpha val="40000"/>
                  </a:schemeClr>
                </a:outerShdw>
              </a:effectLst>
            </a:endParaRPr>
          </a:p>
          <a:p>
            <a:r>
              <a:rPr lang="en-US" altLang="ja-JP" sz="4400" b="0" cap="none" spc="0" dirty="0" smtClean="0">
                <a:ln w="0"/>
                <a:solidFill>
                  <a:srgbClr val="FF0000"/>
                </a:solidFill>
                <a:effectLst>
                  <a:outerShdw blurRad="38100" dist="19050" dir="2700000" algn="tl" rotWithShape="0">
                    <a:schemeClr val="dk1">
                      <a:alpha val="40000"/>
                    </a:schemeClr>
                  </a:outerShdw>
                </a:effectLst>
              </a:rPr>
              <a:t> F</a:t>
            </a:r>
            <a:r>
              <a:rPr lang="is-IS" altLang="ja-JP" sz="4400" b="0" cap="none" spc="0" dirty="0" smtClean="0">
                <a:ln w="0"/>
                <a:solidFill>
                  <a:srgbClr val="FF0000"/>
                </a:solidFill>
                <a:effectLst>
                  <a:outerShdw blurRad="38100" dist="19050" dir="2700000" algn="tl" rotWithShape="0">
                    <a:schemeClr val="dk1">
                      <a:alpha val="40000"/>
                    </a:schemeClr>
                  </a:outerShdw>
                </a:effectLst>
              </a:rPr>
              <a:t>unc = lambdify( variables,</a:t>
            </a:r>
          </a:p>
          <a:p>
            <a:r>
              <a:rPr lang="is-IS" altLang="ja-JP" sz="4400" dirty="0">
                <a:ln w="0"/>
                <a:solidFill>
                  <a:srgbClr val="FF0000"/>
                </a:solidFill>
                <a:effectLst>
                  <a:outerShdw blurRad="38100" dist="19050" dir="2700000" algn="tl" rotWithShape="0">
                    <a:schemeClr val="dk1">
                      <a:alpha val="40000"/>
                    </a:schemeClr>
                  </a:outerShdw>
                </a:effectLst>
              </a:rPr>
              <a:t> </a:t>
            </a:r>
            <a:r>
              <a:rPr lang="is-IS" altLang="ja-JP" sz="4400" dirty="0" smtClean="0">
                <a:ln w="0"/>
                <a:solidFill>
                  <a:srgbClr val="FF0000"/>
                </a:solidFill>
                <a:effectLst>
                  <a:outerShdw blurRad="38100" dist="19050" dir="2700000" algn="tl" rotWithShape="0">
                    <a:schemeClr val="dk1">
                      <a:alpha val="40000"/>
                    </a:schemeClr>
                  </a:outerShdw>
                </a:effectLst>
              </a:rPr>
              <a:t>                             </a:t>
            </a:r>
            <a:r>
              <a:rPr lang="is-IS" altLang="ja-JP" sz="4400" b="0" cap="none" spc="0" dirty="0" smtClean="0">
                <a:ln w="0"/>
                <a:solidFill>
                  <a:srgbClr val="FF0000"/>
                </a:solidFill>
                <a:effectLst>
                  <a:outerShdw blurRad="38100" dist="19050" dir="2700000" algn="tl" rotWithShape="0">
                    <a:schemeClr val="dk1">
                      <a:alpha val="40000"/>
                    </a:schemeClr>
                  </a:outerShdw>
                </a:effectLst>
              </a:rPr>
              <a:t> f, ”numpy”)</a:t>
            </a:r>
            <a:endParaRPr lang="ja-JP" altLang="en-US" sz="4400" b="0" cap="none" spc="0" dirty="0">
              <a:ln w="0"/>
              <a:solidFill>
                <a:srgbClr val="FF0000"/>
              </a:solidFill>
              <a:effectLst>
                <a:outerShdw blurRad="38100" dist="19050" dir="2700000" algn="tl" rotWithShape="0">
                  <a:schemeClr val="dk1">
                    <a:alpha val="40000"/>
                  </a:schemeClr>
                </a:outerShdw>
              </a:effectLst>
            </a:endParaRPr>
          </a:p>
        </p:txBody>
      </p:sp>
      <p:sp>
        <p:nvSpPr>
          <p:cNvPr id="29" name="下矢印 28"/>
          <p:cNvSpPr/>
          <p:nvPr/>
        </p:nvSpPr>
        <p:spPr>
          <a:xfrm>
            <a:off x="13697661" y="25822082"/>
            <a:ext cx="3107878" cy="15647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922289">
            <a:off x="13118431" y="7950509"/>
            <a:ext cx="4095750" cy="4343400"/>
          </a:xfrm>
          <a:prstGeom prst="rect">
            <a:avLst/>
          </a:prstGeom>
        </p:spPr>
      </p:pic>
      <p:pic>
        <p:nvPicPr>
          <p:cNvPr id="22" name="図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149366" y="14771193"/>
            <a:ext cx="10058400" cy="6200383"/>
          </a:xfrm>
          <a:prstGeom prst="rect">
            <a:avLst/>
          </a:prstGeom>
        </p:spPr>
      </p:pic>
      <p:pic>
        <p:nvPicPr>
          <p:cNvPr id="27" name="図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177656">
            <a:off x="17510344" y="17238466"/>
            <a:ext cx="3002039" cy="3183558"/>
          </a:xfrm>
          <a:prstGeom prst="rect">
            <a:avLst/>
          </a:prstGeom>
        </p:spPr>
      </p:pic>
      <p:sp>
        <p:nvSpPr>
          <p:cNvPr id="4" name="爆発 1 3"/>
          <p:cNvSpPr/>
          <p:nvPr/>
        </p:nvSpPr>
        <p:spPr>
          <a:xfrm>
            <a:off x="9125192" y="30290011"/>
            <a:ext cx="12489220" cy="8842612"/>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11329791" y="32808914"/>
            <a:ext cx="8505856" cy="3280129"/>
          </a:xfrm>
          <a:prstGeom prst="rect">
            <a:avLst/>
          </a:prstGeom>
          <a:noFill/>
        </p:spPr>
        <p:txBody>
          <a:bodyPr wrap="square" rtlCol="0">
            <a:spAutoFit/>
          </a:bodyPr>
          <a:lstStyle/>
          <a:p>
            <a:pPr algn="ctr"/>
            <a:r>
              <a:rPr kumimoji="1" lang="ja-JP" altLang="en-US" dirty="0" smtClean="0"/>
              <a:t>複雑な数式も</a:t>
            </a:r>
            <a:endParaRPr kumimoji="1" lang="en-US" altLang="ja-JP" dirty="0" smtClean="0"/>
          </a:p>
          <a:p>
            <a:pPr algn="ctr"/>
            <a:r>
              <a:rPr kumimoji="1" lang="ja-JP" altLang="en-US" dirty="0" smtClean="0"/>
              <a:t>コードやドキュメントに</a:t>
            </a:r>
            <a:endParaRPr kumimoji="1" lang="en-US" altLang="ja-JP" dirty="0" smtClean="0"/>
          </a:p>
          <a:p>
            <a:pPr algn="ctr"/>
            <a:r>
              <a:rPr kumimoji="1" lang="ja-JP" altLang="en-US" dirty="0" smtClean="0"/>
              <a:t>変換しやすくなる</a:t>
            </a:r>
            <a:endParaRPr kumimoji="1" lang="ja-JP" altLang="en-US" dirty="0"/>
          </a:p>
        </p:txBody>
      </p:sp>
      <p:sp>
        <p:nvSpPr>
          <p:cNvPr id="41" name="下矢印 40"/>
          <p:cNvSpPr/>
          <p:nvPr/>
        </p:nvSpPr>
        <p:spPr>
          <a:xfrm rot="5400000">
            <a:off x="10417855" y="28238656"/>
            <a:ext cx="1872343" cy="21767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94555233"/>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ホワイ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481</TotalTime>
  <Words>144</Words>
  <Application>Microsoft Macintosh PowerPoint</Application>
  <PresentationFormat>ユーザー設定</PresentationFormat>
  <Paragraphs>47</Paragraphs>
  <Slides>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vt:i4>
      </vt:variant>
    </vt:vector>
  </HeadingPairs>
  <TitlesOfParts>
    <vt:vector size="8" baseType="lpstr">
      <vt:lpstr>Calibri</vt:lpstr>
      <vt:lpstr>Calibri Light</vt:lpstr>
      <vt:lpstr>Modern No. 20</vt:lpstr>
      <vt:lpstr>ＭＳ Ｐゴシック</vt:lpstr>
      <vt:lpstr>Yu Gothic</vt:lpstr>
      <vt:lpstr>Arial</vt:lpstr>
      <vt:lpstr>ホワイト</vt:lpstr>
      <vt:lpstr>数式処理システムを用いた対話的高次元グラフ可視化方式の実装</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数式処理システムを用いた 対話的高次元グラフ可視化方式の実装</dc:title>
  <dc:creator>Microsoft Office ユーザー</dc:creator>
  <cp:lastModifiedBy>Microsoft Office ユーザー</cp:lastModifiedBy>
  <cp:revision>34</cp:revision>
  <cp:lastPrinted>2016-09-02T08:54:38Z</cp:lastPrinted>
  <dcterms:created xsi:type="dcterms:W3CDTF">2016-09-01T02:30:28Z</dcterms:created>
  <dcterms:modified xsi:type="dcterms:W3CDTF">2016-09-02T08:58:36Z</dcterms:modified>
</cp:coreProperties>
</file>