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4660"/>
  </p:normalViewPr>
  <p:slideViewPr>
    <p:cSldViewPr>
      <p:cViewPr>
        <p:scale>
          <a:sx n="100" d="100"/>
          <a:sy n="100" d="100"/>
        </p:scale>
        <p:origin x="-1992"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A4AE12C-491A-4713-A5BE-7CD117A12C59}" type="slidenum">
              <a:rPr kumimoji="1" lang="ja-JP" altLang="en-US" smtClean="0"/>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A4AE12C-491A-4713-A5BE-7CD117A12C59}" type="slidenum">
              <a:rPr kumimoji="1" lang="ja-JP" altLang="en-US" smtClean="0"/>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A4AE12C-491A-4713-A5BE-7CD117A12C59}" type="slidenum">
              <a:rPr kumimoji="1" lang="ja-JP" altLang="en-US" smtClean="0"/>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A4AE12C-491A-4713-A5BE-7CD117A12C59}" type="slidenum">
              <a:rPr kumimoji="1" lang="ja-JP" altLang="en-US" smtClean="0"/>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A4AE12C-491A-4713-A5BE-7CD117A12C59}" type="slidenum">
              <a:rPr kumimoji="1" lang="ja-JP" altLang="en-US" smtClean="0"/>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A4AE12C-491A-4713-A5BE-7CD117A12C59}" type="slidenum">
              <a:rPr kumimoji="1" lang="ja-JP" altLang="en-US" smtClean="0"/>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4A4AE12C-491A-4713-A5BE-7CD117A12C59}" type="slidenum">
              <a:rPr kumimoji="1" lang="ja-JP" altLang="en-US" smtClean="0"/>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4A4AE12C-491A-4713-A5BE-7CD117A12C59}" type="slidenum">
              <a:rPr kumimoji="1" lang="ja-JP" altLang="en-US" smtClean="0"/>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4A4AE12C-491A-4713-A5BE-7CD117A12C59}" type="slidenum">
              <a:rPr kumimoji="1" lang="ja-JP" altLang="en-US" smtClean="0"/>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A4AE12C-491A-4713-A5BE-7CD117A12C59}" type="slidenum">
              <a:rPr kumimoji="1" lang="ja-JP" altLang="en-US" smtClean="0"/>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A4AE12C-491A-4713-A5BE-7CD117A12C59}" type="slidenum">
              <a:rPr kumimoji="1" lang="ja-JP" altLang="en-US" smtClean="0"/>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5CFE2-711D-41FC-8FE6-6F1EF53C0656}" type="datetimeFigureOut">
              <a:rPr kumimoji="1" lang="ja-JP" altLang="en-US" smtClean="0"/>
              <a:t>2019/9/29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AE12C-491A-4713-A5BE-7CD117A12C59}" type="slidenum">
              <a:rPr kumimoji="1" lang="ja-JP" altLang="en-US" smtClean="0"/>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概要説明</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グループ化 27"/>
          <p:cNvGrpSpPr/>
          <p:nvPr/>
        </p:nvGrpSpPr>
        <p:grpSpPr>
          <a:xfrm>
            <a:off x="828000" y="1907704"/>
            <a:ext cx="5724288" cy="3753544"/>
            <a:chOff x="1440000" y="1619672"/>
            <a:chExt cx="5724288" cy="3753544"/>
          </a:xfrm>
        </p:grpSpPr>
        <p:grpSp>
          <p:nvGrpSpPr>
            <p:cNvPr id="4" name="グループ化 3"/>
            <p:cNvGrpSpPr/>
            <p:nvPr/>
          </p:nvGrpSpPr>
          <p:grpSpPr>
            <a:xfrm>
              <a:off x="1440000" y="1619672"/>
              <a:ext cx="5724288" cy="720080"/>
              <a:chOff x="1412776" y="1259632"/>
              <a:chExt cx="5724288" cy="720080"/>
            </a:xfrm>
          </p:grpSpPr>
          <p:sp>
            <p:nvSpPr>
              <p:cNvPr id="5" name="角丸四角形 4"/>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3600" b="0" i="0" u="none" strike="noStrike" cap="none" normalizeH="0" baseline="0" dirty="0" smtClean="0">
                    <a:ln>
                      <a:noFill/>
                    </a:ln>
                    <a:solidFill>
                      <a:srgbClr val="0000FF"/>
                    </a:solidFill>
                    <a:effectLst/>
                    <a:latin typeface="Times" pitchFamily="18" charset="0"/>
                    <a:ea typeface="PMingLiU" pitchFamily="18" charset="-120"/>
                    <a:cs typeface="Times" pitchFamily="18" charset="0"/>
                  </a:rPr>
                  <a:t>  </a:t>
                </a:r>
                <a:r>
                  <a:rPr kumimoji="0" lang="en-US" altLang="ja-JP" sz="3600" b="0" i="0" u="none" strike="noStrike" cap="none" normalizeH="0" baseline="0" dirty="0" smtClean="0">
                    <a:ln>
                      <a:noFill/>
                    </a:ln>
                    <a:solidFill>
                      <a:schemeClr val="bg1"/>
                    </a:solidFill>
                    <a:effectLst/>
                    <a:latin typeface="Times" pitchFamily="18" charset="0"/>
                    <a:ea typeface="PMingLiU" pitchFamily="18" charset="-120"/>
                    <a:cs typeface="Times" pitchFamily="18" charset="0"/>
                  </a:rPr>
                  <a:t> </a:t>
                </a:r>
                <a:r>
                  <a:rPr kumimoji="0" lang="ja-JP" altLang="en-US" sz="3600" b="0" i="0" u="none" strike="noStrike" cap="none" normalizeH="0" baseline="0" dirty="0" smtClean="0">
                    <a:ln>
                      <a:noFill/>
                    </a:ln>
                    <a:solidFill>
                      <a:schemeClr val="bg1"/>
                    </a:solidFill>
                    <a:effectLst/>
                    <a:latin typeface="Times" pitchFamily="18" charset="0"/>
                    <a:ea typeface="PMingLiU" pitchFamily="18" charset="-120"/>
                    <a:cs typeface="Times" pitchFamily="18" charset="0"/>
                  </a:rPr>
                  <a:t>本成果物の基本方針</a:t>
                </a:r>
                <a:endParaRPr kumimoji="0" lang="ja-JP" altLang="en-US" sz="3600" b="0" i="0" u="none" strike="noStrike" cap="none" normalizeH="0" baseline="0" dirty="0" smtClean="0">
                  <a:ln>
                    <a:noFill/>
                  </a:ln>
                  <a:solidFill>
                    <a:schemeClr val="bg1"/>
                  </a:solidFill>
                  <a:effectLst/>
                  <a:latin typeface="Times" pitchFamily="18" charset="0"/>
                  <a:ea typeface="PMingLiU" pitchFamily="18" charset="-120"/>
                  <a:cs typeface="Times" pitchFamily="18" charset="0"/>
                </a:endParaRPr>
              </a:p>
            </p:txBody>
          </p:sp>
          <p:sp>
            <p:nvSpPr>
              <p:cNvPr id="6" name="円/楕円 5"/>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a:solidFill>
                      <a:schemeClr val="bg1"/>
                    </a:solidFill>
                    <a:latin typeface="Arial" charset="0"/>
                    <a:ea typeface="PMingLiU" pitchFamily="18" charset="-120"/>
                  </a:rPr>
                  <a:t>1</a:t>
                </a:r>
                <a:endParaRPr kumimoji="0" lang="ja-JP" altLang="en-US" sz="4400" b="0" i="0" u="none" strike="noStrike" cap="none" normalizeH="0" baseline="0" dirty="0" smtClean="0">
                  <a:ln>
                    <a:noFill/>
                  </a:ln>
                  <a:solidFill>
                    <a:schemeClr val="bg1"/>
                  </a:solidFill>
                  <a:effectLst/>
                  <a:latin typeface="Arial" charset="0"/>
                  <a:ea typeface="PMingLiU" pitchFamily="18" charset="-120"/>
                </a:endParaRPr>
              </a:p>
            </p:txBody>
          </p:sp>
        </p:grpSp>
        <p:grpSp>
          <p:nvGrpSpPr>
            <p:cNvPr id="16" name="グループ化 15"/>
            <p:cNvGrpSpPr/>
            <p:nvPr/>
          </p:nvGrpSpPr>
          <p:grpSpPr>
            <a:xfrm>
              <a:off x="1440000" y="2636912"/>
              <a:ext cx="5724288" cy="720080"/>
              <a:chOff x="1412776" y="1259632"/>
              <a:chExt cx="5724288" cy="720080"/>
            </a:xfrm>
          </p:grpSpPr>
          <p:sp>
            <p:nvSpPr>
              <p:cNvPr id="17" name="角丸四角形 16"/>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3600" b="0" i="0" u="none" strike="noStrike" cap="none" normalizeH="0" baseline="0" dirty="0" smtClean="0">
                    <a:ln>
                      <a:noFill/>
                    </a:ln>
                    <a:solidFill>
                      <a:srgbClr val="0000FF"/>
                    </a:solidFill>
                    <a:effectLst/>
                    <a:latin typeface="Times" pitchFamily="18" charset="0"/>
                    <a:ea typeface="PMingLiU" pitchFamily="18" charset="-120"/>
                    <a:cs typeface="Times" pitchFamily="18" charset="0"/>
                  </a:rPr>
                  <a:t>  </a:t>
                </a:r>
                <a:r>
                  <a:rPr kumimoji="0" lang="ja-JP" altLang="en-US" sz="3600" dirty="0" smtClean="0">
                    <a:solidFill>
                      <a:schemeClr val="bg1"/>
                    </a:solidFill>
                    <a:latin typeface="Times" pitchFamily="18" charset="0"/>
                    <a:ea typeface="PMingLiU" pitchFamily="18" charset="-120"/>
                    <a:cs typeface="Times" pitchFamily="18" charset="0"/>
                  </a:rPr>
                  <a:t>アルゴリズム概要</a:t>
                </a:r>
                <a:endParaRPr kumimoji="0" lang="ja-JP" altLang="en-US" sz="3600" b="0" i="0" u="none" strike="noStrike" cap="none" normalizeH="0" baseline="0" dirty="0" smtClean="0">
                  <a:ln>
                    <a:noFill/>
                  </a:ln>
                  <a:solidFill>
                    <a:schemeClr val="bg1"/>
                  </a:solidFill>
                  <a:effectLst/>
                  <a:latin typeface="Times" pitchFamily="18" charset="0"/>
                  <a:ea typeface="PMingLiU" pitchFamily="18" charset="-120"/>
                  <a:cs typeface="Times" pitchFamily="18" charset="0"/>
                </a:endParaRPr>
              </a:p>
            </p:txBody>
          </p:sp>
          <p:sp>
            <p:nvSpPr>
              <p:cNvPr id="18" name="円/楕円 17"/>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smtClean="0">
                    <a:solidFill>
                      <a:schemeClr val="bg1"/>
                    </a:solidFill>
                    <a:latin typeface="Arial" charset="0"/>
                    <a:ea typeface="PMingLiU" pitchFamily="18" charset="-120"/>
                  </a:rPr>
                  <a:t>2</a:t>
                </a:r>
                <a:endParaRPr kumimoji="0" lang="ja-JP" altLang="en-US" sz="4400" b="0" i="0" u="none" strike="noStrike" cap="none" normalizeH="0" baseline="0" dirty="0" smtClean="0">
                  <a:ln>
                    <a:noFill/>
                  </a:ln>
                  <a:solidFill>
                    <a:schemeClr val="bg1"/>
                  </a:solidFill>
                  <a:effectLst/>
                  <a:latin typeface="Arial" charset="0"/>
                  <a:ea typeface="PMingLiU" pitchFamily="18" charset="-120"/>
                </a:endParaRPr>
              </a:p>
            </p:txBody>
          </p:sp>
        </p:grpSp>
        <p:grpSp>
          <p:nvGrpSpPr>
            <p:cNvPr id="22" name="グループ化 21"/>
            <p:cNvGrpSpPr/>
            <p:nvPr/>
          </p:nvGrpSpPr>
          <p:grpSpPr>
            <a:xfrm>
              <a:off x="1440000" y="3645024"/>
              <a:ext cx="5724288" cy="720080"/>
              <a:chOff x="1412776" y="1259632"/>
              <a:chExt cx="5724288" cy="720080"/>
            </a:xfrm>
          </p:grpSpPr>
          <p:sp>
            <p:nvSpPr>
              <p:cNvPr id="23" name="角丸四角形 22"/>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3600" b="0" i="0" u="none" strike="noStrike" cap="none" normalizeH="0" baseline="0" dirty="0" smtClean="0">
                    <a:ln>
                      <a:noFill/>
                    </a:ln>
                    <a:solidFill>
                      <a:srgbClr val="0000FF"/>
                    </a:solidFill>
                    <a:effectLst/>
                    <a:latin typeface="Times" pitchFamily="18" charset="0"/>
                    <a:ea typeface="PMingLiU" pitchFamily="18" charset="-120"/>
                    <a:cs typeface="Times" pitchFamily="18" charset="0"/>
                  </a:rPr>
                  <a:t>  </a:t>
                </a:r>
                <a:r>
                  <a:rPr kumimoji="0" lang="ja-JP" altLang="en-US" sz="3600" dirty="0" smtClean="0">
                    <a:solidFill>
                      <a:schemeClr val="bg1"/>
                    </a:solidFill>
                    <a:latin typeface="Times" pitchFamily="18" charset="0"/>
                    <a:ea typeface="PMingLiU" pitchFamily="18" charset="-120"/>
                    <a:cs typeface="Times" pitchFamily="18" charset="0"/>
                  </a:rPr>
                  <a:t>使用ツール・辞書</a:t>
                </a:r>
                <a:endParaRPr kumimoji="0" lang="en-US" altLang="ja-JP" sz="3600" dirty="0" smtClean="0">
                  <a:solidFill>
                    <a:schemeClr val="bg1"/>
                  </a:solidFill>
                  <a:latin typeface="Times" pitchFamily="18" charset="0"/>
                  <a:ea typeface="PMingLiU" pitchFamily="18" charset="-120"/>
                  <a:cs typeface="Times" pitchFamily="18" charset="0"/>
                </a:endParaRPr>
              </a:p>
            </p:txBody>
          </p:sp>
          <p:sp>
            <p:nvSpPr>
              <p:cNvPr id="24" name="円/楕円 23"/>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a:solidFill>
                      <a:schemeClr val="bg1"/>
                    </a:solidFill>
                    <a:latin typeface="Arial" charset="0"/>
                    <a:ea typeface="PMingLiU" pitchFamily="18" charset="-120"/>
                  </a:rPr>
                  <a:t>3</a:t>
                </a:r>
                <a:endParaRPr kumimoji="0" lang="ja-JP" altLang="en-US" sz="4400" b="0" i="0" u="none" strike="noStrike" cap="none" normalizeH="0" baseline="0" dirty="0" smtClean="0">
                  <a:ln>
                    <a:noFill/>
                  </a:ln>
                  <a:solidFill>
                    <a:schemeClr val="bg1"/>
                  </a:solidFill>
                  <a:effectLst/>
                  <a:latin typeface="Arial" charset="0"/>
                  <a:ea typeface="PMingLiU" pitchFamily="18" charset="-120"/>
                </a:endParaRPr>
              </a:p>
            </p:txBody>
          </p:sp>
        </p:grpSp>
        <p:grpSp>
          <p:nvGrpSpPr>
            <p:cNvPr id="25" name="グループ化 24"/>
            <p:cNvGrpSpPr/>
            <p:nvPr/>
          </p:nvGrpSpPr>
          <p:grpSpPr>
            <a:xfrm>
              <a:off x="1440000" y="4653136"/>
              <a:ext cx="5724288" cy="720080"/>
              <a:chOff x="1412776" y="1259632"/>
              <a:chExt cx="5724288" cy="720080"/>
            </a:xfrm>
          </p:grpSpPr>
          <p:sp>
            <p:nvSpPr>
              <p:cNvPr id="26" name="角丸四角形 25"/>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3600" b="0" i="0" u="none" strike="noStrike" cap="none" normalizeH="0" baseline="0" dirty="0" smtClean="0">
                    <a:ln>
                      <a:noFill/>
                    </a:ln>
                    <a:solidFill>
                      <a:srgbClr val="0000FF"/>
                    </a:solidFill>
                    <a:effectLst/>
                    <a:latin typeface="Times" pitchFamily="18" charset="0"/>
                    <a:ea typeface="PMingLiU" pitchFamily="18" charset="-120"/>
                    <a:cs typeface="Times" pitchFamily="18" charset="0"/>
                  </a:rPr>
                  <a:t>  </a:t>
                </a:r>
                <a:r>
                  <a:rPr kumimoji="0" lang="ja-JP" altLang="en-US" sz="3600" dirty="0" smtClean="0">
                    <a:solidFill>
                      <a:schemeClr val="bg1"/>
                    </a:solidFill>
                    <a:latin typeface="Times" pitchFamily="18" charset="0"/>
                    <a:ea typeface="PMingLiU" pitchFamily="18" charset="-120"/>
                    <a:cs typeface="Times" pitchFamily="18" charset="0"/>
                  </a:rPr>
                  <a:t>今後に向けた課題</a:t>
                </a:r>
                <a:endParaRPr kumimoji="0" lang="en-US" altLang="ja-JP" sz="3600" dirty="0" smtClean="0">
                  <a:solidFill>
                    <a:schemeClr val="bg1"/>
                  </a:solidFill>
                  <a:latin typeface="Times" pitchFamily="18" charset="0"/>
                  <a:ea typeface="PMingLiU" pitchFamily="18" charset="-120"/>
                  <a:cs typeface="Times" pitchFamily="18" charset="0"/>
                </a:endParaRPr>
              </a:p>
            </p:txBody>
          </p:sp>
          <p:sp>
            <p:nvSpPr>
              <p:cNvPr id="27" name="円/楕円 26"/>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smtClean="0">
                    <a:solidFill>
                      <a:schemeClr val="bg1"/>
                    </a:solidFill>
                    <a:latin typeface="Arial" charset="0"/>
                    <a:ea typeface="PMingLiU" pitchFamily="18" charset="-120"/>
                  </a:rPr>
                  <a:t>4</a:t>
                </a:r>
                <a:endParaRPr kumimoji="0" lang="ja-JP" altLang="en-US" sz="4400" b="0" i="0" u="none" strike="noStrike" cap="none" normalizeH="0" baseline="0" dirty="0" smtClean="0">
                  <a:ln>
                    <a:noFill/>
                  </a:ln>
                  <a:solidFill>
                    <a:schemeClr val="bg1"/>
                  </a:solidFill>
                  <a:effectLst/>
                  <a:latin typeface="Arial" charset="0"/>
                  <a:ea typeface="PMingLiU" pitchFamily="18" charset="-120"/>
                </a:endParaRPr>
              </a:p>
            </p:txBody>
          </p:sp>
        </p:grpSp>
      </p:grpSp>
      <p:sp>
        <p:nvSpPr>
          <p:cNvPr id="30" name="タイトル 1"/>
          <p:cNvSpPr txBox="1">
            <a:spLocks/>
          </p:cNvSpPr>
          <p:nvPr/>
        </p:nvSpPr>
        <p:spPr>
          <a:xfrm>
            <a:off x="0" y="0"/>
            <a:ext cx="7772400"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　　目次</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3"/>
          <p:cNvGrpSpPr/>
          <p:nvPr/>
        </p:nvGrpSpPr>
        <p:grpSpPr>
          <a:xfrm>
            <a:off x="828000" y="476672"/>
            <a:ext cx="5724288" cy="720000"/>
            <a:chOff x="1412776" y="1259632"/>
            <a:chExt cx="5724288" cy="720080"/>
          </a:xfrm>
        </p:grpSpPr>
        <p:sp>
          <p:nvSpPr>
            <p:cNvPr id="5" name="角丸四角形 4"/>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3600" b="0" i="0" u="none" strike="noStrike" cap="none" normalizeH="0" baseline="0" dirty="0" smtClean="0">
                  <a:ln>
                    <a:noFill/>
                  </a:ln>
                  <a:solidFill>
                    <a:srgbClr val="0000FF"/>
                  </a:solidFill>
                  <a:effectLst/>
                  <a:latin typeface="Times" pitchFamily="18" charset="0"/>
                  <a:ea typeface="PMingLiU" pitchFamily="18" charset="-120"/>
                  <a:cs typeface="Times" pitchFamily="18" charset="0"/>
                </a:rPr>
                <a:t>  </a:t>
              </a:r>
              <a:r>
                <a:rPr kumimoji="0" lang="en-US" altLang="ja-JP" sz="3600" b="0" i="0" u="none" strike="noStrike" cap="none" normalizeH="0" baseline="0" dirty="0" smtClean="0">
                  <a:ln>
                    <a:noFill/>
                  </a:ln>
                  <a:solidFill>
                    <a:schemeClr val="bg1"/>
                  </a:solidFill>
                  <a:effectLst/>
                  <a:latin typeface="Times" pitchFamily="18" charset="0"/>
                  <a:ea typeface="PMingLiU" pitchFamily="18" charset="-120"/>
                  <a:cs typeface="Times" pitchFamily="18" charset="0"/>
                </a:rPr>
                <a:t> </a:t>
              </a:r>
              <a:r>
                <a:rPr kumimoji="0" lang="ja-JP" altLang="en-US" sz="3600" b="0" i="0" u="none" strike="noStrike" cap="none" normalizeH="0" baseline="0" dirty="0" smtClean="0">
                  <a:ln>
                    <a:noFill/>
                  </a:ln>
                  <a:solidFill>
                    <a:schemeClr val="bg1"/>
                  </a:solidFill>
                  <a:effectLst/>
                  <a:latin typeface="Times" pitchFamily="18" charset="0"/>
                  <a:ea typeface="PMingLiU" pitchFamily="18" charset="-120"/>
                  <a:cs typeface="Times" pitchFamily="18" charset="0"/>
                </a:rPr>
                <a:t>本成果物の基本方針</a:t>
              </a:r>
              <a:endParaRPr kumimoji="0" lang="ja-JP" altLang="en-US" sz="3600" b="0" i="0" u="none" strike="noStrike" cap="none" normalizeH="0" baseline="0" dirty="0" smtClean="0">
                <a:ln>
                  <a:noFill/>
                </a:ln>
                <a:solidFill>
                  <a:schemeClr val="bg1"/>
                </a:solidFill>
                <a:effectLst/>
                <a:latin typeface="Times" pitchFamily="18" charset="0"/>
                <a:ea typeface="PMingLiU" pitchFamily="18" charset="-120"/>
                <a:cs typeface="Times" pitchFamily="18" charset="0"/>
              </a:endParaRPr>
            </a:p>
          </p:txBody>
        </p:sp>
        <p:sp>
          <p:nvSpPr>
            <p:cNvPr id="6" name="円/楕円 5"/>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a:solidFill>
                    <a:schemeClr val="bg1"/>
                  </a:solidFill>
                  <a:latin typeface="Arial" charset="0"/>
                  <a:ea typeface="PMingLiU" pitchFamily="18" charset="-120"/>
                </a:rPr>
                <a:t>1</a:t>
              </a:r>
              <a:endParaRPr kumimoji="0" lang="ja-JP" altLang="en-US" sz="4400" b="0" i="0" u="none" strike="noStrike" cap="none" normalizeH="0" baseline="0" dirty="0" smtClean="0">
                <a:ln>
                  <a:noFill/>
                </a:ln>
                <a:solidFill>
                  <a:schemeClr val="bg1"/>
                </a:solidFill>
                <a:effectLst/>
                <a:latin typeface="Arial" charset="0"/>
                <a:ea typeface="PMingLiU" pitchFamily="18" charset="-120"/>
              </a:endParaRPr>
            </a:p>
          </p:txBody>
        </p:sp>
      </p:grpSp>
      <p:sp>
        <p:nvSpPr>
          <p:cNvPr id="16" name="タイトル 1"/>
          <p:cNvSpPr txBox="1">
            <a:spLocks/>
          </p:cNvSpPr>
          <p:nvPr/>
        </p:nvSpPr>
        <p:spPr>
          <a:xfrm>
            <a:off x="827584" y="1268760"/>
            <a:ext cx="7772400"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ja-JP" altLang="en-US" sz="1600" dirty="0" smtClean="0">
                <a:latin typeface="+mj-lt"/>
                <a:ea typeface="+mj-ea"/>
                <a:cs typeface="+mj-cs"/>
              </a:rPr>
              <a:t>学習データの観察から、下記方針を策定しロジックの設計、実装を実施した。</a:t>
            </a:r>
            <a:endParaRPr lang="en-US" altLang="ja-JP" sz="16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ja-JP" sz="16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b="1" i="0" u="none" strike="noStrike" kern="1200" cap="none" spc="0" normalizeH="0" baseline="0" noProof="0" dirty="0" smtClean="0">
                <a:ln>
                  <a:noFill/>
                </a:ln>
                <a:solidFill>
                  <a:schemeClr val="tx1"/>
                </a:solidFill>
                <a:effectLst/>
                <a:uLnTx/>
                <a:uFillTx/>
                <a:latin typeface="+mj-lt"/>
                <a:ea typeface="+mj-ea"/>
                <a:cs typeface="+mj-cs"/>
              </a:rPr>
              <a:t>①シンプルかつ妥当性の高い実装ロジックとすること。</a:t>
            </a:r>
            <a:endParaRPr kumimoji="1" lang="en-US" altLang="ja-JP"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ja-JP" altLang="en-US" b="1" dirty="0" smtClean="0">
                <a:latin typeface="+mj-lt"/>
                <a:ea typeface="+mj-ea"/>
                <a:cs typeface="+mj-cs"/>
              </a:rPr>
              <a:t>②学習データにおける業種ごとの数的偏りに左右されないロジックとすること。</a:t>
            </a:r>
            <a:endParaRPr lang="en-US" altLang="ja-JP"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b="1" i="0" u="none" strike="noStrike" kern="1200" cap="none" spc="0" normalizeH="0" baseline="0" noProof="0" dirty="0" smtClean="0">
                <a:ln>
                  <a:noFill/>
                </a:ln>
                <a:solidFill>
                  <a:schemeClr val="tx1"/>
                </a:solidFill>
                <a:effectLst/>
                <a:uLnTx/>
                <a:uFillTx/>
                <a:latin typeface="+mj-lt"/>
                <a:ea typeface="+mj-ea"/>
                <a:cs typeface="+mj-cs"/>
              </a:rPr>
              <a:t>③処理内容がブラックボックス化しないしないロジックとすること</a:t>
            </a:r>
            <a:r>
              <a:rPr kumimoji="1" lang="ja-JP" altLang="en-US" sz="1600" b="0" i="0" u="none" strike="noStrike" kern="1200" cap="none" spc="0" normalizeH="0" baseline="0" noProof="0" dirty="0" smtClean="0">
                <a:ln>
                  <a:noFill/>
                </a:ln>
                <a:solidFill>
                  <a:schemeClr val="tx1"/>
                </a:solidFill>
                <a:effectLst/>
                <a:uLnTx/>
                <a:uFillTx/>
                <a:latin typeface="+mj-lt"/>
                <a:ea typeface="+mj-ea"/>
                <a:cs typeface="+mj-cs"/>
              </a:rPr>
              <a:t>。</a:t>
            </a:r>
          </a:p>
        </p:txBody>
      </p:sp>
      <p:grpSp>
        <p:nvGrpSpPr>
          <p:cNvPr id="42" name="グループ化 41"/>
          <p:cNvGrpSpPr/>
          <p:nvPr/>
        </p:nvGrpSpPr>
        <p:grpSpPr>
          <a:xfrm>
            <a:off x="1043608" y="3037079"/>
            <a:ext cx="6480720" cy="3704289"/>
            <a:chOff x="467544" y="1412776"/>
            <a:chExt cx="8424936" cy="5364832"/>
          </a:xfrm>
        </p:grpSpPr>
        <p:sp>
          <p:nvSpPr>
            <p:cNvPr id="21" name="正方形/長方形 20"/>
            <p:cNvSpPr/>
            <p:nvPr/>
          </p:nvSpPr>
          <p:spPr>
            <a:xfrm>
              <a:off x="2411760" y="1412776"/>
              <a:ext cx="4248472" cy="2520280"/>
            </a:xfrm>
            <a:prstGeom prst="rect">
              <a:avLst/>
            </a:prstGeom>
            <a:solidFill>
              <a:srgbClr val="C2D9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2411760" y="1412776"/>
              <a:ext cx="4248472" cy="63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bg1"/>
                  </a:solidFill>
                </a:rPr>
                <a:t>①</a:t>
              </a:r>
              <a:endParaRPr lang="en-US" altLang="ja-JP" sz="2800" dirty="0" smtClean="0">
                <a:solidFill>
                  <a:schemeClr val="bg1"/>
                </a:solidFill>
              </a:endParaRPr>
            </a:p>
          </p:txBody>
        </p:sp>
        <p:sp>
          <p:nvSpPr>
            <p:cNvPr id="25" name="正方形/長方形 24"/>
            <p:cNvSpPr/>
            <p:nvPr/>
          </p:nvSpPr>
          <p:spPr>
            <a:xfrm>
              <a:off x="467544" y="4257328"/>
              <a:ext cx="4104456" cy="2520280"/>
            </a:xfrm>
            <a:prstGeom prst="rect">
              <a:avLst/>
            </a:prstGeom>
            <a:solidFill>
              <a:srgbClr val="C2D9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467544" y="4005064"/>
              <a:ext cx="4104456" cy="63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bg1"/>
                  </a:solidFill>
                </a:rPr>
                <a:t>　　　　　　②</a:t>
              </a:r>
              <a:endParaRPr lang="en-US" altLang="ja-JP" sz="2800" dirty="0" smtClean="0">
                <a:solidFill>
                  <a:schemeClr val="bg1"/>
                </a:solidFill>
              </a:endParaRPr>
            </a:p>
          </p:txBody>
        </p:sp>
        <p:sp>
          <p:nvSpPr>
            <p:cNvPr id="29" name="正方形/長方形 28"/>
            <p:cNvSpPr/>
            <p:nvPr/>
          </p:nvSpPr>
          <p:spPr>
            <a:xfrm>
              <a:off x="4644008" y="4257328"/>
              <a:ext cx="4248472" cy="2520280"/>
            </a:xfrm>
            <a:prstGeom prst="rect">
              <a:avLst/>
            </a:prstGeom>
            <a:solidFill>
              <a:srgbClr val="C2D9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4644008" y="4005064"/>
              <a:ext cx="4248472" cy="63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③</a:t>
              </a:r>
              <a:endParaRPr kumimoji="1" lang="ja-JP" altLang="en-US" sz="2800" dirty="0"/>
            </a:p>
          </p:txBody>
        </p:sp>
        <p:sp>
          <p:nvSpPr>
            <p:cNvPr id="32" name="円/楕円 31"/>
            <p:cNvSpPr/>
            <p:nvPr/>
          </p:nvSpPr>
          <p:spPr>
            <a:xfrm>
              <a:off x="3835940" y="3231835"/>
              <a:ext cx="1592955" cy="17806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Rectangle 2"/>
            <p:cNvSpPr txBox="1">
              <a:spLocks noChangeArrowheads="1"/>
            </p:cNvSpPr>
            <p:nvPr/>
          </p:nvSpPr>
          <p:spPr>
            <a:xfrm>
              <a:off x="2433362" y="2084673"/>
              <a:ext cx="4118858" cy="1584176"/>
            </a:xfrm>
            <a:prstGeom prst="rect">
              <a:avLst/>
            </a:prstGeom>
          </p:spPr>
          <p:txBody>
            <a:bodyPr/>
            <a:lstStyle/>
            <a:p>
              <a:pPr lvl="0" eaLnBrk="0" fontAlgn="base" hangingPunct="0">
                <a:spcBef>
                  <a:spcPct val="20000"/>
                </a:spcBef>
                <a:spcAft>
                  <a:spcPct val="0"/>
                </a:spcAft>
                <a:buClr>
                  <a:srgbClr val="F00000"/>
                </a:buClr>
                <a:buSzPct val="80000"/>
                <a:buFont typeface="Wingdings" pitchFamily="2" charset="2"/>
                <a:buChar char="ü"/>
                <a:defRPr/>
              </a:pPr>
              <a:r>
                <a:rPr lang="ja-JP" altLang="en-US" sz="1600" b="1" dirty="0" smtClean="0"/>
                <a:t>データ観察を行い</a:t>
              </a:r>
              <a:r>
                <a:rPr lang="ja-JP" altLang="en-US" sz="1600" b="1" dirty="0" smtClean="0"/>
                <a:t>、人間がどう</a:t>
              </a:r>
              <a:r>
                <a:rPr lang="ja-JP" altLang="en-US" sz="1600" b="1" dirty="0"/>
                <a:t>　</a:t>
              </a:r>
              <a:r>
                <a:rPr lang="ja-JP" altLang="en-US" sz="1600" b="1" dirty="0" smtClean="0"/>
                <a:t>判断するのかを考察し、単純なルールベースでの実装から着手。</a:t>
              </a:r>
              <a:endParaRPr lang="en-US" altLang="zh-TW" sz="1600" b="1" dirty="0" smtClean="0"/>
            </a:p>
            <a:p>
              <a:pPr lvl="0" eaLnBrk="0" fontAlgn="base" hangingPunct="0">
                <a:spcBef>
                  <a:spcPct val="20000"/>
                </a:spcBef>
                <a:spcAft>
                  <a:spcPct val="0"/>
                </a:spcAft>
                <a:buClr>
                  <a:srgbClr val="F00000"/>
                </a:buClr>
                <a:buSzPct val="80000"/>
                <a:defRPr/>
              </a:pPr>
              <a:r>
                <a:rPr lang="ja-JP" altLang="en-US" b="1" dirty="0" smtClean="0"/>
                <a:t>　　　　　</a:t>
              </a:r>
              <a:endParaRPr lang="en-US" altLang="ja-JP" b="1" dirty="0" smtClean="0"/>
            </a:p>
            <a:p>
              <a:pPr lvl="0" eaLnBrk="0" fontAlgn="base" hangingPunct="0">
                <a:spcBef>
                  <a:spcPct val="20000"/>
                </a:spcBef>
                <a:spcAft>
                  <a:spcPct val="0"/>
                </a:spcAft>
                <a:buClr>
                  <a:srgbClr val="F00000"/>
                </a:buClr>
                <a:buSzPct val="80000"/>
                <a:defRPr/>
              </a:pPr>
              <a:endParaRPr lang="en-US" altLang="zh-TW" b="1" dirty="0" smtClean="0"/>
            </a:p>
            <a:p>
              <a:pPr lvl="0" eaLnBrk="0" fontAlgn="base" hangingPunct="0">
                <a:spcBef>
                  <a:spcPct val="20000"/>
                </a:spcBef>
                <a:spcAft>
                  <a:spcPct val="0"/>
                </a:spcAft>
                <a:buClr>
                  <a:srgbClr val="F00000"/>
                </a:buClr>
                <a:buSzPct val="80000"/>
                <a:defRPr/>
              </a:pPr>
              <a:r>
                <a:rPr kumimoji="0" lang="ja-JP" altLang="en-US" sz="1600" b="1" kern="0" dirty="0" smtClean="0"/>
                <a:t>　　　　　　　</a:t>
              </a:r>
              <a:endParaRPr kumimoji="0" lang="en-US" altLang="ja-JP" sz="1600" b="1" kern="0" dirty="0" smtClean="0"/>
            </a:p>
          </p:txBody>
        </p:sp>
        <p:sp>
          <p:nvSpPr>
            <p:cNvPr id="41" name="Rectangle 2"/>
            <p:cNvSpPr txBox="1">
              <a:spLocks noChangeArrowheads="1"/>
            </p:cNvSpPr>
            <p:nvPr/>
          </p:nvSpPr>
          <p:spPr>
            <a:xfrm>
              <a:off x="4586402" y="4796147"/>
              <a:ext cx="3302435" cy="1584176"/>
            </a:xfrm>
            <a:prstGeom prst="rect">
              <a:avLst/>
            </a:prstGeom>
          </p:spPr>
          <p:txBody>
            <a:bodyPr/>
            <a:lstStyle/>
            <a:p>
              <a:pPr lvl="0" eaLnBrk="0" fontAlgn="base" hangingPunct="0">
                <a:spcBef>
                  <a:spcPct val="20000"/>
                </a:spcBef>
                <a:spcAft>
                  <a:spcPct val="0"/>
                </a:spcAft>
                <a:buClr>
                  <a:srgbClr val="F00000"/>
                </a:buClr>
                <a:buSzPct val="80000"/>
                <a:defRPr/>
              </a:pPr>
              <a:endParaRPr lang="en-US" altLang="zh-TW" b="1" dirty="0" smtClean="0"/>
            </a:p>
            <a:p>
              <a:pPr lvl="0" eaLnBrk="0" fontAlgn="base" hangingPunct="0">
                <a:spcBef>
                  <a:spcPct val="20000"/>
                </a:spcBef>
                <a:spcAft>
                  <a:spcPct val="0"/>
                </a:spcAft>
                <a:buClr>
                  <a:srgbClr val="F00000"/>
                </a:buClr>
                <a:buSzPct val="80000"/>
                <a:defRPr/>
              </a:pPr>
              <a:r>
                <a:rPr lang="ja-JP" altLang="en-US" b="1" dirty="0" smtClean="0"/>
                <a:t>　　　　　</a:t>
              </a:r>
              <a:endParaRPr lang="en-US" altLang="ja-JP" b="1" dirty="0" smtClean="0"/>
            </a:p>
            <a:p>
              <a:pPr lvl="0" eaLnBrk="0" fontAlgn="base" hangingPunct="0">
                <a:spcBef>
                  <a:spcPct val="20000"/>
                </a:spcBef>
                <a:spcAft>
                  <a:spcPct val="0"/>
                </a:spcAft>
                <a:buClr>
                  <a:srgbClr val="F00000"/>
                </a:buClr>
                <a:buSzPct val="80000"/>
                <a:defRPr/>
              </a:pPr>
              <a:endParaRPr lang="en-US" altLang="zh-TW" b="1" dirty="0" smtClean="0"/>
            </a:p>
            <a:p>
              <a:pPr lvl="0" eaLnBrk="0" fontAlgn="base" hangingPunct="0">
                <a:spcBef>
                  <a:spcPct val="20000"/>
                </a:spcBef>
                <a:spcAft>
                  <a:spcPct val="0"/>
                </a:spcAft>
                <a:buClr>
                  <a:srgbClr val="F00000"/>
                </a:buClr>
                <a:buSzPct val="80000"/>
                <a:defRPr/>
              </a:pPr>
              <a:r>
                <a:rPr kumimoji="0" lang="ja-JP" altLang="en-US" sz="1600" b="1" kern="0" dirty="0" smtClean="0"/>
                <a:t>　　　　　　　</a:t>
              </a:r>
              <a:endParaRPr kumimoji="0" lang="en-US" altLang="ja-JP" sz="1600" b="1" kern="0" dirty="0" smtClean="0"/>
            </a:p>
          </p:txBody>
        </p:sp>
      </p:grpSp>
      <p:sp>
        <p:nvSpPr>
          <p:cNvPr id="43" name="Rectangle 2"/>
          <p:cNvSpPr txBox="1">
            <a:spLocks noChangeArrowheads="1"/>
          </p:cNvSpPr>
          <p:nvPr/>
        </p:nvSpPr>
        <p:spPr>
          <a:xfrm>
            <a:off x="1043608" y="5301208"/>
            <a:ext cx="3096344" cy="1224136"/>
          </a:xfrm>
          <a:prstGeom prst="rect">
            <a:avLst/>
          </a:prstGeom>
        </p:spPr>
        <p:txBody>
          <a:bodyPr/>
          <a:lstStyle/>
          <a:p>
            <a:pPr lvl="0" eaLnBrk="0" fontAlgn="base" hangingPunct="0">
              <a:spcBef>
                <a:spcPct val="20000"/>
              </a:spcBef>
              <a:spcAft>
                <a:spcPct val="0"/>
              </a:spcAft>
              <a:buClr>
                <a:srgbClr val="F00000"/>
              </a:buClr>
              <a:buSzPct val="80000"/>
              <a:buFont typeface="Wingdings" pitchFamily="2" charset="2"/>
              <a:buChar char="ü"/>
              <a:defRPr/>
            </a:pPr>
            <a:r>
              <a:rPr lang="ja-JP" altLang="en-US" sz="1600" b="1" dirty="0"/>
              <a:t>業種に</a:t>
            </a:r>
            <a:r>
              <a:rPr lang="ja-JP" altLang="en-US" sz="1600" b="1" dirty="0" smtClean="0"/>
              <a:t>よるデータ量の偏り　</a:t>
            </a:r>
            <a:endParaRPr lang="en-US" altLang="ja-JP" sz="1600" b="1" dirty="0" smtClean="0"/>
          </a:p>
          <a:p>
            <a:pPr lvl="0" eaLnBrk="0" fontAlgn="base" hangingPunct="0">
              <a:spcBef>
                <a:spcPct val="20000"/>
              </a:spcBef>
              <a:spcAft>
                <a:spcPct val="0"/>
              </a:spcAft>
              <a:buClr>
                <a:srgbClr val="F00000"/>
              </a:buClr>
              <a:buSzPct val="80000"/>
              <a:defRPr/>
            </a:pPr>
            <a:r>
              <a:rPr lang="ja-JP" altLang="en-US" sz="1600" b="1" dirty="0"/>
              <a:t>　</a:t>
            </a:r>
            <a:r>
              <a:rPr lang="ja-JP" altLang="en-US" sz="1600" b="1" dirty="0" smtClean="0"/>
              <a:t>を考慮し、文章内における単語　　</a:t>
            </a:r>
            <a:endParaRPr lang="en-US" altLang="ja-JP" sz="1600" b="1" dirty="0" smtClean="0"/>
          </a:p>
          <a:p>
            <a:pPr lvl="0" eaLnBrk="0" fontAlgn="base" hangingPunct="0">
              <a:spcBef>
                <a:spcPct val="20000"/>
              </a:spcBef>
              <a:spcAft>
                <a:spcPct val="0"/>
              </a:spcAft>
              <a:buClr>
                <a:srgbClr val="F00000"/>
              </a:buClr>
              <a:buSzPct val="80000"/>
              <a:defRPr/>
            </a:pPr>
            <a:r>
              <a:rPr lang="ja-JP" altLang="en-US" sz="1600" b="1" dirty="0"/>
              <a:t>　</a:t>
            </a:r>
            <a:r>
              <a:rPr lang="ja-JP" altLang="en-US" sz="1600" b="1" dirty="0" smtClean="0"/>
              <a:t>の出現頻度等を基にした重み付</a:t>
            </a:r>
            <a:endParaRPr lang="en-US" altLang="ja-JP" sz="1600" b="1" dirty="0" smtClean="0"/>
          </a:p>
          <a:p>
            <a:pPr lvl="0" eaLnBrk="0" fontAlgn="base" hangingPunct="0">
              <a:spcBef>
                <a:spcPct val="20000"/>
              </a:spcBef>
              <a:spcAft>
                <a:spcPct val="0"/>
              </a:spcAft>
              <a:buClr>
                <a:srgbClr val="F00000"/>
              </a:buClr>
              <a:buSzPct val="80000"/>
              <a:defRPr/>
            </a:pPr>
            <a:r>
              <a:rPr lang="ja-JP" altLang="en-US" sz="1600" b="1" dirty="0" smtClean="0"/>
              <a:t>　</a:t>
            </a:r>
            <a:r>
              <a:rPr lang="ja-JP" altLang="en-US" sz="1600" b="1" dirty="0" err="1" smtClean="0"/>
              <a:t>けを</a:t>
            </a:r>
            <a:r>
              <a:rPr lang="ja-JP" altLang="en-US" sz="1600" b="1" dirty="0" smtClean="0"/>
              <a:t>除去。</a:t>
            </a:r>
            <a:endParaRPr lang="en-US" altLang="zh-TW" sz="1600" b="1" dirty="0" smtClean="0"/>
          </a:p>
          <a:p>
            <a:pPr lvl="0" eaLnBrk="0" fontAlgn="base" hangingPunct="0">
              <a:spcBef>
                <a:spcPct val="20000"/>
              </a:spcBef>
              <a:spcAft>
                <a:spcPct val="0"/>
              </a:spcAft>
              <a:buClr>
                <a:srgbClr val="F00000"/>
              </a:buClr>
              <a:buSzPct val="80000"/>
              <a:defRPr/>
            </a:pPr>
            <a:r>
              <a:rPr lang="ja-JP" altLang="en-US" b="1" dirty="0" smtClean="0"/>
              <a:t>　　　　　</a:t>
            </a:r>
            <a:endParaRPr lang="en-US" altLang="ja-JP" b="1" dirty="0" smtClean="0"/>
          </a:p>
          <a:p>
            <a:pPr lvl="0" eaLnBrk="0" fontAlgn="base" hangingPunct="0">
              <a:spcBef>
                <a:spcPct val="20000"/>
              </a:spcBef>
              <a:spcAft>
                <a:spcPct val="0"/>
              </a:spcAft>
              <a:buClr>
                <a:srgbClr val="F00000"/>
              </a:buClr>
              <a:buSzPct val="80000"/>
              <a:defRPr/>
            </a:pPr>
            <a:endParaRPr lang="en-US" altLang="zh-TW" b="1" dirty="0" smtClean="0"/>
          </a:p>
          <a:p>
            <a:pPr lvl="0" eaLnBrk="0" fontAlgn="base" hangingPunct="0">
              <a:spcBef>
                <a:spcPct val="20000"/>
              </a:spcBef>
              <a:spcAft>
                <a:spcPct val="0"/>
              </a:spcAft>
              <a:buClr>
                <a:srgbClr val="F00000"/>
              </a:buClr>
              <a:buSzPct val="80000"/>
              <a:defRPr/>
            </a:pPr>
            <a:r>
              <a:rPr kumimoji="0" lang="ja-JP" altLang="en-US" sz="1600" b="1" kern="0" dirty="0" smtClean="0"/>
              <a:t>　　　　　　　</a:t>
            </a:r>
            <a:endParaRPr kumimoji="0" lang="en-US" altLang="ja-JP" sz="1600" b="1" kern="0" dirty="0" smtClean="0"/>
          </a:p>
        </p:txBody>
      </p:sp>
      <p:sp>
        <p:nvSpPr>
          <p:cNvPr id="44" name="Rectangle 2"/>
          <p:cNvSpPr txBox="1">
            <a:spLocks noChangeArrowheads="1"/>
          </p:cNvSpPr>
          <p:nvPr/>
        </p:nvSpPr>
        <p:spPr>
          <a:xfrm>
            <a:off x="4499992" y="5373216"/>
            <a:ext cx="3096344" cy="1224136"/>
          </a:xfrm>
          <a:prstGeom prst="rect">
            <a:avLst/>
          </a:prstGeom>
        </p:spPr>
        <p:txBody>
          <a:bodyPr/>
          <a:lstStyle/>
          <a:p>
            <a:pPr lvl="0" eaLnBrk="0" fontAlgn="base" hangingPunct="0">
              <a:spcBef>
                <a:spcPct val="20000"/>
              </a:spcBef>
              <a:spcAft>
                <a:spcPct val="0"/>
              </a:spcAft>
              <a:buClr>
                <a:srgbClr val="F00000"/>
              </a:buClr>
              <a:buSzPct val="80000"/>
              <a:buFont typeface="Wingdings" pitchFamily="2" charset="2"/>
              <a:buChar char="ü"/>
              <a:defRPr/>
            </a:pPr>
            <a:r>
              <a:rPr lang="ja-JP" altLang="en-US" sz="1600" b="1" dirty="0" smtClean="0"/>
              <a:t>オントロジー構築の研究などを</a:t>
            </a:r>
            <a:endParaRPr lang="en-US" altLang="ja-JP" sz="1600" b="1" dirty="0" smtClean="0"/>
          </a:p>
          <a:p>
            <a:pPr lvl="0" eaLnBrk="0" fontAlgn="base" hangingPunct="0">
              <a:spcBef>
                <a:spcPct val="20000"/>
              </a:spcBef>
              <a:spcAft>
                <a:spcPct val="0"/>
              </a:spcAft>
              <a:buClr>
                <a:srgbClr val="F00000"/>
              </a:buClr>
              <a:buSzPct val="80000"/>
              <a:defRPr/>
            </a:pPr>
            <a:r>
              <a:rPr lang="ja-JP" altLang="en-US" sz="1600" b="1" dirty="0"/>
              <a:t>　</a:t>
            </a:r>
            <a:r>
              <a:rPr lang="ja-JP" altLang="en-US" sz="1600" b="1" dirty="0" smtClean="0"/>
              <a:t>同時並行に進めつつ、ライブラリ</a:t>
            </a:r>
            <a:endParaRPr lang="en-US" altLang="ja-JP" sz="1600" b="1" dirty="0" smtClean="0"/>
          </a:p>
          <a:p>
            <a:pPr lvl="0" eaLnBrk="0" fontAlgn="base" hangingPunct="0">
              <a:spcBef>
                <a:spcPct val="20000"/>
              </a:spcBef>
              <a:spcAft>
                <a:spcPct val="0"/>
              </a:spcAft>
              <a:buClr>
                <a:srgbClr val="F00000"/>
              </a:buClr>
              <a:buSzPct val="80000"/>
              <a:defRPr/>
            </a:pPr>
            <a:r>
              <a:rPr lang="ja-JP" altLang="en-US" sz="1600" b="1" dirty="0" smtClean="0"/>
              <a:t>　やツールの安易な使用による</a:t>
            </a:r>
            <a:endParaRPr lang="en-US" altLang="ja-JP" sz="1600" b="1" dirty="0"/>
          </a:p>
          <a:p>
            <a:pPr lvl="0" eaLnBrk="0" fontAlgn="base" hangingPunct="0">
              <a:spcBef>
                <a:spcPct val="20000"/>
              </a:spcBef>
              <a:spcAft>
                <a:spcPct val="0"/>
              </a:spcAft>
              <a:buClr>
                <a:srgbClr val="F00000"/>
              </a:buClr>
              <a:buSzPct val="80000"/>
              <a:defRPr/>
            </a:pPr>
            <a:r>
              <a:rPr lang="ja-JP" altLang="en-US" sz="1600" b="1" dirty="0" smtClean="0"/>
              <a:t>　ブラックボックス化を回避。　</a:t>
            </a:r>
            <a:r>
              <a:rPr lang="ja-JP" altLang="en-US" dirty="0" smtClean="0"/>
              <a:t>　</a:t>
            </a:r>
            <a:r>
              <a:rPr lang="ja-JP" altLang="en-US" b="1" dirty="0" smtClean="0"/>
              <a:t>　　　</a:t>
            </a:r>
            <a:endParaRPr lang="en-US" altLang="ja-JP" b="1" dirty="0" smtClean="0"/>
          </a:p>
          <a:p>
            <a:pPr lvl="0" eaLnBrk="0" fontAlgn="base" hangingPunct="0">
              <a:spcBef>
                <a:spcPct val="20000"/>
              </a:spcBef>
              <a:spcAft>
                <a:spcPct val="0"/>
              </a:spcAft>
              <a:buClr>
                <a:srgbClr val="F00000"/>
              </a:buClr>
              <a:buSzPct val="80000"/>
              <a:defRPr/>
            </a:pPr>
            <a:endParaRPr lang="en-US" altLang="zh-TW" b="1" dirty="0" smtClean="0"/>
          </a:p>
          <a:p>
            <a:pPr lvl="0" eaLnBrk="0" fontAlgn="base" hangingPunct="0">
              <a:spcBef>
                <a:spcPct val="20000"/>
              </a:spcBef>
              <a:spcAft>
                <a:spcPct val="0"/>
              </a:spcAft>
              <a:buClr>
                <a:srgbClr val="F00000"/>
              </a:buClr>
              <a:buSzPct val="80000"/>
              <a:defRPr/>
            </a:pPr>
            <a:r>
              <a:rPr kumimoji="0" lang="ja-JP" altLang="en-US" sz="1600" b="1" kern="0" dirty="0" smtClean="0"/>
              <a:t>　　　　　　　</a:t>
            </a:r>
            <a:endParaRPr kumimoji="0" lang="en-US" altLang="ja-JP" sz="1600" b="1" kern="0" dirty="0" smtClean="0"/>
          </a:p>
        </p:txBody>
      </p:sp>
      <p:sp>
        <p:nvSpPr>
          <p:cNvPr id="45" name="円/楕円 44"/>
          <p:cNvSpPr/>
          <p:nvPr/>
        </p:nvSpPr>
        <p:spPr bwMode="auto">
          <a:xfrm>
            <a:off x="3635896" y="4293096"/>
            <a:ext cx="1224136" cy="1224136"/>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b="0" i="0" u="none" strike="noStrike" cap="none" normalizeH="0" baseline="0" dirty="0" smtClean="0">
                <a:ln>
                  <a:noFill/>
                </a:ln>
                <a:solidFill>
                  <a:schemeClr val="bg1"/>
                </a:solidFill>
                <a:effectLst/>
                <a:latin typeface="Arial" charset="0"/>
                <a:ea typeface="PMingLiU" pitchFamily="18" charset="-120"/>
              </a:rPr>
              <a:t>AI</a:t>
            </a:r>
            <a:endParaRPr kumimoji="0" lang="ja-JP" altLang="en-US" sz="4400" b="0" i="0" u="none" strike="noStrike" cap="none" normalizeH="0" baseline="0" dirty="0" smtClean="0">
              <a:ln>
                <a:noFill/>
              </a:ln>
              <a:solidFill>
                <a:schemeClr val="bg1"/>
              </a:solidFill>
              <a:effectLst/>
              <a:latin typeface="Arial" charset="0"/>
              <a:ea typeface="PMingLiU"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グループ化 3"/>
          <p:cNvGrpSpPr/>
          <p:nvPr/>
        </p:nvGrpSpPr>
        <p:grpSpPr>
          <a:xfrm>
            <a:off x="828000" y="476672"/>
            <a:ext cx="5724288" cy="720000"/>
            <a:chOff x="1412776" y="1259632"/>
            <a:chExt cx="5724288" cy="720080"/>
          </a:xfrm>
        </p:grpSpPr>
        <p:sp>
          <p:nvSpPr>
            <p:cNvPr id="5" name="角丸四角形 4"/>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0" lang="ja-JP" altLang="en-US" sz="3600" dirty="0" smtClean="0">
                  <a:solidFill>
                    <a:schemeClr val="bg1"/>
                  </a:solidFill>
                  <a:latin typeface="Times" pitchFamily="18" charset="0"/>
                  <a:ea typeface="PMingLiU" pitchFamily="18" charset="-120"/>
                  <a:cs typeface="Times" pitchFamily="18" charset="0"/>
                </a:rPr>
                <a:t>  アルゴリズム概要</a:t>
              </a:r>
              <a:endParaRPr kumimoji="0" lang="ja-JP" altLang="en-US" sz="3600" b="0" i="0" u="none" strike="noStrike" cap="none" normalizeH="0" baseline="0" dirty="0" smtClean="0">
                <a:ln>
                  <a:noFill/>
                </a:ln>
                <a:solidFill>
                  <a:schemeClr val="bg1"/>
                </a:solidFill>
                <a:effectLst/>
                <a:latin typeface="Times" pitchFamily="18" charset="0"/>
                <a:ea typeface="PMingLiU" pitchFamily="18" charset="-120"/>
                <a:cs typeface="Times" pitchFamily="18" charset="0"/>
              </a:endParaRPr>
            </a:p>
          </p:txBody>
        </p:sp>
        <p:sp>
          <p:nvSpPr>
            <p:cNvPr id="6" name="円/楕円 5"/>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smtClean="0">
                  <a:solidFill>
                    <a:schemeClr val="bg1"/>
                  </a:solidFill>
                  <a:latin typeface="Arial" charset="0"/>
                  <a:ea typeface="PMingLiU" pitchFamily="18" charset="-120"/>
                </a:rPr>
                <a:t>2</a:t>
              </a:r>
              <a:endParaRPr kumimoji="0" lang="ja-JP" altLang="en-US" sz="4400" b="0" i="0" u="none" strike="noStrike" cap="none" normalizeH="0" baseline="0" dirty="0" smtClean="0">
                <a:ln>
                  <a:noFill/>
                </a:ln>
                <a:solidFill>
                  <a:schemeClr val="bg1"/>
                </a:solidFill>
                <a:effectLst/>
                <a:latin typeface="Arial" charset="0"/>
                <a:ea typeface="PMingLiU" pitchFamily="18" charset="-120"/>
              </a:endParaRPr>
            </a:p>
          </p:txBody>
        </p:sp>
      </p:grpSp>
      <p:sp>
        <p:nvSpPr>
          <p:cNvPr id="16" name="タイトル 1"/>
          <p:cNvSpPr txBox="1">
            <a:spLocks/>
          </p:cNvSpPr>
          <p:nvPr/>
        </p:nvSpPr>
        <p:spPr>
          <a:xfrm>
            <a:off x="827584" y="1268760"/>
            <a:ext cx="7920880"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ja-JP" altLang="en-US" sz="1600" dirty="0" smtClean="0">
                <a:latin typeface="+mj-lt"/>
                <a:ea typeface="+mj-ea"/>
                <a:cs typeface="+mj-cs"/>
              </a:rPr>
              <a:t>前項の方針に基づき、アルゴリズムについては下記の通りとした。</a:t>
            </a:r>
            <a:endParaRPr lang="en-US" altLang="ja-JP" sz="16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ja-JP" altLang="en-US" sz="1600" b="1" dirty="0">
                <a:latin typeface="+mj-lt"/>
                <a:ea typeface="+mj-ea"/>
                <a:cs typeface="+mj-cs"/>
              </a:rPr>
              <a:t>①</a:t>
            </a:r>
            <a:r>
              <a:rPr lang="ja-JP" altLang="en-US" sz="1600" b="1" dirty="0" smtClean="0">
                <a:latin typeface="+mj-lt"/>
                <a:ea typeface="+mj-ea"/>
                <a:cs typeface="+mj-cs"/>
              </a:rPr>
              <a:t>学習用データから単語のみを抽出し、業種毎に整理したファイル（以下、「辞書」）を出力。</a:t>
            </a:r>
            <a:endParaRPr lang="en-US" altLang="ja-JP" sz="16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noProof="0" dirty="0" smtClean="0">
                <a:ln>
                  <a:noFill/>
                </a:ln>
                <a:solidFill>
                  <a:schemeClr val="tx1"/>
                </a:solidFill>
                <a:effectLst/>
                <a:uLnTx/>
                <a:uFillTx/>
                <a:latin typeface="+mj-lt"/>
                <a:ea typeface="+mj-ea"/>
                <a:cs typeface="+mj-cs"/>
              </a:rPr>
              <a:t>②検査用のデータから単語のみを抽出し、出現した単語を辞書内の単語と照合</a:t>
            </a:r>
            <a:r>
              <a:rPr lang="ja-JP" altLang="en-US" sz="1600" b="1" noProof="0" dirty="0" smtClean="0">
                <a:latin typeface="+mj-lt"/>
                <a:ea typeface="+mj-ea"/>
                <a:cs typeface="+mj-cs"/>
              </a:rPr>
              <a:t>。</a:t>
            </a:r>
            <a:endParaRPr lang="en-US" altLang="ja-JP" sz="1600" b="1" noProof="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dirty="0" smtClean="0">
                <a:ln>
                  <a:noFill/>
                </a:ln>
                <a:solidFill>
                  <a:schemeClr val="tx1"/>
                </a:solidFill>
                <a:effectLst/>
                <a:uLnTx/>
                <a:uFillTx/>
                <a:latin typeface="+mj-lt"/>
                <a:ea typeface="+mj-ea"/>
                <a:cs typeface="+mj-cs"/>
              </a:rPr>
              <a:t>③検査用データが該当した単語を、最も多く含む業種を上位から</a:t>
            </a:r>
            <a:r>
              <a:rPr kumimoji="1" lang="en-US" altLang="ja-JP" sz="1600" b="1" i="0" u="none" strike="noStrike" kern="1200" cap="none" spc="0" normalizeH="0" baseline="0" dirty="0" smtClean="0">
                <a:ln>
                  <a:noFill/>
                </a:ln>
                <a:solidFill>
                  <a:schemeClr val="tx1"/>
                </a:solidFill>
                <a:effectLst/>
                <a:uLnTx/>
                <a:uFillTx/>
                <a:latin typeface="+mj-lt"/>
                <a:ea typeface="+mj-ea"/>
                <a:cs typeface="+mj-cs"/>
              </a:rPr>
              <a:t>3</a:t>
            </a:r>
            <a:r>
              <a:rPr lang="ja-JP" altLang="en-US" sz="1600" b="1" dirty="0" smtClean="0">
                <a:latin typeface="+mj-lt"/>
                <a:ea typeface="+mj-ea"/>
                <a:cs typeface="+mj-cs"/>
              </a:rPr>
              <a:t>業種回答として出力。</a:t>
            </a:r>
            <a:endParaRPr kumimoji="1" lang="en-US" altLang="ja-JP" sz="16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9" name="フローチャート : 書類 18"/>
          <p:cNvSpPr/>
          <p:nvPr/>
        </p:nvSpPr>
        <p:spPr>
          <a:xfrm>
            <a:off x="2915816" y="3212976"/>
            <a:ext cx="720080" cy="810089"/>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n w="19050">
                  <a:solidFill>
                    <a:schemeClr val="tx1"/>
                  </a:solidFill>
                </a:ln>
              </a:rPr>
              <a:t>・・・・・・</a:t>
            </a:r>
            <a:r>
              <a:rPr lang="ja-JP" altLang="en-US" sz="1200" dirty="0" smtClean="0">
                <a:ln w="19050">
                  <a:solidFill>
                    <a:schemeClr val="tx1"/>
                  </a:solidFill>
                </a:ln>
              </a:rPr>
              <a:t>・</a:t>
            </a:r>
            <a:endParaRPr lang="en-US" altLang="ja-JP" sz="1200" dirty="0" smtClean="0">
              <a:ln w="19050">
                <a:solidFill>
                  <a:schemeClr val="tx1"/>
                </a:solidFill>
              </a:ln>
            </a:endParaRPr>
          </a:p>
          <a:p>
            <a:pPr algn="ctr"/>
            <a:r>
              <a:rPr kumimoji="1" lang="ja-JP" altLang="en-US" sz="1200" dirty="0">
                <a:ln w="19050">
                  <a:solidFill>
                    <a:schemeClr val="tx1"/>
                  </a:solidFill>
                </a:ln>
              </a:rPr>
              <a:t>・・・・・・</a:t>
            </a:r>
            <a:r>
              <a:rPr kumimoji="1" lang="ja-JP" altLang="en-US" sz="1200" dirty="0" smtClean="0">
                <a:ln w="19050">
                  <a:solidFill>
                    <a:schemeClr val="tx1"/>
                  </a:solidFill>
                </a:ln>
              </a:rPr>
              <a:t>・</a:t>
            </a:r>
            <a:endParaRPr kumimoji="1" lang="en-US" altLang="ja-JP" sz="1200" dirty="0" smtClean="0">
              <a:ln w="19050">
                <a:solidFill>
                  <a:schemeClr val="tx1"/>
                </a:solidFill>
              </a:ln>
            </a:endParaRPr>
          </a:p>
          <a:p>
            <a:pPr algn="ctr"/>
            <a:r>
              <a:rPr lang="ja-JP" altLang="en-US" sz="1200" dirty="0">
                <a:ln w="19050">
                  <a:solidFill>
                    <a:schemeClr val="tx1"/>
                  </a:solidFill>
                </a:ln>
              </a:rPr>
              <a:t>・・・・・・</a:t>
            </a:r>
            <a:r>
              <a:rPr lang="ja-JP" altLang="en-US" sz="1200" dirty="0" smtClean="0">
                <a:ln w="19050">
                  <a:solidFill>
                    <a:schemeClr val="tx1"/>
                  </a:solidFill>
                </a:ln>
              </a:rPr>
              <a:t>・</a:t>
            </a:r>
            <a:endParaRPr lang="en-US" altLang="ja-JP" sz="1200" dirty="0">
              <a:ln w="19050">
                <a:solidFill>
                  <a:schemeClr val="tx1"/>
                </a:solidFill>
              </a:ln>
            </a:endParaRPr>
          </a:p>
        </p:txBody>
      </p:sp>
      <p:grpSp>
        <p:nvGrpSpPr>
          <p:cNvPr id="38" name="グループ化 37"/>
          <p:cNvGrpSpPr/>
          <p:nvPr/>
        </p:nvGrpSpPr>
        <p:grpSpPr>
          <a:xfrm>
            <a:off x="4788024" y="3140968"/>
            <a:ext cx="792088" cy="897701"/>
            <a:chOff x="3203848" y="4293096"/>
            <a:chExt cx="1080120" cy="1224136"/>
          </a:xfrm>
        </p:grpSpPr>
        <p:sp>
          <p:nvSpPr>
            <p:cNvPr id="24" name="正方形/長方形 23"/>
            <p:cNvSpPr/>
            <p:nvPr/>
          </p:nvSpPr>
          <p:spPr>
            <a:xfrm>
              <a:off x="3203848" y="4293096"/>
              <a:ext cx="1080120" cy="12241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6" name="正方形/長方形 25"/>
            <p:cNvSpPr/>
            <p:nvPr/>
          </p:nvSpPr>
          <p:spPr>
            <a:xfrm>
              <a:off x="3203848" y="4293096"/>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solidFill>
                    <a:schemeClr val="tx1"/>
                  </a:solidFill>
                </a:rPr>
                <a:t>業種</a:t>
              </a:r>
              <a:endParaRPr kumimoji="1" lang="ja-JP" altLang="en-US" sz="900" dirty="0">
                <a:solidFill>
                  <a:schemeClr val="tx1"/>
                </a:solidFill>
              </a:endParaRPr>
            </a:p>
          </p:txBody>
        </p:sp>
        <p:sp>
          <p:nvSpPr>
            <p:cNvPr id="27" name="正方形/長方形 26"/>
            <p:cNvSpPr/>
            <p:nvPr/>
          </p:nvSpPr>
          <p:spPr>
            <a:xfrm>
              <a:off x="3707904" y="4293096"/>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単語</a:t>
              </a:r>
              <a:endParaRPr kumimoji="1" lang="ja-JP" altLang="en-US" sz="900" dirty="0">
                <a:solidFill>
                  <a:schemeClr val="tx1"/>
                </a:solidFill>
              </a:endParaRPr>
            </a:p>
          </p:txBody>
        </p:sp>
        <p:sp>
          <p:nvSpPr>
            <p:cNvPr id="30" name="正方形/長方形 29"/>
            <p:cNvSpPr/>
            <p:nvPr/>
          </p:nvSpPr>
          <p:spPr>
            <a:xfrm>
              <a:off x="3203848" y="4581128"/>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a:t>
              </a:r>
              <a:endParaRPr kumimoji="1" lang="ja-JP" altLang="en-US" sz="900" dirty="0">
                <a:solidFill>
                  <a:schemeClr val="tx1"/>
                </a:solidFill>
              </a:endParaRPr>
            </a:p>
          </p:txBody>
        </p:sp>
        <p:sp>
          <p:nvSpPr>
            <p:cNvPr id="33" name="正方形/長方形 32"/>
            <p:cNvSpPr/>
            <p:nvPr/>
          </p:nvSpPr>
          <p:spPr>
            <a:xfrm>
              <a:off x="3707904" y="4581128"/>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smtClean="0">
                  <a:solidFill>
                    <a:schemeClr val="tx1"/>
                  </a:solidFill>
                </a:rPr>
                <a:t>××</a:t>
              </a:r>
              <a:endParaRPr kumimoji="1" lang="ja-JP" altLang="en-US" sz="900" dirty="0">
                <a:solidFill>
                  <a:schemeClr val="tx1"/>
                </a:solidFill>
              </a:endParaRPr>
            </a:p>
          </p:txBody>
        </p:sp>
        <p:sp>
          <p:nvSpPr>
            <p:cNvPr id="34" name="正方形/長方形 33"/>
            <p:cNvSpPr/>
            <p:nvPr/>
          </p:nvSpPr>
          <p:spPr>
            <a:xfrm>
              <a:off x="3203848" y="4869160"/>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a:t>
              </a:r>
              <a:endParaRPr kumimoji="1" lang="ja-JP" altLang="en-US" sz="900" dirty="0">
                <a:solidFill>
                  <a:schemeClr val="tx1"/>
                </a:solidFill>
              </a:endParaRPr>
            </a:p>
          </p:txBody>
        </p:sp>
        <p:sp>
          <p:nvSpPr>
            <p:cNvPr id="35" name="正方形/長方形 34"/>
            <p:cNvSpPr/>
            <p:nvPr/>
          </p:nvSpPr>
          <p:spPr>
            <a:xfrm>
              <a:off x="3707904" y="4869160"/>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solidFill>
                    <a:schemeClr val="tx1"/>
                  </a:solidFill>
                </a:rPr>
                <a:t>△△</a:t>
              </a:r>
              <a:endParaRPr kumimoji="1" lang="ja-JP" altLang="en-US" sz="900" dirty="0">
                <a:solidFill>
                  <a:schemeClr val="tx1"/>
                </a:solidFill>
              </a:endParaRPr>
            </a:p>
          </p:txBody>
        </p:sp>
        <p:sp>
          <p:nvSpPr>
            <p:cNvPr id="36" name="正方形/長方形 35"/>
            <p:cNvSpPr/>
            <p:nvPr/>
          </p:nvSpPr>
          <p:spPr>
            <a:xfrm>
              <a:off x="3203848" y="5157192"/>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solidFill>
                    <a:schemeClr val="tx1"/>
                  </a:solidFill>
                </a:rPr>
                <a:t>■■</a:t>
              </a:r>
              <a:endParaRPr kumimoji="1" lang="ja-JP" altLang="en-US" sz="900" dirty="0">
                <a:solidFill>
                  <a:schemeClr val="tx1"/>
                </a:solidFill>
              </a:endParaRPr>
            </a:p>
          </p:txBody>
        </p:sp>
        <p:sp>
          <p:nvSpPr>
            <p:cNvPr id="37" name="正方形/長方形 36"/>
            <p:cNvSpPr/>
            <p:nvPr/>
          </p:nvSpPr>
          <p:spPr>
            <a:xfrm>
              <a:off x="3707904" y="5157192"/>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solidFill>
                    <a:schemeClr val="tx1"/>
                  </a:solidFill>
                </a:rPr>
                <a:t>◇◇</a:t>
              </a:r>
              <a:endParaRPr kumimoji="1" lang="ja-JP" altLang="en-US" sz="900" dirty="0">
                <a:solidFill>
                  <a:schemeClr val="tx1"/>
                </a:solidFill>
              </a:endParaRPr>
            </a:p>
          </p:txBody>
        </p:sp>
      </p:grpSp>
      <p:sp>
        <p:nvSpPr>
          <p:cNvPr id="46" name="パイ 45"/>
          <p:cNvSpPr/>
          <p:nvPr/>
        </p:nvSpPr>
        <p:spPr>
          <a:xfrm rot="3053419">
            <a:off x="2138920" y="2619452"/>
            <a:ext cx="4214731" cy="4271756"/>
          </a:xfrm>
          <a:prstGeom prst="pie">
            <a:avLst>
              <a:gd name="adj1" fmla="val 9496835"/>
              <a:gd name="adj2" fmla="val 1695192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下カーブ矢印 46"/>
          <p:cNvSpPr/>
          <p:nvPr/>
        </p:nvSpPr>
        <p:spPr>
          <a:xfrm>
            <a:off x="3635896" y="3284984"/>
            <a:ext cx="1224136" cy="335280"/>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正方形/長方形 47"/>
          <p:cNvSpPr/>
          <p:nvPr/>
        </p:nvSpPr>
        <p:spPr>
          <a:xfrm>
            <a:off x="2915816" y="2996952"/>
            <a:ext cx="792088"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solidFill>
                  <a:schemeClr val="tx1"/>
                </a:solidFill>
              </a:rPr>
              <a:t>学習データ</a:t>
            </a:r>
            <a:endParaRPr kumimoji="1" lang="ja-JP" altLang="en-US" sz="900" dirty="0">
              <a:solidFill>
                <a:schemeClr val="tx1"/>
              </a:solidFill>
            </a:endParaRPr>
          </a:p>
        </p:txBody>
      </p:sp>
      <p:sp>
        <p:nvSpPr>
          <p:cNvPr id="49" name="正方形/長方形 48"/>
          <p:cNvSpPr/>
          <p:nvPr/>
        </p:nvSpPr>
        <p:spPr>
          <a:xfrm>
            <a:off x="4788024" y="2924944"/>
            <a:ext cx="792088"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solidFill>
                  <a:schemeClr val="tx1"/>
                </a:solidFill>
              </a:rPr>
              <a:t>辞書</a:t>
            </a:r>
            <a:endParaRPr kumimoji="1" lang="ja-JP" altLang="en-US" sz="900" dirty="0">
              <a:solidFill>
                <a:schemeClr val="tx1"/>
              </a:solidFill>
            </a:endParaRPr>
          </a:p>
        </p:txBody>
      </p:sp>
      <p:sp>
        <p:nvSpPr>
          <p:cNvPr id="50" name="正方形/長方形 49"/>
          <p:cNvSpPr/>
          <p:nvPr/>
        </p:nvSpPr>
        <p:spPr>
          <a:xfrm>
            <a:off x="3851920" y="2852936"/>
            <a:ext cx="792088"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①</a:t>
            </a:r>
            <a:endParaRPr kumimoji="1" lang="ja-JP" altLang="en-US" sz="3600" b="1" dirty="0">
              <a:solidFill>
                <a:schemeClr val="tx1"/>
              </a:solidFill>
            </a:endParaRPr>
          </a:p>
        </p:txBody>
      </p:sp>
      <p:sp>
        <p:nvSpPr>
          <p:cNvPr id="52" name="パイ 51"/>
          <p:cNvSpPr/>
          <p:nvPr/>
        </p:nvSpPr>
        <p:spPr>
          <a:xfrm rot="10598948">
            <a:off x="2266604" y="2948282"/>
            <a:ext cx="4181950" cy="3824551"/>
          </a:xfrm>
          <a:prstGeom prst="pie">
            <a:avLst>
              <a:gd name="adj1" fmla="val 9467967"/>
              <a:gd name="adj2" fmla="val 1640121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パイ 52"/>
          <p:cNvSpPr/>
          <p:nvPr/>
        </p:nvSpPr>
        <p:spPr>
          <a:xfrm rot="17672423">
            <a:off x="2282127" y="2783479"/>
            <a:ext cx="3779347" cy="4147228"/>
          </a:xfrm>
          <a:prstGeom prst="pie">
            <a:avLst>
              <a:gd name="adj1" fmla="val 9402909"/>
              <a:gd name="adj2" fmla="val 1640121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円/楕円 41"/>
          <p:cNvSpPr/>
          <p:nvPr/>
        </p:nvSpPr>
        <p:spPr bwMode="auto">
          <a:xfrm>
            <a:off x="3635896" y="4005064"/>
            <a:ext cx="1224136" cy="1224136"/>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b="0" i="0" u="none" strike="noStrike" cap="none" normalizeH="0" baseline="0" dirty="0" smtClean="0">
                <a:ln>
                  <a:noFill/>
                </a:ln>
                <a:solidFill>
                  <a:schemeClr val="bg1"/>
                </a:solidFill>
                <a:effectLst/>
                <a:latin typeface="Arial" charset="0"/>
                <a:ea typeface="PMingLiU" pitchFamily="18" charset="-120"/>
              </a:rPr>
              <a:t>AI</a:t>
            </a:r>
            <a:endParaRPr kumimoji="0" lang="ja-JP" altLang="en-US" sz="4400" b="0" i="0" u="none" strike="noStrike" cap="none" normalizeH="0" baseline="0" dirty="0" smtClean="0">
              <a:ln>
                <a:noFill/>
              </a:ln>
              <a:solidFill>
                <a:schemeClr val="bg1"/>
              </a:solidFill>
              <a:effectLst/>
              <a:latin typeface="Arial" charset="0"/>
              <a:ea typeface="PMingLiU" pitchFamily="18" charset="-120"/>
            </a:endParaRPr>
          </a:p>
        </p:txBody>
      </p:sp>
      <p:sp>
        <p:nvSpPr>
          <p:cNvPr id="23" name="円/楕円 22"/>
          <p:cNvSpPr/>
          <p:nvPr/>
        </p:nvSpPr>
        <p:spPr bwMode="auto">
          <a:xfrm>
            <a:off x="3923928" y="3501008"/>
            <a:ext cx="648072" cy="648072"/>
          </a:xfrm>
          <a:prstGeom prst="ellipse">
            <a:avLst/>
          </a:prstGeom>
          <a:solidFill>
            <a:schemeClr val="accent1"/>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200" b="1" i="0" u="none" strike="noStrike" cap="none" normalizeH="0" baseline="0" dirty="0" smtClean="0">
                <a:ln>
                  <a:noFill/>
                </a:ln>
                <a:solidFill>
                  <a:schemeClr val="bg1"/>
                </a:solidFill>
                <a:effectLst/>
                <a:latin typeface="Arial" charset="0"/>
                <a:ea typeface="PMingLiU" pitchFamily="18" charset="-120"/>
              </a:rPr>
              <a:t>抽出</a:t>
            </a:r>
            <a:endParaRPr kumimoji="0" lang="en-US" altLang="ja-JP" sz="1200" b="1" i="0" u="none" strike="noStrike" cap="none" normalizeH="0" baseline="0" dirty="0" smtClean="0">
              <a:ln>
                <a:noFill/>
              </a:ln>
              <a:solidFill>
                <a:schemeClr val="bg1"/>
              </a:solidFill>
              <a:effectLst/>
              <a:latin typeface="Arial" charset="0"/>
              <a:ea typeface="PMingLiU"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200" b="1" dirty="0" smtClean="0">
                <a:solidFill>
                  <a:schemeClr val="bg1"/>
                </a:solidFill>
                <a:latin typeface="Arial" charset="0"/>
                <a:ea typeface="PMingLiU" pitchFamily="18" charset="-120"/>
              </a:rPr>
              <a:t>&amp;</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200" b="1" i="0" u="none" strike="noStrike" cap="none" normalizeH="0" baseline="0" dirty="0">
                <a:ln>
                  <a:noFill/>
                </a:ln>
                <a:solidFill>
                  <a:schemeClr val="bg1"/>
                </a:solidFill>
                <a:effectLst/>
                <a:latin typeface="Arial" charset="0"/>
                <a:ea typeface="PMingLiU" pitchFamily="18" charset="-120"/>
              </a:rPr>
              <a:t>分類</a:t>
            </a:r>
            <a:endParaRPr kumimoji="0" lang="en-US" altLang="ja-JP" sz="1200" b="1" i="0" u="none" strike="noStrike" cap="none" normalizeH="0" baseline="0" dirty="0" smtClean="0">
              <a:ln>
                <a:noFill/>
              </a:ln>
              <a:solidFill>
                <a:schemeClr val="bg1"/>
              </a:solidFill>
              <a:effectLst/>
              <a:latin typeface="Arial" charset="0"/>
              <a:ea typeface="PMingLiU" pitchFamily="18" charset="-120"/>
            </a:endParaRPr>
          </a:p>
        </p:txBody>
      </p:sp>
      <p:sp>
        <p:nvSpPr>
          <p:cNvPr id="54" name="二等辺三角形 53"/>
          <p:cNvSpPr/>
          <p:nvPr/>
        </p:nvSpPr>
        <p:spPr>
          <a:xfrm rot="9264960">
            <a:off x="4953467" y="4125852"/>
            <a:ext cx="965199" cy="31838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rot="16200000">
            <a:off x="3744536" y="5768632"/>
            <a:ext cx="965199" cy="31838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rot="1802677">
            <a:off x="2708050" y="4027625"/>
            <a:ext cx="965199" cy="31838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ローチャート : 書類 56"/>
          <p:cNvSpPr/>
          <p:nvPr/>
        </p:nvSpPr>
        <p:spPr>
          <a:xfrm>
            <a:off x="5364088" y="4635135"/>
            <a:ext cx="720080" cy="810089"/>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n w="19050">
                  <a:solidFill>
                    <a:schemeClr val="tx1"/>
                  </a:solidFill>
                </a:ln>
              </a:rPr>
              <a:t>・・・・・・</a:t>
            </a:r>
            <a:r>
              <a:rPr lang="ja-JP" altLang="en-US" sz="1200" dirty="0" smtClean="0">
                <a:ln w="19050">
                  <a:solidFill>
                    <a:schemeClr val="tx1"/>
                  </a:solidFill>
                </a:ln>
              </a:rPr>
              <a:t>・</a:t>
            </a:r>
            <a:endParaRPr lang="en-US" altLang="ja-JP" sz="1200" dirty="0" smtClean="0">
              <a:ln w="19050">
                <a:solidFill>
                  <a:schemeClr val="tx1"/>
                </a:solidFill>
              </a:ln>
            </a:endParaRPr>
          </a:p>
          <a:p>
            <a:pPr algn="ctr"/>
            <a:r>
              <a:rPr kumimoji="1" lang="ja-JP" altLang="en-US" sz="1200" dirty="0">
                <a:ln w="19050">
                  <a:solidFill>
                    <a:schemeClr val="tx1"/>
                  </a:solidFill>
                </a:ln>
              </a:rPr>
              <a:t>・・・・・・</a:t>
            </a:r>
            <a:r>
              <a:rPr kumimoji="1" lang="ja-JP" altLang="en-US" sz="1200" dirty="0" smtClean="0">
                <a:ln w="19050">
                  <a:solidFill>
                    <a:schemeClr val="tx1"/>
                  </a:solidFill>
                </a:ln>
              </a:rPr>
              <a:t>・</a:t>
            </a:r>
            <a:endParaRPr kumimoji="1" lang="en-US" altLang="ja-JP" sz="1200" dirty="0" smtClean="0">
              <a:ln w="19050">
                <a:solidFill>
                  <a:schemeClr val="tx1"/>
                </a:solidFill>
              </a:ln>
            </a:endParaRPr>
          </a:p>
          <a:p>
            <a:pPr algn="ctr"/>
            <a:r>
              <a:rPr lang="ja-JP" altLang="en-US" sz="1200" dirty="0">
                <a:ln w="19050">
                  <a:solidFill>
                    <a:schemeClr val="tx1"/>
                  </a:solidFill>
                </a:ln>
              </a:rPr>
              <a:t>・・・・・・</a:t>
            </a:r>
            <a:r>
              <a:rPr lang="ja-JP" altLang="en-US" sz="1200" dirty="0" smtClean="0">
                <a:ln w="19050">
                  <a:solidFill>
                    <a:schemeClr val="tx1"/>
                  </a:solidFill>
                </a:ln>
              </a:rPr>
              <a:t>・</a:t>
            </a:r>
            <a:endParaRPr lang="en-US" altLang="ja-JP" sz="1200" dirty="0">
              <a:ln w="19050">
                <a:solidFill>
                  <a:schemeClr val="tx1"/>
                </a:solidFill>
              </a:ln>
            </a:endParaRPr>
          </a:p>
        </p:txBody>
      </p:sp>
      <p:sp>
        <p:nvSpPr>
          <p:cNvPr id="58" name="正方形/長方形 57"/>
          <p:cNvSpPr/>
          <p:nvPr/>
        </p:nvSpPr>
        <p:spPr>
          <a:xfrm>
            <a:off x="5292080" y="4419111"/>
            <a:ext cx="93610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solidFill>
                  <a:schemeClr val="tx1"/>
                </a:solidFill>
              </a:rPr>
              <a:t>検査用データ</a:t>
            </a:r>
            <a:endParaRPr kumimoji="1" lang="ja-JP" altLang="en-US" sz="900" dirty="0">
              <a:solidFill>
                <a:schemeClr val="tx1"/>
              </a:solidFill>
            </a:endParaRPr>
          </a:p>
        </p:txBody>
      </p:sp>
      <p:sp>
        <p:nvSpPr>
          <p:cNvPr id="59" name="円/楕円 58"/>
          <p:cNvSpPr/>
          <p:nvPr/>
        </p:nvSpPr>
        <p:spPr bwMode="auto">
          <a:xfrm>
            <a:off x="4572000" y="4797152"/>
            <a:ext cx="648072" cy="648072"/>
          </a:xfrm>
          <a:prstGeom prst="ellipse">
            <a:avLst/>
          </a:prstGeom>
          <a:solidFill>
            <a:schemeClr val="accent1"/>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200" b="1" i="0" u="none" strike="noStrike" cap="none" normalizeH="0" baseline="0" dirty="0" smtClean="0">
                <a:ln>
                  <a:noFill/>
                </a:ln>
                <a:solidFill>
                  <a:schemeClr val="bg1"/>
                </a:solidFill>
                <a:effectLst/>
                <a:latin typeface="Arial" charset="0"/>
                <a:ea typeface="PMingLiU" pitchFamily="18" charset="-120"/>
              </a:rPr>
              <a:t>照合</a:t>
            </a:r>
            <a:endParaRPr kumimoji="0" lang="en-US" altLang="ja-JP" sz="1200" b="1" i="0" u="none" strike="noStrike" cap="none" normalizeH="0" baseline="0" dirty="0" smtClean="0">
              <a:ln>
                <a:noFill/>
              </a:ln>
              <a:solidFill>
                <a:schemeClr val="bg1"/>
              </a:solidFill>
              <a:effectLst/>
              <a:latin typeface="Arial" charset="0"/>
              <a:ea typeface="PMingLiU" pitchFamily="18" charset="-120"/>
            </a:endParaRPr>
          </a:p>
        </p:txBody>
      </p:sp>
      <p:grpSp>
        <p:nvGrpSpPr>
          <p:cNvPr id="60" name="グループ化 59"/>
          <p:cNvGrpSpPr/>
          <p:nvPr/>
        </p:nvGrpSpPr>
        <p:grpSpPr>
          <a:xfrm>
            <a:off x="4427984" y="5661248"/>
            <a:ext cx="792088" cy="897701"/>
            <a:chOff x="3203848" y="4293096"/>
            <a:chExt cx="1080120" cy="1224136"/>
          </a:xfrm>
        </p:grpSpPr>
        <p:sp>
          <p:nvSpPr>
            <p:cNvPr id="61" name="正方形/長方形 60"/>
            <p:cNvSpPr/>
            <p:nvPr/>
          </p:nvSpPr>
          <p:spPr>
            <a:xfrm>
              <a:off x="3203848" y="4293096"/>
              <a:ext cx="1080120" cy="12241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1"/>
            </a:p>
          </p:txBody>
        </p:sp>
        <p:sp>
          <p:nvSpPr>
            <p:cNvPr id="62" name="正方形/長方形 61"/>
            <p:cNvSpPr/>
            <p:nvPr/>
          </p:nvSpPr>
          <p:spPr>
            <a:xfrm>
              <a:off x="3203848" y="4293096"/>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solidFill>
                    <a:schemeClr val="tx1"/>
                  </a:solidFill>
                </a:rPr>
                <a:t>業種</a:t>
              </a:r>
              <a:endParaRPr kumimoji="1" lang="ja-JP" altLang="en-US" sz="900" b="1" dirty="0">
                <a:solidFill>
                  <a:schemeClr val="tx1"/>
                </a:solidFill>
              </a:endParaRPr>
            </a:p>
          </p:txBody>
        </p:sp>
        <p:sp>
          <p:nvSpPr>
            <p:cNvPr id="63" name="正方形/長方形 62"/>
            <p:cNvSpPr/>
            <p:nvPr/>
          </p:nvSpPr>
          <p:spPr>
            <a:xfrm>
              <a:off x="3707904" y="4293096"/>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単語</a:t>
              </a:r>
              <a:endParaRPr kumimoji="1" lang="ja-JP" altLang="en-US" sz="900" b="1" dirty="0">
                <a:solidFill>
                  <a:schemeClr val="tx1"/>
                </a:solidFill>
              </a:endParaRPr>
            </a:p>
          </p:txBody>
        </p:sp>
        <p:sp>
          <p:nvSpPr>
            <p:cNvPr id="64" name="正方形/長方形 63"/>
            <p:cNvSpPr/>
            <p:nvPr/>
          </p:nvSpPr>
          <p:spPr>
            <a:xfrm>
              <a:off x="3203848" y="4581128"/>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a:t>
              </a:r>
              <a:endParaRPr kumimoji="1" lang="ja-JP" altLang="en-US" sz="900" b="1" dirty="0">
                <a:solidFill>
                  <a:schemeClr val="tx1"/>
                </a:solidFill>
              </a:endParaRPr>
            </a:p>
          </p:txBody>
        </p:sp>
        <p:sp>
          <p:nvSpPr>
            <p:cNvPr id="65" name="正方形/長方形 64"/>
            <p:cNvSpPr/>
            <p:nvPr/>
          </p:nvSpPr>
          <p:spPr>
            <a:xfrm>
              <a:off x="3707904" y="4581128"/>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smtClean="0">
                  <a:solidFill>
                    <a:schemeClr val="tx1"/>
                  </a:solidFill>
                </a:rPr>
                <a:t>××</a:t>
              </a:r>
              <a:endParaRPr kumimoji="1" lang="ja-JP" altLang="en-US" sz="900" b="1" dirty="0">
                <a:solidFill>
                  <a:schemeClr val="tx1"/>
                </a:solidFill>
              </a:endParaRPr>
            </a:p>
          </p:txBody>
        </p:sp>
        <p:sp>
          <p:nvSpPr>
            <p:cNvPr id="66" name="正方形/長方形 65"/>
            <p:cNvSpPr/>
            <p:nvPr/>
          </p:nvSpPr>
          <p:spPr>
            <a:xfrm>
              <a:off x="3203848" y="4869160"/>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a:t>
              </a:r>
              <a:endParaRPr kumimoji="1" lang="ja-JP" altLang="en-US" sz="900" b="1" dirty="0">
                <a:solidFill>
                  <a:schemeClr val="tx1"/>
                </a:solidFill>
              </a:endParaRPr>
            </a:p>
          </p:txBody>
        </p:sp>
        <p:sp>
          <p:nvSpPr>
            <p:cNvPr id="67" name="正方形/長方形 66"/>
            <p:cNvSpPr/>
            <p:nvPr/>
          </p:nvSpPr>
          <p:spPr>
            <a:xfrm>
              <a:off x="3707904" y="4869160"/>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smtClean="0">
                  <a:solidFill>
                    <a:schemeClr val="tx1"/>
                  </a:solidFill>
                </a:rPr>
                <a:t>△△</a:t>
              </a:r>
              <a:endParaRPr kumimoji="1" lang="ja-JP" altLang="en-US" sz="900" b="1" dirty="0">
                <a:solidFill>
                  <a:schemeClr val="tx1"/>
                </a:solidFill>
              </a:endParaRPr>
            </a:p>
          </p:txBody>
        </p:sp>
        <p:sp>
          <p:nvSpPr>
            <p:cNvPr id="68" name="正方形/長方形 67"/>
            <p:cNvSpPr/>
            <p:nvPr/>
          </p:nvSpPr>
          <p:spPr>
            <a:xfrm>
              <a:off x="3203848" y="5157192"/>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smtClean="0">
                  <a:solidFill>
                    <a:schemeClr val="tx1"/>
                  </a:solidFill>
                </a:rPr>
                <a:t>■■</a:t>
              </a:r>
              <a:endParaRPr kumimoji="1" lang="ja-JP" altLang="en-US" sz="900" b="1" dirty="0">
                <a:solidFill>
                  <a:schemeClr val="tx1"/>
                </a:solidFill>
              </a:endParaRPr>
            </a:p>
          </p:txBody>
        </p:sp>
        <p:sp>
          <p:nvSpPr>
            <p:cNvPr id="69" name="正方形/長方形 68"/>
            <p:cNvSpPr/>
            <p:nvPr/>
          </p:nvSpPr>
          <p:spPr>
            <a:xfrm>
              <a:off x="3707904" y="5157192"/>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smtClean="0">
                  <a:solidFill>
                    <a:schemeClr val="tx1"/>
                  </a:solidFill>
                </a:rPr>
                <a:t>◇◇</a:t>
              </a:r>
              <a:endParaRPr kumimoji="1" lang="ja-JP" altLang="en-US" sz="900" b="1" dirty="0">
                <a:solidFill>
                  <a:schemeClr val="tx1"/>
                </a:solidFill>
              </a:endParaRPr>
            </a:p>
          </p:txBody>
        </p:sp>
      </p:grpSp>
      <p:sp>
        <p:nvSpPr>
          <p:cNvPr id="70" name="正方形/長方形 69"/>
          <p:cNvSpPr/>
          <p:nvPr/>
        </p:nvSpPr>
        <p:spPr>
          <a:xfrm>
            <a:off x="4427984" y="5445224"/>
            <a:ext cx="792088"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solidFill>
                  <a:schemeClr val="tx1"/>
                </a:solidFill>
              </a:rPr>
              <a:t>辞書</a:t>
            </a:r>
            <a:endParaRPr kumimoji="1" lang="ja-JP" altLang="en-US" sz="900" b="1" dirty="0">
              <a:solidFill>
                <a:schemeClr val="tx1"/>
              </a:solidFill>
            </a:endParaRPr>
          </a:p>
        </p:txBody>
      </p:sp>
      <p:sp>
        <p:nvSpPr>
          <p:cNvPr id="71" name="下カーブ矢印 70"/>
          <p:cNvSpPr/>
          <p:nvPr/>
        </p:nvSpPr>
        <p:spPr>
          <a:xfrm rot="7362900">
            <a:off x="5036628" y="5430750"/>
            <a:ext cx="592322" cy="229794"/>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正方形/長方形 71"/>
          <p:cNvSpPr/>
          <p:nvPr/>
        </p:nvSpPr>
        <p:spPr>
          <a:xfrm>
            <a:off x="5364088" y="5661248"/>
            <a:ext cx="792088"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②</a:t>
            </a:r>
            <a:endParaRPr kumimoji="1" lang="ja-JP" altLang="en-US" sz="3600" b="1" dirty="0">
              <a:solidFill>
                <a:schemeClr val="tx1"/>
              </a:solidFill>
            </a:endParaRPr>
          </a:p>
        </p:txBody>
      </p:sp>
      <p:sp>
        <p:nvSpPr>
          <p:cNvPr id="73" name="円/楕円 72"/>
          <p:cNvSpPr/>
          <p:nvPr/>
        </p:nvSpPr>
        <p:spPr bwMode="auto">
          <a:xfrm>
            <a:off x="3347864" y="4725144"/>
            <a:ext cx="648072" cy="648072"/>
          </a:xfrm>
          <a:prstGeom prst="ellipse">
            <a:avLst/>
          </a:prstGeom>
          <a:solidFill>
            <a:schemeClr val="accent1"/>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200" b="1" dirty="0">
                <a:solidFill>
                  <a:schemeClr val="bg1"/>
                </a:solidFill>
                <a:latin typeface="Arial" charset="0"/>
                <a:ea typeface="PMingLiU" pitchFamily="18" charset="-120"/>
              </a:rPr>
              <a:t>回答</a:t>
            </a:r>
            <a:endParaRPr kumimoji="0" lang="en-US" altLang="ja-JP" sz="1200" b="1" i="0" u="none" strike="noStrike" cap="none" normalizeH="0" baseline="0" dirty="0" smtClean="0">
              <a:ln>
                <a:noFill/>
              </a:ln>
              <a:solidFill>
                <a:schemeClr val="bg1"/>
              </a:solidFill>
              <a:effectLst/>
              <a:latin typeface="Arial" charset="0"/>
              <a:ea typeface="PMingLiU" pitchFamily="18" charset="-120"/>
            </a:endParaRPr>
          </a:p>
        </p:txBody>
      </p:sp>
      <p:sp>
        <p:nvSpPr>
          <p:cNvPr id="86" name="正方形/長方形 85"/>
          <p:cNvSpPr/>
          <p:nvPr/>
        </p:nvSpPr>
        <p:spPr>
          <a:xfrm>
            <a:off x="2339752" y="4725144"/>
            <a:ext cx="936104" cy="8977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5" name="正方形/長方形 94"/>
          <p:cNvSpPr/>
          <p:nvPr/>
        </p:nvSpPr>
        <p:spPr>
          <a:xfrm>
            <a:off x="2339752" y="4509120"/>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solidFill>
                  <a:schemeClr val="tx1"/>
                </a:solidFill>
              </a:rPr>
              <a:t>回答ファイル</a:t>
            </a:r>
            <a:endParaRPr kumimoji="1" lang="ja-JP" altLang="en-US" sz="900" dirty="0">
              <a:solidFill>
                <a:schemeClr val="tx1"/>
              </a:solidFill>
            </a:endParaRPr>
          </a:p>
        </p:txBody>
      </p:sp>
      <p:sp>
        <p:nvSpPr>
          <p:cNvPr id="96" name="正方形/長方形 95"/>
          <p:cNvSpPr/>
          <p:nvPr/>
        </p:nvSpPr>
        <p:spPr>
          <a:xfrm>
            <a:off x="2339752" y="4725144"/>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smtClean="0">
                <a:solidFill>
                  <a:schemeClr val="tx1"/>
                </a:solidFill>
              </a:rPr>
              <a:t>&lt;</a:t>
            </a:r>
            <a:r>
              <a:rPr lang="ja-JP" altLang="en-US" sz="900" dirty="0" smtClean="0">
                <a:solidFill>
                  <a:schemeClr val="tx1"/>
                </a:solidFill>
              </a:rPr>
              <a:t>業種コード</a:t>
            </a:r>
            <a:r>
              <a:rPr lang="en-US" altLang="ja-JP" sz="900" dirty="0" smtClean="0">
                <a:solidFill>
                  <a:schemeClr val="tx1"/>
                </a:solidFill>
              </a:rPr>
              <a:t>1&gt;</a:t>
            </a:r>
            <a:endParaRPr kumimoji="1" lang="ja-JP" altLang="en-US" sz="900" dirty="0">
              <a:solidFill>
                <a:schemeClr val="tx1"/>
              </a:solidFill>
            </a:endParaRPr>
          </a:p>
        </p:txBody>
      </p:sp>
      <p:sp>
        <p:nvSpPr>
          <p:cNvPr id="98" name="正方形/長方形 97"/>
          <p:cNvSpPr/>
          <p:nvPr/>
        </p:nvSpPr>
        <p:spPr>
          <a:xfrm>
            <a:off x="2339752" y="4869160"/>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smtClean="0">
                <a:solidFill>
                  <a:schemeClr val="tx1"/>
                </a:solidFill>
              </a:rPr>
              <a:t>&lt;</a:t>
            </a:r>
            <a:r>
              <a:rPr lang="ja-JP" altLang="en-US" sz="900" dirty="0" smtClean="0">
                <a:solidFill>
                  <a:schemeClr val="tx1"/>
                </a:solidFill>
              </a:rPr>
              <a:t>業種</a:t>
            </a:r>
            <a:r>
              <a:rPr lang="en-US" altLang="ja-JP" sz="900" dirty="0" smtClean="0">
                <a:solidFill>
                  <a:schemeClr val="tx1"/>
                </a:solidFill>
              </a:rPr>
              <a:t>1&gt;</a:t>
            </a:r>
            <a:endParaRPr kumimoji="1" lang="ja-JP" altLang="en-US" sz="900" dirty="0">
              <a:solidFill>
                <a:schemeClr val="tx1"/>
              </a:solidFill>
            </a:endParaRPr>
          </a:p>
        </p:txBody>
      </p:sp>
      <p:sp>
        <p:nvSpPr>
          <p:cNvPr id="99" name="正方形/長方形 98"/>
          <p:cNvSpPr/>
          <p:nvPr/>
        </p:nvSpPr>
        <p:spPr>
          <a:xfrm>
            <a:off x="2339752" y="5013176"/>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smtClean="0">
                <a:solidFill>
                  <a:schemeClr val="tx1"/>
                </a:solidFill>
              </a:rPr>
              <a:t>&lt;</a:t>
            </a:r>
            <a:r>
              <a:rPr lang="ja-JP" altLang="en-US" sz="900" dirty="0" smtClean="0">
                <a:solidFill>
                  <a:schemeClr val="tx1"/>
                </a:solidFill>
              </a:rPr>
              <a:t>業種コード</a:t>
            </a:r>
            <a:r>
              <a:rPr lang="en-US" altLang="ja-JP" sz="900" dirty="0">
                <a:solidFill>
                  <a:schemeClr val="tx1"/>
                </a:solidFill>
              </a:rPr>
              <a:t>2</a:t>
            </a:r>
            <a:r>
              <a:rPr lang="en-US" altLang="ja-JP" sz="900" dirty="0" smtClean="0">
                <a:solidFill>
                  <a:schemeClr val="tx1"/>
                </a:solidFill>
              </a:rPr>
              <a:t>&gt;</a:t>
            </a:r>
            <a:endParaRPr kumimoji="1" lang="ja-JP" altLang="en-US" sz="900" dirty="0">
              <a:solidFill>
                <a:schemeClr val="tx1"/>
              </a:solidFill>
            </a:endParaRPr>
          </a:p>
        </p:txBody>
      </p:sp>
      <p:sp>
        <p:nvSpPr>
          <p:cNvPr id="100" name="正方形/長方形 99"/>
          <p:cNvSpPr/>
          <p:nvPr/>
        </p:nvSpPr>
        <p:spPr>
          <a:xfrm>
            <a:off x="2339752" y="5157192"/>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smtClean="0">
                <a:solidFill>
                  <a:schemeClr val="tx1"/>
                </a:solidFill>
              </a:rPr>
              <a:t>&lt;</a:t>
            </a:r>
            <a:r>
              <a:rPr lang="ja-JP" altLang="en-US" sz="900" dirty="0" smtClean="0">
                <a:solidFill>
                  <a:schemeClr val="tx1"/>
                </a:solidFill>
              </a:rPr>
              <a:t>業種</a:t>
            </a:r>
            <a:r>
              <a:rPr lang="en-US" altLang="ja-JP" sz="900" dirty="0">
                <a:solidFill>
                  <a:schemeClr val="tx1"/>
                </a:solidFill>
              </a:rPr>
              <a:t>2</a:t>
            </a:r>
            <a:r>
              <a:rPr lang="en-US" altLang="ja-JP" sz="900" dirty="0" smtClean="0">
                <a:solidFill>
                  <a:schemeClr val="tx1"/>
                </a:solidFill>
              </a:rPr>
              <a:t>&gt;</a:t>
            </a:r>
            <a:endParaRPr kumimoji="1" lang="ja-JP" altLang="en-US" sz="900" dirty="0">
              <a:solidFill>
                <a:schemeClr val="tx1"/>
              </a:solidFill>
            </a:endParaRPr>
          </a:p>
        </p:txBody>
      </p:sp>
      <p:sp>
        <p:nvSpPr>
          <p:cNvPr id="101" name="正方形/長方形 100"/>
          <p:cNvSpPr/>
          <p:nvPr/>
        </p:nvSpPr>
        <p:spPr>
          <a:xfrm>
            <a:off x="2339752" y="5301208"/>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smtClean="0">
                <a:solidFill>
                  <a:schemeClr val="tx1"/>
                </a:solidFill>
              </a:rPr>
              <a:t>&lt;</a:t>
            </a:r>
            <a:r>
              <a:rPr lang="ja-JP" altLang="en-US" sz="900" dirty="0" smtClean="0">
                <a:solidFill>
                  <a:schemeClr val="tx1"/>
                </a:solidFill>
              </a:rPr>
              <a:t>業種コード</a:t>
            </a:r>
            <a:r>
              <a:rPr lang="en-US" altLang="ja-JP" sz="900" dirty="0" smtClean="0">
                <a:solidFill>
                  <a:schemeClr val="tx1"/>
                </a:solidFill>
              </a:rPr>
              <a:t>3&gt;</a:t>
            </a:r>
            <a:endParaRPr kumimoji="1" lang="ja-JP" altLang="en-US" sz="900" dirty="0">
              <a:solidFill>
                <a:schemeClr val="tx1"/>
              </a:solidFill>
            </a:endParaRPr>
          </a:p>
        </p:txBody>
      </p:sp>
      <p:sp>
        <p:nvSpPr>
          <p:cNvPr id="102" name="正方形/長方形 101"/>
          <p:cNvSpPr/>
          <p:nvPr/>
        </p:nvSpPr>
        <p:spPr>
          <a:xfrm>
            <a:off x="2339752" y="5445224"/>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smtClean="0">
                <a:solidFill>
                  <a:schemeClr val="tx1"/>
                </a:solidFill>
              </a:rPr>
              <a:t>&lt;</a:t>
            </a:r>
            <a:r>
              <a:rPr lang="ja-JP" altLang="en-US" sz="900" dirty="0" smtClean="0">
                <a:solidFill>
                  <a:schemeClr val="tx1"/>
                </a:solidFill>
              </a:rPr>
              <a:t>業種</a:t>
            </a:r>
            <a:r>
              <a:rPr lang="en-US" altLang="ja-JP" sz="900" dirty="0" smtClean="0">
                <a:solidFill>
                  <a:schemeClr val="tx1"/>
                </a:solidFill>
              </a:rPr>
              <a:t>3&gt;</a:t>
            </a:r>
            <a:endParaRPr kumimoji="1" lang="ja-JP" altLang="en-US" sz="900" dirty="0">
              <a:solidFill>
                <a:schemeClr val="tx1"/>
              </a:solidFill>
            </a:endParaRPr>
          </a:p>
        </p:txBody>
      </p:sp>
      <p:sp>
        <p:nvSpPr>
          <p:cNvPr id="105" name="正方形/長方形 104"/>
          <p:cNvSpPr/>
          <p:nvPr/>
        </p:nvSpPr>
        <p:spPr>
          <a:xfrm>
            <a:off x="2483768" y="5805264"/>
            <a:ext cx="792088"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③</a:t>
            </a:r>
            <a:endParaRPr kumimoji="1" lang="ja-JP" altLang="en-US" sz="36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3"/>
          <p:cNvGrpSpPr/>
          <p:nvPr/>
        </p:nvGrpSpPr>
        <p:grpSpPr>
          <a:xfrm>
            <a:off x="828000" y="476672"/>
            <a:ext cx="5724288" cy="720000"/>
            <a:chOff x="1412776" y="1259632"/>
            <a:chExt cx="5724288" cy="720080"/>
          </a:xfrm>
        </p:grpSpPr>
        <p:sp>
          <p:nvSpPr>
            <p:cNvPr id="5" name="角丸四角形 4"/>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0" lang="ja-JP" altLang="en-US" sz="3600" dirty="0" smtClean="0">
                  <a:solidFill>
                    <a:schemeClr val="bg1"/>
                  </a:solidFill>
                  <a:latin typeface="Times" pitchFamily="18" charset="0"/>
                  <a:ea typeface="PMingLiU" pitchFamily="18" charset="-120"/>
                  <a:cs typeface="Times" pitchFamily="18" charset="0"/>
                </a:rPr>
                <a:t>　使用ツール・辞書</a:t>
              </a:r>
              <a:endParaRPr kumimoji="0" lang="ja-JP" altLang="en-US" sz="3600" b="0" i="0" u="none" strike="noStrike" cap="none" normalizeH="0" baseline="0" dirty="0" smtClean="0">
                <a:ln>
                  <a:noFill/>
                </a:ln>
                <a:solidFill>
                  <a:schemeClr val="bg1"/>
                </a:solidFill>
                <a:effectLst/>
                <a:latin typeface="Times" pitchFamily="18" charset="0"/>
                <a:ea typeface="PMingLiU" pitchFamily="18" charset="-120"/>
                <a:cs typeface="Times" pitchFamily="18" charset="0"/>
              </a:endParaRPr>
            </a:p>
          </p:txBody>
        </p:sp>
        <p:sp>
          <p:nvSpPr>
            <p:cNvPr id="6" name="円/楕円 5"/>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a:solidFill>
                    <a:schemeClr val="bg1"/>
                  </a:solidFill>
                  <a:latin typeface="Arial" charset="0"/>
                  <a:ea typeface="PMingLiU" pitchFamily="18" charset="-120"/>
                </a:rPr>
                <a:t>3</a:t>
              </a:r>
              <a:endParaRPr kumimoji="0" lang="ja-JP" altLang="en-US" sz="4400" b="0" i="0" u="none" strike="noStrike" cap="none" normalizeH="0" baseline="0" dirty="0" smtClean="0">
                <a:ln>
                  <a:noFill/>
                </a:ln>
                <a:solidFill>
                  <a:schemeClr val="bg1"/>
                </a:solidFill>
                <a:effectLst/>
                <a:latin typeface="Arial" charset="0"/>
                <a:ea typeface="PMingLiU" pitchFamily="18" charset="-120"/>
              </a:endParaRPr>
            </a:p>
          </p:txBody>
        </p:sp>
      </p:grpSp>
      <p:sp>
        <p:nvSpPr>
          <p:cNvPr id="16" name="タイトル 1"/>
          <p:cNvSpPr txBox="1">
            <a:spLocks/>
          </p:cNvSpPr>
          <p:nvPr/>
        </p:nvSpPr>
        <p:spPr>
          <a:xfrm>
            <a:off x="827584" y="1268760"/>
            <a:ext cx="7920880"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1600" i="0" u="none" strike="noStrike" kern="1200" cap="none" spc="0" normalizeH="0" baseline="0" noProof="0" dirty="0" smtClean="0">
                <a:ln>
                  <a:noFill/>
                </a:ln>
                <a:solidFill>
                  <a:schemeClr val="tx1"/>
                </a:solidFill>
                <a:effectLst/>
                <a:uLnTx/>
                <a:uFillTx/>
                <a:latin typeface="+mj-lt"/>
                <a:ea typeface="+mj-ea"/>
                <a:cs typeface="+mj-cs"/>
              </a:rPr>
              <a:t>使用ツールおよび辞書は以下の通り。</a:t>
            </a:r>
            <a:endParaRPr kumimoji="1" lang="en-US" altLang="ja-JP" sz="160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ja-JP" altLang="en-US" sz="1600" dirty="0" smtClean="0">
                <a:latin typeface="+mj-lt"/>
                <a:ea typeface="+mj-ea"/>
                <a:cs typeface="+mj-cs"/>
              </a:rPr>
              <a:t>・</a:t>
            </a:r>
            <a:r>
              <a:rPr lang="en-US" altLang="ja-JP" sz="1600" dirty="0" err="1" smtClean="0">
                <a:latin typeface="+mj-lt"/>
                <a:ea typeface="+mj-ea"/>
                <a:cs typeface="+mj-cs"/>
              </a:rPr>
              <a:t>MeCab</a:t>
            </a:r>
            <a:endParaRPr kumimoji="1" lang="en-US" altLang="ja-JP" sz="160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3"/>
          <p:cNvGrpSpPr/>
          <p:nvPr/>
        </p:nvGrpSpPr>
        <p:grpSpPr>
          <a:xfrm>
            <a:off x="828000" y="476672"/>
            <a:ext cx="5724288" cy="720000"/>
            <a:chOff x="1412776" y="1259632"/>
            <a:chExt cx="5724288" cy="720080"/>
          </a:xfrm>
        </p:grpSpPr>
        <p:sp>
          <p:nvSpPr>
            <p:cNvPr id="5" name="角丸四角形 4"/>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0" lang="ja-JP" altLang="en-US" sz="3600" dirty="0" smtClean="0">
                  <a:solidFill>
                    <a:schemeClr val="bg1"/>
                  </a:solidFill>
                  <a:latin typeface="Times" pitchFamily="18" charset="0"/>
                  <a:ea typeface="PMingLiU" pitchFamily="18" charset="-120"/>
                  <a:cs typeface="Times" pitchFamily="18" charset="0"/>
                </a:rPr>
                <a:t>　</a:t>
              </a:r>
              <a:r>
                <a:rPr kumimoji="0" lang="ja-JP" altLang="en-US" sz="3600" dirty="0">
                  <a:solidFill>
                    <a:schemeClr val="bg1"/>
                  </a:solidFill>
                  <a:latin typeface="Times" pitchFamily="18" charset="0"/>
                  <a:ea typeface="PMingLiU" pitchFamily="18" charset="-120"/>
                  <a:cs typeface="Times" pitchFamily="18" charset="0"/>
                </a:rPr>
                <a:t>今後</a:t>
              </a:r>
              <a:r>
                <a:rPr kumimoji="0" lang="ja-JP" altLang="en-US" sz="3600" dirty="0" smtClean="0">
                  <a:solidFill>
                    <a:schemeClr val="bg1"/>
                  </a:solidFill>
                  <a:latin typeface="Times" pitchFamily="18" charset="0"/>
                  <a:ea typeface="PMingLiU" pitchFamily="18" charset="-120"/>
                  <a:cs typeface="Times" pitchFamily="18" charset="0"/>
                </a:rPr>
                <a:t>の課題</a:t>
              </a:r>
              <a:endParaRPr kumimoji="0" lang="ja-JP" altLang="en-US" sz="3600" b="0" i="0" u="none" strike="noStrike" cap="none" normalizeH="0" baseline="0" dirty="0" smtClean="0">
                <a:ln>
                  <a:noFill/>
                </a:ln>
                <a:solidFill>
                  <a:schemeClr val="bg1"/>
                </a:solidFill>
                <a:effectLst/>
                <a:latin typeface="Times" pitchFamily="18" charset="0"/>
                <a:ea typeface="PMingLiU" pitchFamily="18" charset="-120"/>
                <a:cs typeface="Times" pitchFamily="18" charset="0"/>
              </a:endParaRPr>
            </a:p>
          </p:txBody>
        </p:sp>
        <p:sp>
          <p:nvSpPr>
            <p:cNvPr id="6" name="円/楕円 5"/>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smtClean="0">
                  <a:solidFill>
                    <a:schemeClr val="bg1"/>
                  </a:solidFill>
                  <a:latin typeface="Arial" charset="0"/>
                  <a:ea typeface="PMingLiU" pitchFamily="18" charset="-120"/>
                </a:rPr>
                <a:t>4</a:t>
              </a:r>
            </a:p>
          </p:txBody>
        </p:sp>
      </p:grpSp>
      <p:sp>
        <p:nvSpPr>
          <p:cNvPr id="16" name="タイトル 1"/>
          <p:cNvSpPr txBox="1">
            <a:spLocks/>
          </p:cNvSpPr>
          <p:nvPr/>
        </p:nvSpPr>
        <p:spPr>
          <a:xfrm>
            <a:off x="827584" y="1268760"/>
            <a:ext cx="8316416" cy="3384376"/>
          </a:xfrm>
          <a:prstGeom prst="rect">
            <a:avLst/>
          </a:prstGeom>
        </p:spPr>
        <p:txBody>
          <a:bodyPr vert="horz" lIns="91440" tIns="45720" rIns="91440" bIns="45720" rtlCol="0" anchor="ctr">
            <a:normAutofit/>
          </a:bodyPr>
          <a:lstStyle/>
          <a:p>
            <a:pPr marL="0" marR="0" lvl="0" indent="0" defTabSz="914400" rtl="0" eaLnBrk="1" fontAlgn="t" latinLnBrk="0" hangingPunct="1">
              <a:lnSpc>
                <a:spcPct val="100000"/>
              </a:lnSpc>
              <a:spcBef>
                <a:spcPct val="0"/>
              </a:spcBef>
              <a:spcAft>
                <a:spcPts val="0"/>
              </a:spcAft>
              <a:buClrTx/>
              <a:buSzTx/>
              <a:buFontTx/>
              <a:buNone/>
              <a:tabLst/>
              <a:defRPr/>
            </a:pPr>
            <a:r>
              <a:rPr lang="ja-JP" altLang="en-US" sz="1600" dirty="0" smtClean="0">
                <a:latin typeface="+mj-lt"/>
                <a:ea typeface="+mj-ea"/>
                <a:cs typeface="+mj-cs"/>
              </a:rPr>
              <a:t>本開発を通してチームとして認識した課題・気付きは下記の通り。</a:t>
            </a:r>
            <a:endParaRPr lang="en-US" altLang="ja-JP" sz="1600" dirty="0" smtClean="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endParaRPr lang="en-US" altLang="ja-JP" sz="1600" dirty="0" smtClean="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r>
              <a:rPr kumimoji="1" lang="ja-JP" altLang="en-US" sz="1600" i="0" u="none" strike="noStrike" kern="1200" cap="none" spc="0" normalizeH="0" baseline="0" noProof="0" dirty="0" smtClean="0">
                <a:ln>
                  <a:noFill/>
                </a:ln>
                <a:solidFill>
                  <a:schemeClr val="tx1"/>
                </a:solidFill>
                <a:effectLst/>
                <a:uLnTx/>
                <a:uFillTx/>
                <a:latin typeface="+mj-lt"/>
                <a:ea typeface="+mj-ea"/>
                <a:cs typeface="+mj-cs"/>
              </a:rPr>
              <a:t>・外部のライブラリ、ツールを使用した開発では、ロジックがブラックボックス化するため、</a:t>
            </a:r>
            <a:endParaRPr kumimoji="1" lang="en-US" altLang="ja-JP" sz="160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r>
              <a:rPr lang="ja-JP" altLang="en-US" sz="1600" dirty="0">
                <a:latin typeface="+mj-lt"/>
                <a:ea typeface="+mj-ea"/>
                <a:cs typeface="+mj-cs"/>
              </a:rPr>
              <a:t>　</a:t>
            </a:r>
            <a:r>
              <a:rPr lang="ja-JP" altLang="en-US" sz="1600" dirty="0" smtClean="0">
                <a:latin typeface="+mj-lt"/>
                <a:ea typeface="+mj-ea"/>
                <a:cs typeface="+mj-cs"/>
              </a:rPr>
              <a:t>精度の向上には限界がある。</a:t>
            </a:r>
            <a:endParaRPr lang="en-US" altLang="ja-JP" sz="1600" dirty="0" smtClean="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endParaRPr lang="en-US" altLang="ja-JP" sz="1600" dirty="0" smtClean="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r>
              <a:rPr kumimoji="1" lang="ja-JP" altLang="en-US" sz="1600" i="0" u="none" strike="noStrike" kern="1200" cap="none" spc="0" normalizeH="0" baseline="0" noProof="0" dirty="0">
                <a:ln>
                  <a:noFill/>
                </a:ln>
                <a:solidFill>
                  <a:schemeClr val="tx1"/>
                </a:solidFill>
                <a:effectLst/>
                <a:uLnTx/>
                <a:uFillTx/>
                <a:latin typeface="+mj-lt"/>
                <a:ea typeface="+mj-ea"/>
                <a:cs typeface="+mj-cs"/>
              </a:rPr>
              <a:t>　</a:t>
            </a:r>
            <a:r>
              <a:rPr kumimoji="1" lang="ja-JP" altLang="en-US" sz="1600" i="0" u="none" strike="noStrike" kern="1200" cap="none" spc="0" normalizeH="0" baseline="0" noProof="0" dirty="0" smtClean="0">
                <a:ln>
                  <a:noFill/>
                </a:ln>
                <a:solidFill>
                  <a:schemeClr val="tx1"/>
                </a:solidFill>
                <a:effectLst/>
                <a:uLnTx/>
                <a:uFillTx/>
                <a:latin typeface="+mj-lt"/>
                <a:ea typeface="+mj-ea"/>
                <a:cs typeface="+mj-cs"/>
              </a:rPr>
              <a:t>　⇒有力なライブラリの使用法、仕様については知見を蓄積するひつようがある。</a:t>
            </a:r>
            <a:endParaRPr kumimoji="1" lang="en-US" altLang="ja-JP" sz="160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r>
              <a:rPr lang="ja-JP" altLang="en-US" sz="1600" dirty="0">
                <a:latin typeface="+mj-lt"/>
                <a:ea typeface="+mj-ea"/>
                <a:cs typeface="+mj-cs"/>
              </a:rPr>
              <a:t>　</a:t>
            </a:r>
            <a:r>
              <a:rPr lang="ja-JP" altLang="en-US" sz="1600" dirty="0" smtClean="0">
                <a:latin typeface="+mj-lt"/>
                <a:ea typeface="+mj-ea"/>
                <a:cs typeface="+mj-cs"/>
              </a:rPr>
              <a:t>　　 ルールベースのロジックを基にし、ライブラリ等の使用を抑制する方が効率的な場合もある。</a:t>
            </a:r>
            <a:endParaRPr lang="en-US" altLang="ja-JP" sz="1600" dirty="0" smtClean="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endParaRPr lang="en-US" altLang="ja-JP" sz="1600" dirty="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r>
              <a:rPr lang="ja-JP" altLang="en-US" sz="1600" dirty="0" smtClean="0">
                <a:latin typeface="+mj-lt"/>
                <a:ea typeface="+mj-ea"/>
                <a:cs typeface="+mj-cs"/>
              </a:rPr>
              <a:t>・汎用性を持たせた一般的な仕様を目指す開発方針より、データの特性に合わせてカスタマイズ</a:t>
            </a:r>
            <a:endParaRPr lang="en-US" altLang="ja-JP" sz="1600" dirty="0" smtClean="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r>
              <a:rPr lang="ja-JP" altLang="en-US" sz="1600" dirty="0">
                <a:latin typeface="+mj-lt"/>
                <a:ea typeface="+mj-ea"/>
                <a:cs typeface="+mj-cs"/>
              </a:rPr>
              <a:t>　</a:t>
            </a:r>
            <a:r>
              <a:rPr lang="ja-JP" altLang="en-US" sz="1600" dirty="0" smtClean="0">
                <a:latin typeface="+mj-lt"/>
                <a:ea typeface="+mj-ea"/>
                <a:cs typeface="+mj-cs"/>
              </a:rPr>
              <a:t>する開発方針の方が成果が出し易いことがある。</a:t>
            </a:r>
            <a:endParaRPr lang="en-US" altLang="ja-JP" sz="1600" dirty="0" smtClean="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endParaRPr lang="en-US" altLang="ja-JP" sz="1600" dirty="0">
              <a:latin typeface="+mj-lt"/>
              <a:ea typeface="+mj-ea"/>
              <a:cs typeface="+mj-cs"/>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365</Words>
  <Application>Microsoft Office PowerPoint</Application>
  <PresentationFormat>画面に合わせる (4:3)</PresentationFormat>
  <Paragraphs>106</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概要説明</vt:lpstr>
      <vt:lpstr>スライド 2</vt:lpstr>
      <vt:lpstr>スライド 3</vt:lpstr>
      <vt:lpstr>スライド 4</vt:lpstr>
      <vt:lpstr>スライド 5</vt:lpstr>
      <vt:lpstr>スライド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概要説明</dc:title>
  <dc:creator>Ti</dc:creator>
  <cp:lastModifiedBy>Ti</cp:lastModifiedBy>
  <cp:revision>39</cp:revision>
  <dcterms:created xsi:type="dcterms:W3CDTF">2019-09-29T02:08:22Z</dcterms:created>
  <dcterms:modified xsi:type="dcterms:W3CDTF">2019-09-29T08:44:07Z</dcterms:modified>
</cp:coreProperties>
</file>