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Hadoop to Cluster Twitter Data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Yuval Dekel, Jarvis Johnson, Daniel Kester, </a:t>
            </a:r>
          </a:p>
          <a:p>
            <a:pPr>
              <a:buNone/>
            </a:pPr>
            <a:r>
              <a:rPr lang="en"/>
              <a:t>Nick Olive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/>
        </p:nvSpPr>
        <p:spPr>
          <a:xfrm>
            <a:off y="2661600" x="3261109"/>
            <a:ext cy="1117199" cx="23022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2661600" x="5857363"/>
            <a:ext cy="1117199" cx="23022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/>
        </p:nvSpPr>
        <p:spPr>
          <a:xfrm>
            <a:off y="2661600" x="641125"/>
            <a:ext cy="1117199" cx="23022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MapReduce k-Means</a:t>
            </a:r>
          </a:p>
        </p:txBody>
      </p:sp>
      <p:sp>
        <p:nvSpPr>
          <p:cNvPr id="131" name="Shape 131"/>
          <p:cNvSpPr/>
          <p:nvPr/>
        </p:nvSpPr>
        <p:spPr>
          <a:xfrm>
            <a:off y="2824800" x="3354547"/>
            <a:ext cy="907199" cx="907199"/>
          </a:xfrm>
          <a:prstGeom prst="pie">
            <a:avLst>
              <a:gd fmla="val 2595874" name="adj1"/>
              <a:gd fmla="val 1990652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2824800" x="5950802"/>
            <a:ext cy="907199" cx="907199"/>
          </a:xfrm>
          <a:prstGeom prst="pie">
            <a:avLst>
              <a:gd fmla="val 2595874" name="adj1"/>
              <a:gd fmla="val 1990652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2824800" x="4652675"/>
            <a:ext cy="907199" cx="907199"/>
          </a:xfrm>
          <a:prstGeom prst="pie">
            <a:avLst>
              <a:gd fmla="val 3026037" name="adj1"/>
              <a:gd fmla="val 1990652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2824800" x="7248929"/>
            <a:ext cy="907199" cx="907199"/>
          </a:xfrm>
          <a:prstGeom prst="pie">
            <a:avLst>
              <a:gd fmla="val 2595874" name="adj1"/>
              <a:gd fmla="val 1990652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 txBox="1"/>
          <p:nvPr/>
        </p:nvSpPr>
        <p:spPr>
          <a:xfrm>
            <a:off y="3732000" x="4584763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Reduce to find the new centroid of each cluster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3732000" x="5882891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Map is skipped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3732000" x="3286636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Map each node to its nearest centroid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3732000" x="7181017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Reduce swaps key value pairs</a:t>
            </a:r>
          </a:p>
        </p:txBody>
      </p:sp>
      <p:sp>
        <p:nvSpPr>
          <p:cNvPr id="139" name="Shape 139"/>
          <p:cNvSpPr/>
          <p:nvPr/>
        </p:nvSpPr>
        <p:spPr>
          <a:xfrm>
            <a:off y="2824800" x="758293"/>
            <a:ext cy="907199" cx="907199"/>
          </a:xfrm>
          <a:prstGeom prst="pie">
            <a:avLst>
              <a:gd fmla="val 2595874" name="adj1"/>
              <a:gd fmla="val 1990652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2824800" x="2056420"/>
            <a:ext cy="907199" cx="907199"/>
          </a:xfrm>
          <a:prstGeom prst="pie">
            <a:avLst>
              <a:gd fmla="val 2595874" name="adj1"/>
              <a:gd fmla="val 1990652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 txBox="1"/>
          <p:nvPr/>
        </p:nvSpPr>
        <p:spPr>
          <a:xfrm>
            <a:off y="3732000" x="1988509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Initialization Reduce sets each node to its nearest starting centroid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3732000" x="690381"/>
            <a:ext cy="1583400" cx="1272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Initialization Map picks starting centroids randomly</a:t>
            </a:r>
          </a:p>
        </p:txBody>
      </p:sp>
      <p:cxnSp>
        <p:nvCxnSpPr>
          <p:cNvPr id="143" name="Shape 143"/>
          <p:cNvCxnSpPr>
            <a:endCxn id="140" idx="2"/>
          </p:cNvCxnSpPr>
          <p:nvPr/>
        </p:nvCxnSpPr>
        <p:spPr>
          <a:xfrm rot="10800000" flipH="1">
            <a:off y="3278399" x="1233820"/>
            <a:ext cy="14700" cx="822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>
            <a:endCxn id="131" idx="2"/>
          </p:cNvCxnSpPr>
          <p:nvPr/>
        </p:nvCxnSpPr>
        <p:spPr>
          <a:xfrm rot="10800000" flipH="1">
            <a:off y="3278399" x="2545147"/>
            <a:ext cy="14700" cx="80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5" name="Shape 145"/>
          <p:cNvCxnSpPr>
            <a:endCxn id="133" idx="2"/>
          </p:cNvCxnSpPr>
          <p:nvPr/>
        </p:nvCxnSpPr>
        <p:spPr>
          <a:xfrm rot="10800000" flipH="1">
            <a:off y="3278399" x="3798275"/>
            <a:ext cy="4799" cx="85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6" name="Shape 146"/>
          <p:cNvSpPr/>
          <p:nvPr/>
        </p:nvSpPr>
        <p:spPr>
          <a:xfrm>
            <a:off y="3293000" x="5119225"/>
            <a:ext cy="1057450" cx="2146750"/>
          </a:xfrm>
          <a:custGeom>
            <a:pathLst>
              <a:path w="85870" extrusionOk="0" h="42298">
                <a:moveTo>
                  <a:pt y="0" x="0"/>
                </a:moveTo>
                <a:cubicBezTo>
                  <a:pt y="7049" x="6355"/>
                  <a:pt y="35882" x="26604"/>
                  <a:pt y="42298" x="38131"/>
                </a:cubicBezTo>
                <a:cubicBezTo>
                  <a:pt y="48713" x="49658"/>
                  <a:pt y="45491" x="61205"/>
                  <a:pt y="38495" x="69162"/>
                </a:cubicBezTo>
                <a:cubicBezTo>
                  <a:pt y="31498" x="77118"/>
                  <a:pt y="6683" x="83085"/>
                  <a:pt y="321" x="8587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7" name="Shape 147"/>
          <p:cNvSpPr/>
          <p:nvPr/>
        </p:nvSpPr>
        <p:spPr>
          <a:xfrm>
            <a:off y="1592782" x="2150196"/>
            <a:ext cy="1709950" cx="6371600"/>
          </a:xfrm>
          <a:custGeom>
            <a:pathLst>
              <a:path w="254864" extrusionOk="0" h="68398">
                <a:moveTo>
                  <a:pt y="68398" x="222505"/>
                </a:moveTo>
                <a:cubicBezTo>
                  <a:pt y="66455" x="227880"/>
                  <a:pt y="66649" x="256503"/>
                  <a:pt y="56741" x="254755"/>
                </a:cubicBezTo>
                <a:cubicBezTo>
                  <a:pt y="46832" x="253006"/>
                  <a:pt y="17562" x="253330"/>
                  <a:pt y="8949" x="212014"/>
                </a:cubicBezTo>
                <a:cubicBezTo>
                  <a:pt y="336" x="170697"/>
                  <a:pt y="-4003" x="33991"/>
                  <a:pt y="5063" x="6857"/>
                </a:cubicBezTo>
                <a:cubicBezTo>
                  <a:pt y="14129" x="-20277"/>
                  <a:pt y="53633" x="42150"/>
                  <a:pt y="63347" x="49209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8" name="Shape 148"/>
          <p:cNvSpPr txBox="1"/>
          <p:nvPr/>
        </p:nvSpPr>
        <p:spPr>
          <a:xfrm>
            <a:off y="1592782" x="4864196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>
                <a:solidFill>
                  <a:srgbClr val="FFFFFF"/>
                </a:solidFill>
              </a:rPr>
              <a:t>Not converged yet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2219157" x="948680"/>
            <a:ext cy="457200" cx="2030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MapReduce Start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2219157" x="3568664"/>
            <a:ext cy="457200" cx="2030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MapReduce 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2219157" x="6164919"/>
            <a:ext cy="457200" cx="2030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MapReduce 2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Evaluation Function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Returns the number of connections to a specific node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Nodes are considered in the cluster of the centroid closest to the same number of nodes.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Hadoop Specifics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Loop multiple times rather than until convergence instead of calculating convergence.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Too hard to compare large outputs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Save intermediate files between each Map and Reduce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Using hdfs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Performance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Tests involved a loop of 6 MapReduces on one node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 comparison, downloading the Twitter data took 3 hours to being with</a:t>
            </a:r>
          </a:p>
        </p:txBody>
      </p:sp>
      <p:sp>
        <p:nvSpPr>
          <p:cNvPr id="170" name="Shape 170"/>
          <p:cNvSpPr/>
          <p:nvPr/>
        </p:nvSpPr>
        <p:spPr>
          <a:xfrm>
            <a:off y="2344512" x="3503437"/>
            <a:ext cy="2771775" cx="460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Twitter data shutdown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Lack of time after finally getting data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Weird mix of Java and Hadoop versions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Limited choices for evaluation function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Potential Improvements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Save Twitter indegree in addition to outdegree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Add additional evaluation functions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Make number of clusters, specific evaluation function and number of loops parameters instead of hardcoded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Finding correct number of clusters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Best Features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Preprocess to reduce size of input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Loop a specified number of times instead of until convergence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Screenshots</a:t>
            </a:r>
          </a:p>
        </p:txBody>
      </p:sp>
      <p:sp>
        <p:nvSpPr>
          <p:cNvPr id="194" name="Shape 194"/>
          <p:cNvSpPr/>
          <p:nvPr/>
        </p:nvSpPr>
        <p:spPr>
          <a:xfrm>
            <a:off y="1417637" x="0"/>
            <a:ext cy="5313827" cx="43406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5" name="Shape 195"/>
          <p:cNvSpPr/>
          <p:nvPr/>
        </p:nvSpPr>
        <p:spPr>
          <a:xfrm>
            <a:off y="1431925" x="4696885"/>
            <a:ext cy="5266794" cx="45995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6" name="Shape 196"/>
          <p:cNvSpPr txBox="1"/>
          <p:nvPr/>
        </p:nvSpPr>
        <p:spPr>
          <a:xfrm>
            <a:off y="4195300" x="1762450"/>
            <a:ext cy="1398300" cx="3275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Input Format:</a:t>
            </a:r>
          </a:p>
          <a:p>
            <a:pPr>
              <a:buNone/>
            </a:pPr>
            <a:r>
              <a:rPr lang="en"/>
              <a:t>node spacedListOfOutEdges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4444300" x="5038150"/>
            <a:ext cy="900299" cx="4032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Output Format:</a:t>
            </a:r>
          </a:p>
          <a:p>
            <a:pPr>
              <a:buNone/>
            </a:pPr>
            <a:r>
              <a:rPr lang="en"/>
              <a:t>node clusterCentroid spacedListOfOutEdges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66666"/>
              <a:buFont typeface="Arial"/>
              <a:buChar char="•"/>
            </a:pPr>
            <a:r>
              <a:rPr lang="en" i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</a:t>
            </a: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(2012). Retrieved from http://hadoop.apache.org/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Haeberien, A. (2012, October 18). </a:t>
            </a:r>
            <a:r>
              <a:rPr lang="en" i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and cloud computing</a:t>
            </a: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 http://www.google.com/url?sa=t&amp;rct=j&amp;q&amp;esrc=s&amp;source=web&amp;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Rytsareva, I., &amp; Kalyanaraman, A. (2012). An efficient MapReduce algorighm for parallelizing large-scale graph clustering.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17637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Finding communities in social networks is difficult and valuable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If you can identify communities based on interest, you can make recommendations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Useful for content providers and advertisers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Analysts can use known communities to predict information propagation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Useful for news sites and social promoters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Users can be classified based on their communities, thus eliminate guessing/estimating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Gather a large set of Twitter data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Preparse the set, looking for links between users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lower filesize, reorganize data, gather data about scaling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Run the algorithm in parallel using MapReduce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Uses k-means clustering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Twitter Preprocessing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417637" x="467100"/>
            <a:ext cy="4955700" cx="820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Started with a freely available list of users and users that follow them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One link per line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26 Gb of data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too large to use without a large cluster of computers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First we reduced the size by removing redundancy (26 Gb -&gt; 13 Gb)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e.g. if line 1 and 2 are "user1 user2" and "user1 user3", we combine them into "user1 user2 user3"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Then we filtered out users with very few and very many links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preprocessed versions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548812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208333"/>
              <a:buFont typeface="Arial"/>
              <a:buChar char="•"/>
            </a:pPr>
            <a:r>
              <a:rPr sz="2400" lang="en"/>
              <a:t>Several different versions were used to test scaling and collect metrics about the data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Each version contains only users that have more than 15 followers and up to X followers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150: filesize is 2.29 Gb, 6,264,575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100: filesize is 1.89 Gb, 5,889,020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80: filesize is 1.67 Gb, 5,617,855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60: filesize is 1.38 Gb, 5,164,969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40: filesize is 977 Mb, 4,265,168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30: filesize is 695 Mb, 3,390638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20: filesize is 265 Mb, 1,527,196 entries</a:t>
            </a:r>
          </a:p>
          <a:p>
            <a:pPr rtl="0"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18: filesize is 141 Mb, 850,586 entries</a:t>
            </a:r>
          </a:p>
          <a:p>
            <a:pPr lvl="1" indent="-381000" marL="914400">
              <a:buClr>
                <a:schemeClr val="lt1"/>
              </a:buClr>
              <a:buSzPct val="120000"/>
              <a:buFont typeface="Courier New"/>
              <a:buChar char="o"/>
            </a:pPr>
            <a:r>
              <a:rPr sz="2000" lang="en"/>
              <a:t>X =  17: filesize is 72 Mb, 448,782 entries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Charts</a:t>
            </a:r>
          </a:p>
        </p:txBody>
      </p:sp>
      <p:sp>
        <p:nvSpPr>
          <p:cNvPr id="101" name="Shape 101"/>
          <p:cNvSpPr/>
          <p:nvPr/>
        </p:nvSpPr>
        <p:spPr>
          <a:xfrm>
            <a:off y="1557075" x="890587"/>
            <a:ext cy="4819650" cx="7362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Charts part 2</a:t>
            </a:r>
          </a:p>
        </p:txBody>
      </p:sp>
      <p:sp>
        <p:nvSpPr>
          <p:cNvPr id="107" name="Shape 107"/>
          <p:cNvSpPr/>
          <p:nvPr/>
        </p:nvSpPr>
        <p:spPr>
          <a:xfrm>
            <a:off y="1580950" x="854350"/>
            <a:ext cy="4876800" cx="73237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k-Means Clustering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Partitions n observations into k clusters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Each observation will belong to the cluster with the nearest mean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Assumes clusters of relatively similar size (messes up the mean)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Very parallelizable (just need datapoint and centroid)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k-Means Clustering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2646400" x="801625"/>
            <a:ext cy="2413000" cx="2501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1" name="Shape 121"/>
          <p:cNvSpPr/>
          <p:nvPr/>
        </p:nvSpPr>
        <p:spPr>
          <a:xfrm>
            <a:off y="2773400" x="4932050"/>
            <a:ext cy="2159000" cx="25019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y="3703050" x="3564550"/>
            <a:ext cy="457200" cx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