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Proxima Nova" charset="0"/>
      <p:regular r:id="rId18"/>
      <p:bold r:id="rId19"/>
      <p:italic r:id="rId20"/>
      <p:boldItalic r:id="rId21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14000" b="1"/>
            </a:lvl1pPr>
            <a:lvl2pPr algn="ctr">
              <a:spcBef>
                <a:spcPts val="0"/>
              </a:spcBef>
              <a:buSzPct val="100000"/>
              <a:defRPr sz="14000" b="1"/>
            </a:lvl2pPr>
            <a:lvl3pPr algn="ctr">
              <a:spcBef>
                <a:spcPts val="0"/>
              </a:spcBef>
              <a:buSzPct val="100000"/>
              <a:defRPr sz="14000" b="1"/>
            </a:lvl3pPr>
            <a:lvl4pPr algn="ctr">
              <a:spcBef>
                <a:spcPts val="0"/>
              </a:spcBef>
              <a:buSzPct val="100000"/>
              <a:defRPr sz="14000" b="1"/>
            </a:lvl4pPr>
            <a:lvl5pPr algn="ctr">
              <a:spcBef>
                <a:spcPts val="0"/>
              </a:spcBef>
              <a:buSzPct val="100000"/>
              <a:defRPr sz="14000" b="1"/>
            </a:lvl5pPr>
            <a:lvl6pPr algn="ctr">
              <a:spcBef>
                <a:spcPts val="0"/>
              </a:spcBef>
              <a:buSzPct val="100000"/>
              <a:defRPr sz="14000" b="1"/>
            </a:lvl6pPr>
            <a:lvl7pPr algn="ctr">
              <a:spcBef>
                <a:spcPts val="0"/>
              </a:spcBef>
              <a:buSzPct val="100000"/>
              <a:defRPr sz="14000" b="1"/>
            </a:lvl7pPr>
            <a:lvl8pPr algn="ctr">
              <a:spcBef>
                <a:spcPts val="0"/>
              </a:spcBef>
              <a:buSzPct val="100000"/>
              <a:defRPr sz="14000" b="1"/>
            </a:lvl8pPr>
            <a:lvl9pPr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pPr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rf2zH2rgy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DASH Video Authentication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Daniel Kester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Performance- MPD Authentication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712" y="1185862"/>
            <a:ext cx="460057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Performance- Hash Validation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73" y="1576925"/>
            <a:ext cx="3951449" cy="23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200" y="1576934"/>
            <a:ext cx="3951449" cy="2380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Performance- Comparison to TLS (60 second video)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2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TLS Best Case (full 64kB packets)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2MB per video/64kB per packet = 32 packets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32 packets * 300 average TLS bytes per packets = </a:t>
            </a:r>
            <a:r>
              <a:rPr lang="en" b="1" dirty="0"/>
              <a:t>9600 B</a:t>
            </a:r>
            <a:r>
              <a:rPr lang="en" dirty="0"/>
              <a:t> TLS overhead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TLS Common Case (500 byte packets)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2MB per video/500B per packet = 4000 packets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4000 packets * 300 average TLS bytes per packets = </a:t>
            </a:r>
            <a:r>
              <a:rPr lang="en" b="1" dirty="0"/>
              <a:t>1.2 MB</a:t>
            </a:r>
            <a:r>
              <a:rPr lang="en" dirty="0"/>
              <a:t> TLS overhead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4737425" y="1152475"/>
            <a:ext cx="42602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1800" dirty="0">
                <a:solidFill>
                  <a:schemeClr val="accent3"/>
                </a:solidFill>
                <a:latin typeface="Proxima Nova" charset="0"/>
              </a:rPr>
              <a:t>Dash Authentication Bad Case (1 second video segments)</a:t>
            </a:r>
          </a:p>
          <a:p>
            <a:pPr marL="914400" lvl="1" indent="-228600" rtl="0">
              <a:spcBef>
                <a:spcPts val="0"/>
              </a:spcBef>
              <a:buFont typeface="Arial" pitchFamily="34" charset="0"/>
              <a:buChar char="•"/>
            </a:pPr>
            <a:r>
              <a:rPr lang="en" dirty="0">
                <a:solidFill>
                  <a:schemeClr val="accent3"/>
                </a:solidFill>
                <a:latin typeface="Proxima Nova" charset="0"/>
              </a:rPr>
              <a:t>136 bytes per segment * 60 segments + 281 bytes per video = </a:t>
            </a:r>
            <a:r>
              <a:rPr lang="en" b="1" dirty="0">
                <a:solidFill>
                  <a:schemeClr val="accent3"/>
                </a:solidFill>
                <a:latin typeface="Proxima Nova" charset="0"/>
              </a:rPr>
              <a:t>8441</a:t>
            </a:r>
            <a:r>
              <a:rPr lang="en" dirty="0">
                <a:solidFill>
                  <a:schemeClr val="accent3"/>
                </a:solidFill>
                <a:latin typeface="Proxima Nova" charset="0"/>
              </a:rPr>
              <a:t> </a:t>
            </a:r>
            <a:r>
              <a:rPr lang="en" b="1" dirty="0">
                <a:solidFill>
                  <a:schemeClr val="accent3"/>
                </a:solidFill>
                <a:latin typeface="Proxima Nova" charset="0"/>
              </a:rPr>
              <a:t>B </a:t>
            </a:r>
            <a:r>
              <a:rPr lang="en" dirty="0" smtClean="0">
                <a:solidFill>
                  <a:schemeClr val="accent3"/>
                </a:solidFill>
                <a:latin typeface="Proxima Nova" charset="0"/>
              </a:rPr>
              <a:t>overhead</a:t>
            </a:r>
            <a:br>
              <a:rPr lang="en" dirty="0" smtClean="0">
                <a:solidFill>
                  <a:schemeClr val="accent3"/>
                </a:solidFill>
                <a:latin typeface="Proxima Nova" charset="0"/>
              </a:rPr>
            </a:br>
            <a:r>
              <a:rPr lang="en" dirty="0" smtClean="0">
                <a:solidFill>
                  <a:schemeClr val="accent3"/>
                </a:solidFill>
                <a:latin typeface="Proxima Nova" charset="0"/>
              </a:rPr>
              <a:t/>
            </a:r>
            <a:br>
              <a:rPr lang="en" dirty="0" smtClean="0">
                <a:solidFill>
                  <a:schemeClr val="accent3"/>
                </a:solidFill>
                <a:latin typeface="Proxima Nova" charset="0"/>
              </a:rPr>
            </a:br>
            <a:r>
              <a:rPr lang="en" dirty="0" smtClean="0">
                <a:solidFill>
                  <a:schemeClr val="accent3"/>
                </a:solidFill>
                <a:latin typeface="Proxima Nova" charset="0"/>
              </a:rPr>
              <a:t> </a:t>
            </a:r>
            <a:endParaRPr lang="en" dirty="0">
              <a:solidFill>
                <a:schemeClr val="accent3"/>
              </a:solidFill>
              <a:latin typeface="Proxima Nova" charset="0"/>
            </a:endParaRPr>
          </a:p>
          <a:p>
            <a:pPr marL="457200" lvl="0" indent="-22860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1800" dirty="0">
                <a:solidFill>
                  <a:schemeClr val="accent3"/>
                </a:solidFill>
                <a:latin typeface="Proxima Nova" charset="0"/>
              </a:rPr>
              <a:t>Dash Authentication Common Case (5 second video segments)</a:t>
            </a:r>
          </a:p>
          <a:p>
            <a:pPr marL="914400" lvl="1" indent="-228600" rtl="0">
              <a:spcBef>
                <a:spcPts val="0"/>
              </a:spcBef>
              <a:buFont typeface="Arial" pitchFamily="34" charset="0"/>
              <a:buChar char="•"/>
            </a:pPr>
            <a:r>
              <a:rPr lang="en" dirty="0">
                <a:solidFill>
                  <a:schemeClr val="accent3"/>
                </a:solidFill>
                <a:latin typeface="Proxima Nova" charset="0"/>
              </a:rPr>
              <a:t>136 bytes per segment * 12 segments + 281 bytes per video = </a:t>
            </a:r>
            <a:r>
              <a:rPr lang="en" b="1" dirty="0">
                <a:solidFill>
                  <a:schemeClr val="accent3"/>
                </a:solidFill>
                <a:latin typeface="Proxima Nova" charset="0"/>
              </a:rPr>
              <a:t>1913</a:t>
            </a:r>
            <a:r>
              <a:rPr lang="en" dirty="0">
                <a:solidFill>
                  <a:schemeClr val="accent3"/>
                </a:solidFill>
                <a:latin typeface="Proxima Nova" charset="0"/>
              </a:rPr>
              <a:t> </a:t>
            </a:r>
            <a:r>
              <a:rPr lang="en" b="1" dirty="0">
                <a:solidFill>
                  <a:schemeClr val="accent3"/>
                </a:solidFill>
                <a:latin typeface="Proxima Nova" charset="0"/>
              </a:rPr>
              <a:t>B </a:t>
            </a:r>
            <a:r>
              <a:rPr lang="en" dirty="0">
                <a:solidFill>
                  <a:schemeClr val="accent3"/>
                </a:solidFill>
                <a:latin typeface="Proxima Nova" charset="0"/>
              </a:rPr>
              <a:t>overhead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Performance- Preventing Video Stalls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Evidence suggests verification could be hidden behind buffer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Shorter segment lengths (10s, 30s) have no visible delay despite lack of buffering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Delays are orders of magnitude shorter than video segments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About .5 ms to verify about a second of video</a:t>
            </a:r>
          </a:p>
          <a:p>
            <a:pPr marL="1371600" lvl="2" indent="-2286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A full Youtube buffer (60 s) requires about 25 ms (.04%)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823" y="2717399"/>
            <a:ext cx="3724350" cy="20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Video Demo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https://youtu.be/Mrf2zH2rgyA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Original Proposal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Create an Authenticated DASH Video Player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Modify Open Source Player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Create Manifest Modification Program</a:t>
            </a:r>
          </a:p>
          <a:p>
            <a:pPr marL="914400" lvl="1" indent="-2286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Compare to using TLS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Architecture- Diagram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397" y="939297"/>
            <a:ext cx="7179200" cy="420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generateKey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Generates matching public and private keys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Uses Crypto++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300" y="1714900"/>
            <a:ext cx="6294974" cy="30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mpdParser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Updates MPD to include authentication information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Add hashes for video segments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Add digital signature of MPD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Uses Crypto++ for cryptography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Uses RapidXML for MPD modification.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2825" y="19081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Sample MPD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599" cy="34164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&lt;MPD xmlns="urn:mpeg:dash:schema:mpd:2011" minBufferTime="PT1.500000S" type="static" mediaPresentationDuration="PT0H3M1.44S" profiles="urn:mpeg:dash:profile:full:2011"&gt;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&lt;ProgramInformation moreInformationURL="http://gpac.sourceforge.net"&gt;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&lt;Title&gt;carFull_dash.mpd generated by GPAC&lt;/Title&gt;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&lt;/ProgramInformation&gt;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&lt;Period id="" duration="PT0H3M1.44S"&gt;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&lt;AdaptationSet segmentAlignment="true" maxWidth="426" maxHeight="240" maxFrameRate="90000/3754" par="426:240"&gt;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        &lt;Representation id="1" mimeType="video/mp4" codecs="avc1.4d4015" width="426" height="240" frameRate="90000/3754" sar="1:1" startWithSAP="1" bandwidth="265102"&gt;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                &lt;SegmentList timescale="90000" duration="0"&gt;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                        &lt;Initialization sourceURL="carinit.mp4" </a:t>
            </a:r>
            <a:r>
              <a:rPr lang="en" sz="1000" b="1">
                <a:solidFill>
                  <a:srgbClr val="FF0000"/>
                </a:solidFill>
              </a:rPr>
              <a:t>hash="4D4AFB6D58DF0CA42AA9E2BD9696555FD6C5E828CE27BC845BC383D9F5A0F17FF5E096F077B618B23FB76E5E220FCCA43600EFAADAB237FEE9940DC51421BCB6"</a:t>
            </a:r>
            <a:r>
              <a:rPr lang="en" sz="1000"/>
              <a:t>/&gt;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                        &lt;SegmentURL media="car1.m4s" </a:t>
            </a:r>
            <a:r>
              <a:rPr lang="en" sz="1000" b="1">
                <a:solidFill>
                  <a:srgbClr val="FF0000"/>
                </a:solidFill>
              </a:rPr>
              <a:t>hash="268EF5276F1DE52CF4EA0922203C998CD050E3CE614095F33AC5541F65D59450B27C34EAAB54D9D658A874E5692B5B6BDBD3A075550580B72FAD34164039D87A"</a:t>
            </a:r>
            <a:r>
              <a:rPr lang="en" sz="1000"/>
              <a:t>/&gt;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                &lt;/SegmentList&gt;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        &lt;/Representation&gt;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&lt;/AdaptationSet&gt;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&lt;/Period&gt;  </a:t>
            </a:r>
            <a:r>
              <a:rPr lang="en" sz="1000" b="1">
                <a:solidFill>
                  <a:srgbClr val="FF0000"/>
                </a:solidFill>
              </a:rPr>
              <a:t>&lt;Signature&gt;C35F781D0A744A0D82DFADA35ECE2DAB7944E5EC5AD007E9AC649AF49F253A05087D719C09FAC4DB0F62EFB3F7CA563107F6A8AFDC80C81B653BB768103247BD8AA4C3498BF1C01175A1451D264B66F23F4A93BF1A7275F2B3C0EFEC980A328CD0070C9120CAD428B0BD1A0DF3384088A04A8E341F71E1840D81E8A680C8578C&lt;/Signature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&lt;/MPD&gt;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qtsampleplayer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446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Built on sample video player for libdash library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Modified to: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Read the the hash and signature values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Authenticate MPD before playing video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Authenticate video segments as they are played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Uses Crypto++ for cryptography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404" y="1311099"/>
            <a:ext cx="4339649" cy="30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Debugging cryptography errors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Using consistent key formats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Working with unfamiliar open source project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Learning new technologies</a:t>
            </a:r>
          </a:p>
          <a:p>
            <a:pPr marL="914400" lvl="1" indent="-2286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cmake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300" y="2282875"/>
            <a:ext cx="4953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qtsampleplayer buffers incorrectly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Buffers segment urls rather than segments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Reads segments directly from url when playing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Created Problems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Can’t verify before playing segment</a:t>
            </a:r>
          </a:p>
          <a:p>
            <a:pPr marL="1371600" lvl="2" indent="-2286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Can’t hide verification delay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525" y="16192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Office PowerPoint</Application>
  <PresentationFormat>On-screen Show (16:9)</PresentationFormat>
  <Paragraphs>75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Proxima Nova</vt:lpstr>
      <vt:lpstr>spearmint</vt:lpstr>
      <vt:lpstr>DASH Video Authentication</vt:lpstr>
      <vt:lpstr>Original Proposal</vt:lpstr>
      <vt:lpstr>Architecture- Diagram</vt:lpstr>
      <vt:lpstr>generateKey</vt:lpstr>
      <vt:lpstr>mpdParser</vt:lpstr>
      <vt:lpstr>Sample MPD</vt:lpstr>
      <vt:lpstr>qtsampleplayer</vt:lpstr>
      <vt:lpstr>Challenges</vt:lpstr>
      <vt:lpstr>Challenges</vt:lpstr>
      <vt:lpstr>Performance- MPD Authentication</vt:lpstr>
      <vt:lpstr>Performance- Hash Validation</vt:lpstr>
      <vt:lpstr>Performance- Comparison to TLS (60 second video)</vt:lpstr>
      <vt:lpstr>Performance- Preventing Video Stalls</vt:lpstr>
      <vt:lpstr>Video Demo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 Video Authentication</dc:title>
  <cp:lastModifiedBy>Trey</cp:lastModifiedBy>
  <cp:revision>1</cp:revision>
  <dcterms:modified xsi:type="dcterms:W3CDTF">2015-11-23T02:13:42Z</dcterms:modified>
</cp:coreProperties>
</file>