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59" r:id="rId4"/>
    <p:sldId id="260" r:id="rId5"/>
    <p:sldId id="257" r:id="rId6"/>
    <p:sldId id="258" r:id="rId7"/>
    <p:sldId id="261" r:id="rId8"/>
    <p:sldId id="264" r:id="rId9"/>
    <p:sldId id="262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7" r:id="rId21"/>
    <p:sldId id="278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99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9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2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8240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21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75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5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999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1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C64B14-9005-4655-AA4B-7BB85A8E95B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9BDA6B-8B9F-4C44-9145-9CA60CA0E4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Tim/Ros_Tutorial/tree/master/%E4%BA%86%E8%A7%A3Ros%E6%8C%87%E4%BB%A4%E5%92%8Ccatkin_package" TargetMode="External"/><Relationship Id="rId2" Type="http://schemas.openxmlformats.org/officeDocument/2006/relationships/hyperlink" Target="http://wiki.ros.org/catkin/Tutorials/using_a_worksp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2027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.ros.org/Installation/Ubunt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9837D5-5311-4248-A8E8-8C4BE752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zh-TW" altLang="en-US" dirty="0"/>
              <a:t>教程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7FDAF96-15DC-411F-8856-853FF442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編寫人</a:t>
            </a:r>
            <a:r>
              <a:rPr lang="en-US" altLang="zh-TW" dirty="0"/>
              <a:t>:</a:t>
            </a:r>
            <a:r>
              <a:rPr lang="zh-TW" altLang="en-US" dirty="0"/>
              <a:t>李彥霆</a:t>
            </a:r>
          </a:p>
        </p:txBody>
      </p:sp>
    </p:spTree>
    <p:extLst>
      <p:ext uri="{BB962C8B-B14F-4D97-AF65-F5344CB8AC3E}">
        <p14:creationId xmlns:p14="http://schemas.microsoft.com/office/powerpoint/2010/main" val="29706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E76DE2-74D8-4E78-ABC9-99A2AD5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報錯處理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8391EF8-E143-455C-8F24-3E5D93B4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0773"/>
            <a:ext cx="10178322" cy="1692110"/>
          </a:xfrm>
          <a:solidFill>
            <a:schemeClr val="tx1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E: Could not get lock /var/lib/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dpkg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/lock-frontend - open (11: Resource temporarily unavailable)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E: Unable to acquire the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dpkg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 frontend lock (/var/lib/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dpkg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/lock-frontend), is another process using it?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C1970997-43B1-4185-897F-E588F9FBE895}"/>
              </a:ext>
            </a:extLst>
          </p:cNvPr>
          <p:cNvSpPr txBox="1">
            <a:spLocks/>
          </p:cNvSpPr>
          <p:nvPr/>
        </p:nvSpPr>
        <p:spPr>
          <a:xfrm>
            <a:off x="1251678" y="4528981"/>
            <a:ext cx="10178322" cy="16921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chemeClr val="bg1"/>
                </a:solidFill>
              </a:rPr>
              <a:t>sudo rm /var/lib/dpkg/lock-frontend</a:t>
            </a:r>
          </a:p>
          <a:p>
            <a:r>
              <a:rPr lang="en-US" altLang="zh-TW">
                <a:solidFill>
                  <a:schemeClr val="bg1"/>
                </a:solidFill>
              </a:rPr>
              <a:t>sudo rm /var/lib/dpkg/lock</a:t>
            </a:r>
          </a:p>
          <a:p>
            <a:r>
              <a:rPr lang="en-US" altLang="zh-TW">
                <a:solidFill>
                  <a:schemeClr val="bg1"/>
                </a:solidFill>
              </a:rPr>
              <a:t>sudo rm /var/cache/apt/archives/lock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8669632F-8482-4DEB-A20B-5A755F82BBC7}"/>
              </a:ext>
            </a:extLst>
          </p:cNvPr>
          <p:cNvSpPr txBox="1">
            <a:spLocks/>
          </p:cNvSpPr>
          <p:nvPr/>
        </p:nvSpPr>
        <p:spPr>
          <a:xfrm>
            <a:off x="1251678" y="3655057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解決方法</a:t>
            </a:r>
          </a:p>
        </p:txBody>
      </p:sp>
    </p:spTree>
    <p:extLst>
      <p:ext uri="{BB962C8B-B14F-4D97-AF65-F5344CB8AC3E}">
        <p14:creationId xmlns:p14="http://schemas.microsoft.com/office/powerpoint/2010/main" val="409035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22B85F-6BF7-4142-B4B5-9EEF9355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7B3E2A82-E535-4D9D-8C9D-B9C5FB77D733}"/>
              </a:ext>
            </a:extLst>
          </p:cNvPr>
          <p:cNvSpPr txBox="1">
            <a:spLocks/>
          </p:cNvSpPr>
          <p:nvPr/>
        </p:nvSpPr>
        <p:spPr>
          <a:xfrm>
            <a:off x="1524796" y="1451183"/>
            <a:ext cx="3650260" cy="67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下載中</a:t>
            </a:r>
          </a:p>
        </p:txBody>
      </p:sp>
      <p:pic>
        <p:nvPicPr>
          <p:cNvPr id="7" name="圖片 6" descr="一張含有 文字, 坐, 握住, 街道 的圖片&#10;&#10;自動產生的描述">
            <a:extLst>
              <a:ext uri="{FF2B5EF4-FFF2-40B4-BE49-F238E27FC236}">
                <a16:creationId xmlns:a16="http://schemas.microsoft.com/office/drawing/2014/main" xmlns="" id="{D3A383A6-BB0D-4C76-AA6F-393FF10C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80" y="1269802"/>
            <a:ext cx="6174042" cy="53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7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430F65-A1DE-4177-BB9C-1941E64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416728"/>
            <a:ext cx="10178322" cy="1492132"/>
          </a:xfrm>
        </p:spPr>
        <p:txBody>
          <a:bodyPr/>
          <a:lstStyle/>
          <a:p>
            <a:r>
              <a:rPr lang="zh-TW" altLang="en-US" dirty="0"/>
              <a:t>第三步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21C8AB1-84D6-4313-B7B9-40FC8C87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90" y="1475296"/>
            <a:ext cx="2980957" cy="71172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設定環境變數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C67AC2E5-71F2-4308-A970-FCD204E73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9" y="2113360"/>
            <a:ext cx="4931809" cy="1574662"/>
          </a:xfrm>
          <a:prstGeom prst="rect">
            <a:avLst/>
          </a:prstGeom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A9DEDA2C-4C5C-4DEE-9039-F39764F4B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01" y="2113360"/>
            <a:ext cx="4328535" cy="4160881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C10038A9-1D64-45DC-926C-36F00B5D2739}"/>
              </a:ext>
            </a:extLst>
          </p:cNvPr>
          <p:cNvSpPr txBox="1">
            <a:spLocks/>
          </p:cNvSpPr>
          <p:nvPr/>
        </p:nvSpPr>
        <p:spPr>
          <a:xfrm>
            <a:off x="6769801" y="1475295"/>
            <a:ext cx="2980957" cy="711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下載依賴軟件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0BB51A8F-7A8A-46B7-8175-C33E10B0DEA6}"/>
              </a:ext>
            </a:extLst>
          </p:cNvPr>
          <p:cNvSpPr txBox="1">
            <a:spLocks/>
          </p:cNvSpPr>
          <p:nvPr/>
        </p:nvSpPr>
        <p:spPr>
          <a:xfrm>
            <a:off x="1185690" y="4350470"/>
            <a:ext cx="4611795" cy="1720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Rosdep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dirty="0"/>
              <a:t>     是一個方便人管理安裝包的工具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743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22B85F-6BF7-4142-B4B5-9EEF9355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7B3E2A82-E535-4D9D-8C9D-B9C5FB77D733}"/>
              </a:ext>
            </a:extLst>
          </p:cNvPr>
          <p:cNvSpPr txBox="1">
            <a:spLocks/>
          </p:cNvSpPr>
          <p:nvPr/>
        </p:nvSpPr>
        <p:spPr>
          <a:xfrm>
            <a:off x="1524796" y="1451183"/>
            <a:ext cx="3650260" cy="67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1.6</a:t>
            </a:r>
            <a:endParaRPr lang="zh-TW" altLang="en-US" sz="2800" dirty="0"/>
          </a:p>
        </p:txBody>
      </p:sp>
      <p:pic>
        <p:nvPicPr>
          <p:cNvPr id="4" name="圖片 3" descr="一張含有 螢幕擷取畫面, 坐, 桌 的圖片&#10;&#10;自動產生的描述">
            <a:extLst>
              <a:ext uri="{FF2B5EF4-FFF2-40B4-BE49-F238E27FC236}">
                <a16:creationId xmlns:a16="http://schemas.microsoft.com/office/drawing/2014/main" xmlns="" id="{B0D52564-47A4-428D-9E84-A099B40C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2" y="1001819"/>
            <a:ext cx="5966977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430F65-A1DE-4177-BB9C-1941E64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492143"/>
            <a:ext cx="10178322" cy="1492132"/>
          </a:xfrm>
        </p:spPr>
        <p:txBody>
          <a:bodyPr/>
          <a:lstStyle/>
          <a:p>
            <a:r>
              <a:rPr lang="zh-TW" altLang="en-US" dirty="0"/>
              <a:t>第四步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21C8AB1-84D6-4313-B7B9-40FC8C87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90" y="1475296"/>
            <a:ext cx="3240395" cy="71172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設定</a:t>
            </a:r>
            <a:r>
              <a:rPr lang="en-US" altLang="zh-TW" sz="2800" dirty="0"/>
              <a:t>catkin</a:t>
            </a:r>
            <a:r>
              <a:rPr lang="zh-TW" altLang="en-US" sz="2800" dirty="0"/>
              <a:t>環境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132F622D-3D30-476C-9FAC-86041894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74" y="619967"/>
            <a:ext cx="4811360" cy="256551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C9BF818A-E89B-4EBC-A44F-AE3835B3E1E0}"/>
              </a:ext>
            </a:extLst>
          </p:cNvPr>
          <p:cNvSpPr txBox="1">
            <a:spLocks/>
          </p:cNvSpPr>
          <p:nvPr/>
        </p:nvSpPr>
        <p:spPr>
          <a:xfrm>
            <a:off x="1006839" y="3429000"/>
            <a:ext cx="4341559" cy="433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將</a:t>
            </a:r>
            <a:r>
              <a:rPr lang="en-US" altLang="zh-TW" sz="2800" dirty="0" err="1"/>
              <a:t>souce</a:t>
            </a:r>
            <a:r>
              <a:rPr lang="zh-TW" altLang="en-US" sz="2800" dirty="0"/>
              <a:t>改為我們設定的</a:t>
            </a:r>
            <a:r>
              <a:rPr lang="en-US" altLang="zh-TW" sz="2800" dirty="0"/>
              <a:t>catkin</a:t>
            </a:r>
            <a:endParaRPr lang="zh-TW" altLang="en-US" sz="2800" dirty="0"/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72AE7A57-F3BB-4747-A7A8-FA412938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9" y="4368301"/>
            <a:ext cx="8398740" cy="18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0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22B85F-6BF7-4142-B4B5-9EEF9355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5" name="圖片 4" descr="一張含有 桌, 坐, 電腦, 書桌 的圖片&#10;&#10;自動產生的描述">
            <a:extLst>
              <a:ext uri="{FF2B5EF4-FFF2-40B4-BE49-F238E27FC236}">
                <a16:creationId xmlns:a16="http://schemas.microsoft.com/office/drawing/2014/main" xmlns="" id="{DB8CA9FE-6DB2-48F6-BCC6-84A77E1F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95" y="270247"/>
            <a:ext cx="6197860" cy="3208539"/>
          </a:xfrm>
          <a:prstGeom prst="rect">
            <a:avLst/>
          </a:prstGeom>
        </p:spPr>
      </p:pic>
      <p:pic>
        <p:nvPicPr>
          <p:cNvPr id="7" name="圖片 6" descr="一張含有 螢幕, 房間 的圖片&#10;&#10;自動產生的描述">
            <a:extLst>
              <a:ext uri="{FF2B5EF4-FFF2-40B4-BE49-F238E27FC236}">
                <a16:creationId xmlns:a16="http://schemas.microsoft.com/office/drawing/2014/main" xmlns="" id="{29CBB373-1159-4F88-BCD2-315D4C214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95" y="4404245"/>
            <a:ext cx="6211537" cy="1909006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FB81AF7-147A-41E2-B0DE-C29A47848B85}"/>
              </a:ext>
            </a:extLst>
          </p:cNvPr>
          <p:cNvSpPr/>
          <p:nvPr/>
        </p:nvSpPr>
        <p:spPr>
          <a:xfrm>
            <a:off x="6679228" y="3499127"/>
            <a:ext cx="183593" cy="183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F3D9687F-40B8-401A-949F-E2C2B5E5B094}"/>
              </a:ext>
            </a:extLst>
          </p:cNvPr>
          <p:cNvSpPr/>
          <p:nvPr/>
        </p:nvSpPr>
        <p:spPr>
          <a:xfrm>
            <a:off x="6679228" y="3824655"/>
            <a:ext cx="183593" cy="183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07B5E53C-2096-40B6-BC9E-0122A17F3A00}"/>
              </a:ext>
            </a:extLst>
          </p:cNvPr>
          <p:cNvSpPr/>
          <p:nvPr/>
        </p:nvSpPr>
        <p:spPr>
          <a:xfrm>
            <a:off x="6679228" y="4150183"/>
            <a:ext cx="183593" cy="183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0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0581CA9-6729-4758-B7AF-ED779BBD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瞭解更多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17B83BE-6359-4C67-9D18-291E71A07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20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42043A-4453-4131-B853-09C29D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cap="none" dirty="0"/>
              <a:t>atkin</a:t>
            </a:r>
            <a:r>
              <a:rPr lang="zh-TW" altLang="en-US" dirty="0"/>
              <a:t>資料夾架構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71AB74D-1A7D-44A6-84FD-69393A6D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805991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可以看出</a:t>
            </a:r>
            <a:r>
              <a:rPr lang="en-US" altLang="zh-TW" sz="2800" dirty="0" err="1">
                <a:solidFill>
                  <a:srgbClr val="0070C0"/>
                </a:solidFill>
              </a:rPr>
              <a:t>src</a:t>
            </a:r>
            <a:r>
              <a:rPr lang="zh-TW" altLang="en-US" sz="2800" dirty="0"/>
              <a:t>就是專門放程式檔的地方，而</a:t>
            </a:r>
            <a:r>
              <a:rPr lang="en-US" altLang="zh-TW" sz="2800" dirty="0">
                <a:solidFill>
                  <a:srgbClr val="0070C0"/>
                </a:solidFill>
              </a:rPr>
              <a:t>build</a:t>
            </a:r>
            <a:r>
              <a:rPr lang="zh-TW" altLang="en-US" sz="2800" dirty="0"/>
              <a:t>則是</a:t>
            </a:r>
            <a:r>
              <a:rPr lang="en-US" altLang="zh-TW" sz="2800" dirty="0" err="1"/>
              <a:t>cmake</a:t>
            </a:r>
            <a:r>
              <a:rPr lang="zh-TW" altLang="en-US" sz="2800" dirty="0"/>
              <a:t>建置專案時需要的，最後</a:t>
            </a:r>
            <a:r>
              <a:rPr lang="en-US" altLang="zh-TW" sz="2800" dirty="0" err="1">
                <a:solidFill>
                  <a:srgbClr val="0070C0"/>
                </a:solidFill>
              </a:rPr>
              <a:t>devel</a:t>
            </a:r>
            <a:r>
              <a:rPr lang="zh-TW" altLang="en-US" sz="2800" dirty="0"/>
              <a:t>是本開發環境的建置。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C1D0D2D-6DA8-4DBB-9A72-EA4D4E209DB6}"/>
              </a:ext>
            </a:extLst>
          </p:cNvPr>
          <p:cNvSpPr/>
          <p:nvPr/>
        </p:nvSpPr>
        <p:spPr>
          <a:xfrm>
            <a:off x="1549138" y="1361877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root@user-VirtualBox:~/catkin_ws# ls</a:t>
            </a:r>
          </a:p>
          <a:p>
            <a:r>
              <a:rPr lang="zh-TW" altLang="en-US" dirty="0">
                <a:solidFill>
                  <a:srgbClr val="0070C0"/>
                </a:solidFill>
                <a:highlight>
                  <a:srgbClr val="000000"/>
                </a:highlight>
              </a:rPr>
              <a:t>build  devel  src</a:t>
            </a:r>
          </a:p>
        </p:txBody>
      </p:sp>
    </p:spTree>
    <p:extLst>
      <p:ext uri="{BB962C8B-B14F-4D97-AF65-F5344CB8AC3E}">
        <p14:creationId xmlns:p14="http://schemas.microsoft.com/office/powerpoint/2010/main" val="241555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572BC3D0-FEC9-419D-A337-BFBDD9D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8" y="121283"/>
            <a:ext cx="8255623" cy="66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2EAF3B59-416B-41D5-8967-5865A063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7" y="622707"/>
            <a:ext cx="11207686" cy="56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目錄</a:t>
            </a:r>
            <a:endParaRPr lang="zh-TW" altLang="en-US" sz="3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了解 </a:t>
            </a:r>
            <a:r>
              <a:rPr lang="en-US" altLang="zh-TW" sz="2800" dirty="0" smtClean="0"/>
              <a:t>ROS</a:t>
            </a:r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下載 </a:t>
            </a:r>
            <a:r>
              <a:rPr lang="en-US" altLang="zh-TW" sz="2000" dirty="0" err="1" smtClean="0"/>
              <a:t>ROS_Melodic</a:t>
            </a:r>
            <a:endParaRPr lang="en-US" altLang="zh-TW" sz="2000" dirty="0" smtClean="0"/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了解更多</a:t>
            </a:r>
            <a:endParaRPr lang="en-US" altLang="zh-TW" sz="2800" dirty="0"/>
          </a:p>
          <a:p>
            <a:pPr marL="342900" indent="-34290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Catkin, </a:t>
            </a:r>
            <a:r>
              <a:rPr lang="en-US" altLang="zh-TW" sz="2000" dirty="0" err="1" smtClean="0"/>
              <a:t>Package_Path</a:t>
            </a:r>
            <a:endParaRPr lang="en-US" altLang="zh-TW" sz="2000" dirty="0" smtClean="0"/>
          </a:p>
          <a:p>
            <a:pPr marL="342900" indent="-34290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新增</a:t>
            </a:r>
            <a:r>
              <a:rPr lang="en-US" altLang="zh-TW" sz="2000" dirty="0" smtClean="0"/>
              <a:t>Package, </a:t>
            </a:r>
            <a:r>
              <a:rPr lang="en-US" altLang="zh-TW" sz="2000" dirty="0" err="1" smtClean="0"/>
              <a:t>roscd</a:t>
            </a:r>
            <a:r>
              <a:rPr lang="en-US" altLang="zh-TW" sz="2000" dirty="0" smtClean="0"/>
              <a:t>-ls</a:t>
            </a:r>
            <a:endParaRPr lang="zh-TW" altLang="en-US" sz="2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2" y="532516"/>
            <a:ext cx="6017525" cy="596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38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A8C8B934-73AB-4D56-AB7D-0A2562FE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0" y="378131"/>
            <a:ext cx="11059399" cy="6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7CBFBE51-8846-4F25-865C-B224F383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6" y="345742"/>
            <a:ext cx="10882087" cy="61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AFF2FB3-3BDD-4D15-93F0-222F6323F3C6}"/>
              </a:ext>
            </a:extLst>
          </p:cNvPr>
          <p:cNvSpPr/>
          <p:nvPr/>
        </p:nvSpPr>
        <p:spPr>
          <a:xfrm>
            <a:off x="2500009" y="272374"/>
            <a:ext cx="7723761" cy="5656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17D32CCF-0BF3-441E-9F8E-78A862EC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7" y="1911461"/>
            <a:ext cx="11310205" cy="30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9180550-CD61-452A-8096-7F774574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987B7C4-C87A-45C5-9921-83BD0477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003"/>
            <a:ext cx="10178322" cy="4962612"/>
          </a:xfrm>
        </p:spPr>
        <p:txBody>
          <a:bodyPr/>
          <a:lstStyle/>
          <a:p>
            <a:r>
              <a:rPr lang="en-US" altLang="zh-TW" dirty="0"/>
              <a:t>Building and using catkin</a:t>
            </a:r>
            <a:r>
              <a:rPr lang="zh-TW" altLang="en-US" dirty="0"/>
              <a:t> </a:t>
            </a:r>
            <a:r>
              <a:rPr lang="en-US" altLang="zh-TW" dirty="0"/>
              <a:t>--- </a:t>
            </a:r>
            <a:r>
              <a:rPr lang="en-US" altLang="zh-TW" dirty="0">
                <a:hlinkClick r:id="rId2"/>
              </a:rPr>
              <a:t>http://wiki.ros.org/catkin/Tutorials/using_a_workspace</a:t>
            </a:r>
            <a:endParaRPr lang="en-US" altLang="zh-TW" dirty="0"/>
          </a:p>
          <a:p>
            <a:r>
              <a:rPr lang="en-US" altLang="zh-TW" dirty="0"/>
              <a:t>TKTim/</a:t>
            </a:r>
            <a:r>
              <a:rPr lang="en-US" altLang="zh-TW" dirty="0" err="1"/>
              <a:t>Ros_Tutorial</a:t>
            </a:r>
            <a:r>
              <a:rPr lang="en-US" altLang="zh-TW" dirty="0"/>
              <a:t> ---</a:t>
            </a:r>
            <a:r>
              <a:rPr lang="en-US" altLang="zh-TW" dirty="0">
                <a:hlinkClick r:id="rId3"/>
              </a:rPr>
              <a:t>https://github.com/TKTim/Ros_Tutorial/tree/master/%E4%BA%86%E8%A7%A3Ros%E6%8C%87%E4%BB%A4%E5%92%8Ccatkin_package</a:t>
            </a:r>
            <a:endParaRPr lang="en-US" altLang="zh-TW" dirty="0"/>
          </a:p>
          <a:p>
            <a:r>
              <a:rPr lang="en-US" altLang="zh-TW" dirty="0"/>
              <a:t>ROS</a:t>
            </a:r>
            <a:r>
              <a:rPr lang="zh-TW" altLang="en-US" dirty="0"/>
              <a:t>自學筆記 </a:t>
            </a:r>
            <a:r>
              <a:rPr lang="en-US" altLang="zh-TW" dirty="0"/>
              <a:t>--- </a:t>
            </a:r>
            <a:r>
              <a:rPr lang="en-US" altLang="zh-TW" dirty="0">
                <a:hlinkClick r:id="rId4"/>
              </a:rPr>
              <a:t>https://ithelp.ithome.com.tw/articles/10202723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23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5C3DCC-27B0-4F54-B2E3-BFE88D62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了解 </a:t>
            </a:r>
            <a:r>
              <a:rPr lang="en-US" altLang="zh-TW" dirty="0"/>
              <a:t>Ros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065F8B1-9C29-46BE-9438-838C97783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20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0F88F4-4458-4B3E-AD4C-94D241A5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ROS?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F9B0940-735A-4DD5-B573-1A9B6F03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ROS</a:t>
            </a:r>
            <a:r>
              <a:rPr lang="zh-TW" altLang="en-US" sz="2400" dirty="0"/>
              <a:t>之所以叫做</a:t>
            </a:r>
            <a:r>
              <a:rPr lang="en-US" altLang="zh-TW" sz="2400" dirty="0"/>
              <a:t>Robot OS(</a:t>
            </a:r>
            <a:r>
              <a:rPr lang="zh-TW" altLang="en-US" sz="2400" dirty="0"/>
              <a:t>機器人作業系統</a:t>
            </a:r>
            <a:r>
              <a:rPr lang="en-US" altLang="zh-TW" sz="2400" dirty="0"/>
              <a:t>)</a:t>
            </a:r>
            <a:r>
              <a:rPr lang="zh-TW" altLang="en-US" sz="2400" dirty="0"/>
              <a:t>，就是想要做到整合機器人相關的功能。</a:t>
            </a:r>
            <a:endParaRPr lang="en-US" altLang="zh-TW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ROS</a:t>
            </a:r>
            <a:r>
              <a:rPr lang="zh-TW" altLang="en-US" sz="2400" dirty="0"/>
              <a:t>出現之前，每一家、每個人做的機器人系統都不盡相同，這也造成了在互相學習、推廣上有很多問題。</a:t>
            </a:r>
            <a:endParaRPr lang="en-US" altLang="zh-TW" sz="2400" dirty="0"/>
          </a:p>
          <a:p>
            <a:r>
              <a:rPr lang="zh-TW" altLang="en-US" sz="2400" dirty="0"/>
              <a:t>透過</a:t>
            </a:r>
            <a:r>
              <a:rPr lang="en-US" altLang="zh-TW" sz="2400" dirty="0"/>
              <a:t>ROS</a:t>
            </a:r>
            <a:r>
              <a:rPr lang="zh-TW" altLang="en-US" sz="2400" dirty="0"/>
              <a:t>，你能透過幾條指令便能體驗別人寫的強大程式並從中學習。</a:t>
            </a:r>
          </a:p>
        </p:txBody>
      </p:sp>
      <p:pic>
        <p:nvPicPr>
          <p:cNvPr id="5" name="圖片 4" descr="一張含有 畫畫 的圖片&#10;&#10;自動產生的描述">
            <a:extLst>
              <a:ext uri="{FF2B5EF4-FFF2-40B4-BE49-F238E27FC236}">
                <a16:creationId xmlns:a16="http://schemas.microsoft.com/office/drawing/2014/main" xmlns="" id="{CC2D5235-C1A7-4A78-A140-A438942CB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77" b="91589" l="3474" r="97891">
                        <a14:foregroundMark x1="41563" y1="7477" x2="46650" y2="10748"/>
                        <a14:foregroundMark x1="60422" y1="18692" x2="60422" y2="18692"/>
                        <a14:foregroundMark x1="22333" y1="54206" x2="22333" y2="54206"/>
                        <a14:foregroundMark x1="13524" y1="10748" x2="11787" y2="10748"/>
                        <a14:foregroundMark x1="4218" y1="14486" x2="4218" y2="14486"/>
                        <a14:foregroundMark x1="3846" y1="49533" x2="3846" y2="49533"/>
                        <a14:foregroundMark x1="3970" y1="90187" x2="3970" y2="90187"/>
                        <a14:foregroundMark x1="15012" y1="85981" x2="15012" y2="85981"/>
                        <a14:foregroundMark x1="21588" y1="91589" x2="21588" y2="91589"/>
                        <a14:foregroundMark x1="87469" y1="42523" x2="87469" y2="42523"/>
                        <a14:foregroundMark x1="94665" y1="11215" x2="88337" y2="8879"/>
                        <a14:foregroundMark x1="93797" y1="50935" x2="95533" y2="55140"/>
                        <a14:foregroundMark x1="95161" y1="82710" x2="93424" y2="88318"/>
                        <a14:foregroundMark x1="97891" y1="76168" x2="96774" y2="87850"/>
                        <a14:foregroundMark x1="76675" y1="51869" x2="76675" y2="65888"/>
                        <a14:foregroundMark x1="34739" y1="17290" x2="34739" y2="27103"/>
                        <a14:foregroundMark x1="22581" y1="10748" x2="21712" y2="10280"/>
                        <a14:foregroundMark x1="13772" y1="48598" x2="13772" y2="48598"/>
                        <a14:backgroundMark x1="31514" y1="8879" x2="29529" y2="98598"/>
                        <a14:backgroundMark x1="29529" y1="98598" x2="29529" y2="98598"/>
                        <a14:backgroundMark x1="43052" y1="29439" x2="43052" y2="29439"/>
                        <a14:backgroundMark x1="44665" y1="30841" x2="44541" y2="34579"/>
                        <a14:backgroundMark x1="54591" y1="8411" x2="50000" y2="81308"/>
                        <a14:backgroundMark x1="50000" y1="81308" x2="50000" y2="81308"/>
                        <a14:backgroundMark x1="55087" y1="17290" x2="52605" y2="86449"/>
                        <a14:backgroundMark x1="54218" y1="27103" x2="53102" y2="83178"/>
                        <a14:backgroundMark x1="69851" y1="34579" x2="66749" y2="42991"/>
                        <a14:backgroundMark x1="26055" y1="15421" x2="26055" y2="15421"/>
                        <a14:backgroundMark x1="25682" y1="15421" x2="25682" y2="15421"/>
                        <a14:backgroundMark x1="25931" y1="14486" x2="25806" y2="20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65" y="4735756"/>
            <a:ext cx="6552926" cy="17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7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3FA69AB-F564-4A7E-BB65-CD8A9117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下載 </a:t>
            </a:r>
            <a:r>
              <a:rPr lang="en-US" altLang="zh-TW" dirty="0"/>
              <a:t>ROS_</a:t>
            </a:r>
            <a:r>
              <a:rPr lang="en-US" altLang="zh-TW" sz="8800" cap="none" dirty="0"/>
              <a:t>melodic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ABE2D0C-D545-4E89-A01F-A9218CC39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5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4D68F2-EA66-4868-BC36-A3256482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zh-TW" altLang="en-US" sz="4000" dirty="0"/>
              <a:t>版本簡介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56971D-753B-48D0-A249-87A9E559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Melodic</a:t>
            </a:r>
            <a:r>
              <a:rPr lang="zh-TW" altLang="en-US" sz="2400" dirty="0"/>
              <a:t>是於</a:t>
            </a:r>
            <a:r>
              <a:rPr lang="en-US" altLang="zh-TW" sz="2400" dirty="0"/>
              <a:t>2018</a:t>
            </a:r>
            <a:r>
              <a:rPr lang="zh-TW" altLang="en-US" sz="2400" dirty="0"/>
              <a:t>年發布的版本，要記得同樣的程式在不同版本上運行可能都會有無法預料的問題。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                      </a:t>
            </a:r>
            <a:r>
              <a:rPr lang="zh-TW" altLang="en-US" sz="3200" b="1" dirty="0">
                <a:hlinkClick r:id="rId2"/>
              </a:rPr>
              <a:t>官網</a:t>
            </a:r>
            <a:endParaRPr lang="en-US" altLang="zh-TW" sz="3200" b="1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63DC7FD2-A151-41F1-9ACA-FBBB56679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650985"/>
            <a:ext cx="5995465" cy="35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38CB42-8424-445E-B3DE-E561A291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653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第一步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830AF9E-9966-4485-B504-8A4C06F2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275745"/>
            <a:ext cx="3650260" cy="67560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確認版本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591097AF-CEB7-427C-A877-0B38BACC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6" y="2034930"/>
            <a:ext cx="4891633" cy="275197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C363C0D4-537B-47A0-9341-6E6687A08305}"/>
              </a:ext>
            </a:extLst>
          </p:cNvPr>
          <p:cNvSpPr txBox="1">
            <a:spLocks/>
          </p:cNvSpPr>
          <p:nvPr/>
        </p:nvSpPr>
        <p:spPr>
          <a:xfrm>
            <a:off x="6096000" y="1264125"/>
            <a:ext cx="3650260" cy="67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架設環境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98D21386-D761-4126-9D45-6EAE540A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94" y="1955462"/>
            <a:ext cx="4526781" cy="4520153"/>
          </a:xfrm>
          <a:prstGeom prst="rect">
            <a:avLst/>
          </a:prstGeom>
        </p:spPr>
      </p:pic>
      <p:pic>
        <p:nvPicPr>
          <p:cNvPr id="10" name="圖形 9" descr="箭號: 略彎曲線">
            <a:extLst>
              <a:ext uri="{FF2B5EF4-FFF2-40B4-BE49-F238E27FC236}">
                <a16:creationId xmlns:a16="http://schemas.microsoft.com/office/drawing/2014/main" xmlns="" id="{D8CAC8FC-4A10-4DAA-975F-6C1E310DC8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9478818">
            <a:off x="907599" y="2548692"/>
            <a:ext cx="914400" cy="914400"/>
          </a:xfrm>
          <a:prstGeom prst="rect">
            <a:avLst/>
          </a:prstGeom>
        </p:spPr>
      </p:pic>
      <p:pic>
        <p:nvPicPr>
          <p:cNvPr id="12" name="圖形 11" descr="箭號: 略彎曲線">
            <a:extLst>
              <a:ext uri="{FF2B5EF4-FFF2-40B4-BE49-F238E27FC236}">
                <a16:creationId xmlns:a16="http://schemas.microsoft.com/office/drawing/2014/main" xmlns="" id="{8CC3CBA6-F8E3-40F9-B82C-68A5B64BEB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48125" y="2348535"/>
            <a:ext cx="914400" cy="914400"/>
          </a:xfrm>
          <a:prstGeom prst="rect">
            <a:avLst/>
          </a:prstGeom>
        </p:spPr>
      </p:pic>
      <p:pic>
        <p:nvPicPr>
          <p:cNvPr id="14" name="圖形 13" descr="箭號: 略彎曲線">
            <a:extLst>
              <a:ext uri="{FF2B5EF4-FFF2-40B4-BE49-F238E27FC236}">
                <a16:creationId xmlns:a16="http://schemas.microsoft.com/office/drawing/2014/main" xmlns="" id="{369E154F-730D-449A-8321-FABDDE0EC1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22443" y="3567719"/>
            <a:ext cx="914400" cy="914400"/>
          </a:xfrm>
          <a:prstGeom prst="rect">
            <a:avLst/>
          </a:prstGeom>
        </p:spPr>
      </p:pic>
      <p:pic>
        <p:nvPicPr>
          <p:cNvPr id="16" name="圖形 15" descr="箭號: 略彎曲線">
            <a:extLst>
              <a:ext uri="{FF2B5EF4-FFF2-40B4-BE49-F238E27FC236}">
                <a16:creationId xmlns:a16="http://schemas.microsoft.com/office/drawing/2014/main" xmlns="" id="{30D7B496-8E5B-41DB-A72F-20426BDD5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12359" y="5902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22B85F-6BF7-4142-B4B5-9EEF9355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29B31FC4-D8C3-478E-B6A2-772AA536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6" y="2126787"/>
            <a:ext cx="6256562" cy="670618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7B3E2A82-E535-4D9D-8C9D-B9C5FB77D733}"/>
              </a:ext>
            </a:extLst>
          </p:cNvPr>
          <p:cNvSpPr txBox="1">
            <a:spLocks/>
          </p:cNvSpPr>
          <p:nvPr/>
        </p:nvSpPr>
        <p:spPr>
          <a:xfrm>
            <a:off x="1524796" y="1451183"/>
            <a:ext cx="3650260" cy="67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1.3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815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430F65-A1DE-4177-BB9C-1941E64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416728"/>
            <a:ext cx="10178322" cy="1492132"/>
          </a:xfrm>
        </p:spPr>
        <p:txBody>
          <a:bodyPr/>
          <a:lstStyle/>
          <a:p>
            <a:r>
              <a:rPr lang="zh-TW" altLang="en-US" dirty="0"/>
              <a:t>第二步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21C8AB1-84D6-4313-B7B9-40FC8C87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90" y="1475296"/>
            <a:ext cx="2698153" cy="71172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下載</a:t>
            </a:r>
            <a:r>
              <a:rPr lang="en-US" altLang="zh-TW" sz="2800" dirty="0"/>
              <a:t>Melodic</a:t>
            </a:r>
            <a:endParaRPr lang="zh-TW" altLang="en-US" sz="28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7D37FED3-55CD-4A21-B6E8-924A0C5C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26" y="2187019"/>
            <a:ext cx="6675698" cy="3353091"/>
          </a:xfrm>
          <a:prstGeom prst="rect">
            <a:avLst/>
          </a:prstGeom>
        </p:spPr>
      </p:pic>
      <p:pic>
        <p:nvPicPr>
          <p:cNvPr id="7" name="圖形 6" descr="箭號: 略彎曲線">
            <a:extLst>
              <a:ext uri="{FF2B5EF4-FFF2-40B4-BE49-F238E27FC236}">
                <a16:creationId xmlns:a16="http://schemas.microsoft.com/office/drawing/2014/main" xmlns="" id="{CBF3B9BA-C934-4278-B917-F40E24EE9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8490" y="23311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3583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327</Words>
  <Application>Microsoft Office PowerPoint</Application>
  <PresentationFormat>寬螢幕</PresentationFormat>
  <Paragraphs>56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微軟正黑體</vt:lpstr>
      <vt:lpstr>Arial</vt:lpstr>
      <vt:lpstr>Gill Sans MT</vt:lpstr>
      <vt:lpstr>徽章</vt:lpstr>
      <vt:lpstr>ROS 教程1</vt:lpstr>
      <vt:lpstr>目錄</vt:lpstr>
      <vt:lpstr>了解 Ros</vt:lpstr>
      <vt:lpstr>什麼是ROS?</vt:lpstr>
      <vt:lpstr>下載 ROS_melodic</vt:lpstr>
      <vt:lpstr>版本簡介</vt:lpstr>
      <vt:lpstr>第一步</vt:lpstr>
      <vt:lpstr>成果</vt:lpstr>
      <vt:lpstr>第二步</vt:lpstr>
      <vt:lpstr>報錯處理</vt:lpstr>
      <vt:lpstr>成果</vt:lpstr>
      <vt:lpstr>第三步</vt:lpstr>
      <vt:lpstr>成果</vt:lpstr>
      <vt:lpstr>第四步</vt:lpstr>
      <vt:lpstr>成果</vt:lpstr>
      <vt:lpstr>瞭解更多</vt:lpstr>
      <vt:lpstr>catkin資料夾架構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教程</dc:title>
  <dc:creator>Tim Lee</dc:creator>
  <cp:lastModifiedBy>user</cp:lastModifiedBy>
  <cp:revision>23</cp:revision>
  <dcterms:created xsi:type="dcterms:W3CDTF">2020-07-30T08:48:01Z</dcterms:created>
  <dcterms:modified xsi:type="dcterms:W3CDTF">2020-09-08T02:09:19Z</dcterms:modified>
</cp:coreProperties>
</file>