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7" r:id="rId3"/>
    <p:sldId id="301" r:id="rId4"/>
    <p:sldId id="282" r:id="rId5"/>
    <p:sldId id="283" r:id="rId6"/>
    <p:sldId id="298" r:id="rId7"/>
    <p:sldId id="299" r:id="rId8"/>
    <p:sldId id="300" r:id="rId9"/>
    <p:sldId id="302" r:id="rId10"/>
    <p:sldId id="303" r:id="rId11"/>
    <p:sldId id="304" r:id="rId12"/>
    <p:sldId id="305" r:id="rId13"/>
    <p:sldId id="30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956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7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56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60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7819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344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89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40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4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836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92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00BDB7-D197-49A8-9B38-BFE2CE394823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6ACD53-AFC6-4014-BD0D-EB6B8EB5BF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668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Tim/Ros_Tutorial/tree/master/%E5%9C%96%E5%BD%A2%E5%8C%96Node%E9%97%9C%E4%BF%82" TargetMode="External"/><Relationship Id="rId2" Type="http://schemas.openxmlformats.org/officeDocument/2006/relationships/hyperlink" Target="http://wiki.ros.org/ROS/Tutorials/UnderstandingServicesPara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C9837D5-5311-4248-A8E8-8C4BE752D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ROS </a:t>
            </a:r>
            <a:r>
              <a:rPr lang="zh-TW" altLang="en-US" dirty="0" smtClean="0">
                <a:latin typeface="+mn-ea"/>
                <a:ea typeface="+mn-ea"/>
              </a:rPr>
              <a:t>教程</a:t>
            </a:r>
            <a:r>
              <a:rPr lang="en-US" altLang="zh-TW" dirty="0">
                <a:latin typeface="+mn-ea"/>
                <a:ea typeface="+mn-ea"/>
              </a:rPr>
              <a:t>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7FDAF96-15DC-411F-8856-853FF442F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編寫人</a:t>
            </a:r>
            <a:r>
              <a:rPr lang="en-US" altLang="zh-TW" dirty="0"/>
              <a:t>:</a:t>
            </a:r>
            <a:r>
              <a:rPr lang="zh-TW" altLang="en-US" dirty="0"/>
              <a:t>李彥霆</a:t>
            </a:r>
          </a:p>
        </p:txBody>
      </p:sp>
    </p:spTree>
    <p:extLst>
      <p:ext uri="{BB962C8B-B14F-4D97-AF65-F5344CB8AC3E}">
        <p14:creationId xmlns:p14="http://schemas.microsoft.com/office/powerpoint/2010/main" val="29706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rosparam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24654"/>
            <a:ext cx="10178322" cy="463740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>
                <a:srgbClr val="2A1A00"/>
              </a:buClr>
            </a:pPr>
            <a:r>
              <a:rPr lang="en-US" altLang="zh-TW" sz="2800" dirty="0" smtClean="0"/>
              <a:t>rosparam </a:t>
            </a:r>
            <a:r>
              <a:rPr lang="en-US" altLang="zh-TW" sz="2800" dirty="0"/>
              <a:t>list           </a:t>
            </a:r>
            <a:r>
              <a:rPr lang="en-US" altLang="zh-TW" sz="2800" dirty="0" err="1"/>
              <a:t>list</a:t>
            </a:r>
            <a:r>
              <a:rPr lang="en-US" altLang="zh-TW" sz="2800" dirty="0"/>
              <a:t> parameter </a:t>
            </a:r>
            <a:r>
              <a:rPr lang="en-US" altLang="zh-TW" sz="2800" dirty="0" smtClean="0"/>
              <a:t>names</a:t>
            </a:r>
          </a:p>
          <a:p>
            <a:pPr lvl="0">
              <a:lnSpc>
                <a:spcPct val="150000"/>
              </a:lnSpc>
              <a:buClr>
                <a:srgbClr val="2A1A00"/>
              </a:buClr>
            </a:pPr>
            <a:r>
              <a:rPr lang="zh-TW" altLang="en-US" sz="2800" dirty="0" smtClean="0"/>
              <a:t>例</a:t>
            </a:r>
            <a:r>
              <a:rPr lang="en-US" altLang="zh-TW" dirty="0"/>
              <a:t>:/</a:t>
            </a:r>
            <a:r>
              <a:rPr lang="en-US" altLang="zh-TW" dirty="0" err="1"/>
              <a:t>rosdistro</a:t>
            </a:r>
            <a:endParaRPr lang="en-US" altLang="zh-TW" dirty="0"/>
          </a:p>
          <a:p>
            <a:pPr lvl="1">
              <a:lnSpc>
                <a:spcPct val="150000"/>
              </a:lnSpc>
              <a:buClr>
                <a:srgbClr val="2A1A00"/>
              </a:buClr>
            </a:pPr>
            <a:r>
              <a:rPr lang="en-US" altLang="zh-TW" dirty="0"/>
              <a:t>/</a:t>
            </a:r>
            <a:r>
              <a:rPr lang="en-US" altLang="zh-TW" dirty="0" err="1"/>
              <a:t>roslaunch</a:t>
            </a:r>
            <a:r>
              <a:rPr lang="en-US" altLang="zh-TW" dirty="0"/>
              <a:t>/</a:t>
            </a:r>
            <a:r>
              <a:rPr lang="en-US" altLang="zh-TW" dirty="0" err="1"/>
              <a:t>uris</a:t>
            </a:r>
            <a:r>
              <a:rPr lang="en-US" altLang="zh-TW" dirty="0"/>
              <a:t>/host_nxt__43407</a:t>
            </a:r>
          </a:p>
          <a:p>
            <a:pPr lvl="1">
              <a:lnSpc>
                <a:spcPct val="150000"/>
              </a:lnSpc>
              <a:buClr>
                <a:srgbClr val="2A1A00"/>
              </a:buClr>
            </a:pPr>
            <a:r>
              <a:rPr lang="en-US" altLang="zh-TW" dirty="0"/>
              <a:t>/</a:t>
            </a:r>
            <a:r>
              <a:rPr lang="en-US" altLang="zh-TW" dirty="0" err="1"/>
              <a:t>rosversion</a:t>
            </a:r>
            <a:endParaRPr lang="en-US" altLang="zh-TW" dirty="0"/>
          </a:p>
          <a:p>
            <a:pPr lvl="1">
              <a:lnSpc>
                <a:spcPct val="150000"/>
              </a:lnSpc>
              <a:buClr>
                <a:srgbClr val="2A1A00"/>
              </a:buClr>
            </a:pPr>
            <a:r>
              <a:rPr lang="en-US" altLang="zh-TW" dirty="0"/>
              <a:t>/</a:t>
            </a:r>
            <a:r>
              <a:rPr lang="en-US" altLang="zh-TW" dirty="0" err="1"/>
              <a:t>run_id</a:t>
            </a:r>
            <a:endParaRPr lang="en-US" altLang="zh-TW" dirty="0"/>
          </a:p>
          <a:p>
            <a:pPr lvl="1">
              <a:lnSpc>
                <a:spcPct val="150000"/>
              </a:lnSpc>
              <a:buClr>
                <a:srgbClr val="2A1A00"/>
              </a:buClr>
            </a:pPr>
            <a:r>
              <a:rPr lang="en-US" altLang="zh-TW" dirty="0"/>
              <a:t>/turtlesim/</a:t>
            </a:r>
            <a:r>
              <a:rPr lang="en-US" altLang="zh-TW" dirty="0" err="1"/>
              <a:t>background_b</a:t>
            </a:r>
            <a:endParaRPr lang="en-US" altLang="zh-TW" dirty="0"/>
          </a:p>
          <a:p>
            <a:pPr lvl="1">
              <a:lnSpc>
                <a:spcPct val="150000"/>
              </a:lnSpc>
              <a:buClr>
                <a:srgbClr val="2A1A00"/>
              </a:buClr>
            </a:pPr>
            <a:r>
              <a:rPr lang="en-US" altLang="zh-TW" dirty="0"/>
              <a:t>/turtlesim/</a:t>
            </a:r>
            <a:r>
              <a:rPr lang="en-US" altLang="zh-TW" dirty="0" err="1"/>
              <a:t>background_g</a:t>
            </a:r>
            <a:endParaRPr lang="en-US" altLang="zh-TW" dirty="0"/>
          </a:p>
          <a:p>
            <a:pPr lvl="1">
              <a:lnSpc>
                <a:spcPct val="150000"/>
              </a:lnSpc>
              <a:buClr>
                <a:srgbClr val="2A1A00"/>
              </a:buClr>
            </a:pPr>
            <a:r>
              <a:rPr lang="en-US" altLang="zh-TW" dirty="0"/>
              <a:t>/turtlesim/</a:t>
            </a:r>
            <a:r>
              <a:rPr lang="en-US" altLang="zh-TW" dirty="0" err="1"/>
              <a:t>background_r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17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rosparam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24654"/>
            <a:ext cx="10178322" cy="463740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>
                <a:srgbClr val="2A1A00"/>
              </a:buClr>
            </a:pPr>
            <a:r>
              <a:rPr lang="en-US" altLang="zh-TW" sz="2800" dirty="0"/>
              <a:t>rosparam set            </a:t>
            </a:r>
            <a:r>
              <a:rPr lang="en-US" altLang="zh-TW" sz="2800" dirty="0" err="1">
                <a:solidFill>
                  <a:srgbClr val="0070C0"/>
                </a:solidFill>
              </a:rPr>
              <a:t>set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parameter</a:t>
            </a:r>
          </a:p>
          <a:p>
            <a:pPr lvl="0">
              <a:lnSpc>
                <a:spcPct val="150000"/>
              </a:lnSpc>
              <a:buClr>
                <a:srgbClr val="2A1A00"/>
              </a:buClr>
            </a:pPr>
            <a:r>
              <a:rPr lang="zh-TW" altLang="en-US" sz="2800" dirty="0" smtClean="0"/>
              <a:t>例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$ rosparam set </a:t>
            </a:r>
            <a:r>
              <a:rPr lang="en-US" altLang="zh-TW" sz="2800" dirty="0">
                <a:solidFill>
                  <a:srgbClr val="00B050"/>
                </a:solidFill>
              </a:rPr>
              <a:t>/turtlesim/</a:t>
            </a:r>
            <a:r>
              <a:rPr lang="en-US" altLang="zh-TW" sz="2800" dirty="0" err="1">
                <a:solidFill>
                  <a:srgbClr val="00B050"/>
                </a:solidFill>
              </a:rPr>
              <a:t>background_r</a:t>
            </a:r>
            <a:r>
              <a:rPr lang="en-US" altLang="zh-TW" sz="2800" dirty="0">
                <a:solidFill>
                  <a:srgbClr val="00B050"/>
                </a:solidFill>
              </a:rPr>
              <a:t> </a:t>
            </a:r>
            <a:r>
              <a:rPr lang="en-US" altLang="zh-TW" sz="2800" dirty="0" smtClean="0"/>
              <a:t>150</a:t>
            </a:r>
          </a:p>
          <a:p>
            <a:pPr>
              <a:lnSpc>
                <a:spcPct val="150000"/>
              </a:lnSpc>
              <a:buClr>
                <a:srgbClr val="2A1A00"/>
              </a:buClr>
            </a:pPr>
            <a:r>
              <a:rPr lang="en-US" altLang="zh-TW" sz="2800" dirty="0"/>
              <a:t>rosparam get            </a:t>
            </a:r>
            <a:r>
              <a:rPr lang="en-US" altLang="zh-TW" sz="2800" dirty="0" err="1">
                <a:solidFill>
                  <a:srgbClr val="0070C0"/>
                </a:solidFill>
              </a:rPr>
              <a:t>get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parameter</a:t>
            </a:r>
          </a:p>
          <a:p>
            <a:pPr>
              <a:lnSpc>
                <a:spcPct val="150000"/>
              </a:lnSpc>
              <a:buClr>
                <a:srgbClr val="2A1A00"/>
              </a:buClr>
            </a:pPr>
            <a:r>
              <a:rPr lang="zh-TW" altLang="en-US" sz="2800" dirty="0"/>
              <a:t>例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$ $ rosparam get </a:t>
            </a:r>
            <a:r>
              <a:rPr lang="en-US" altLang="zh-TW" sz="2800" dirty="0">
                <a:solidFill>
                  <a:srgbClr val="00B050"/>
                </a:solidFill>
              </a:rPr>
              <a:t>/turtlesim/</a:t>
            </a:r>
            <a:r>
              <a:rPr lang="en-US" altLang="zh-TW" sz="2800" dirty="0" err="1">
                <a:solidFill>
                  <a:srgbClr val="00B050"/>
                </a:solidFill>
              </a:rPr>
              <a:t>background_g</a:t>
            </a:r>
            <a:r>
              <a:rPr lang="en-US" altLang="zh-TW" sz="2800" dirty="0">
                <a:solidFill>
                  <a:srgbClr val="00B050"/>
                </a:solidFill>
              </a:rPr>
              <a:t> </a:t>
            </a:r>
          </a:p>
          <a:p>
            <a:pPr>
              <a:lnSpc>
                <a:spcPct val="150000"/>
              </a:lnSpc>
              <a:buClr>
                <a:srgbClr val="2A1A00"/>
              </a:buClr>
            </a:pPr>
            <a:endParaRPr lang="en-US" altLang="zh-TW" sz="2800" dirty="0">
              <a:solidFill>
                <a:srgbClr val="0070C0"/>
              </a:solidFill>
            </a:endParaRPr>
          </a:p>
          <a:p>
            <a:pPr lvl="0">
              <a:lnSpc>
                <a:spcPct val="150000"/>
              </a:lnSpc>
              <a:buClr>
                <a:srgbClr val="2A1A00"/>
              </a:buClr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8444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rosparam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24654"/>
            <a:ext cx="10178322" cy="463740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>
                <a:srgbClr val="2A1A00"/>
              </a:buClr>
            </a:pPr>
            <a:r>
              <a:rPr lang="en-US" altLang="zh-TW" sz="2800" dirty="0" smtClean="0"/>
              <a:t>rosparam </a:t>
            </a:r>
            <a:r>
              <a:rPr lang="en-US" altLang="zh-TW" sz="2800" dirty="0"/>
              <a:t>dump           </a:t>
            </a:r>
            <a:r>
              <a:rPr lang="en-US" altLang="zh-TW" sz="2800" dirty="0" err="1">
                <a:solidFill>
                  <a:srgbClr val="0070C0"/>
                </a:solidFill>
              </a:rPr>
              <a:t>dump</a:t>
            </a:r>
            <a:r>
              <a:rPr lang="en-US" altLang="zh-TW" sz="2800" dirty="0">
                <a:solidFill>
                  <a:srgbClr val="0070C0"/>
                </a:solidFill>
              </a:rPr>
              <a:t> parameters to </a:t>
            </a:r>
            <a:r>
              <a:rPr lang="en-US" altLang="zh-TW" sz="2800" dirty="0" smtClean="0">
                <a:solidFill>
                  <a:srgbClr val="0070C0"/>
                </a:solidFill>
              </a:rPr>
              <a:t>file</a:t>
            </a: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2400" dirty="0" smtClean="0">
                <a:solidFill>
                  <a:srgbClr val="595959"/>
                </a:solidFill>
              </a:rPr>
              <a:t>	</a:t>
            </a:r>
            <a:r>
              <a:rPr lang="zh-TW" altLang="en-US" sz="2400" dirty="0" smtClean="0">
                <a:solidFill>
                  <a:srgbClr val="595959"/>
                </a:solidFill>
              </a:rPr>
              <a:t>將目前參數寫入  </a:t>
            </a:r>
            <a:r>
              <a:rPr lang="en-US" altLang="zh-TW" sz="2400" dirty="0" err="1" smtClean="0">
                <a:solidFill>
                  <a:srgbClr val="595959"/>
                </a:solidFill>
              </a:rPr>
              <a:t>params.yaml</a:t>
            </a:r>
            <a:endParaRPr lang="en-US" altLang="zh-TW" sz="2400" dirty="0">
              <a:solidFill>
                <a:srgbClr val="595959"/>
              </a:solidFill>
            </a:endParaRPr>
          </a:p>
          <a:p>
            <a:pPr marL="0" lvl="0" indent="0">
              <a:lnSpc>
                <a:spcPct val="100000"/>
              </a:lnSpc>
              <a:buClr>
                <a:srgbClr val="2A1A00"/>
              </a:buClr>
              <a:buNone/>
            </a:pPr>
            <a:r>
              <a:rPr lang="en-US" altLang="zh-TW" sz="2400" dirty="0" smtClean="0">
                <a:solidFill>
                  <a:srgbClr val="595959"/>
                </a:solidFill>
              </a:rPr>
              <a:t>	$ </a:t>
            </a:r>
            <a:r>
              <a:rPr lang="en-US" altLang="zh-TW" sz="2400" dirty="0">
                <a:solidFill>
                  <a:srgbClr val="595959"/>
                </a:solidFill>
              </a:rPr>
              <a:t>rosparam dump </a:t>
            </a:r>
            <a:r>
              <a:rPr lang="en-US" altLang="zh-TW" sz="2400" dirty="0" err="1">
                <a:solidFill>
                  <a:srgbClr val="595959"/>
                </a:solidFill>
              </a:rPr>
              <a:t>params.yaml</a:t>
            </a:r>
            <a:endParaRPr lang="en-US" altLang="zh-TW" sz="2400" dirty="0">
              <a:solidFill>
                <a:srgbClr val="595959"/>
              </a:solidFill>
            </a:endParaRPr>
          </a:p>
          <a:p>
            <a:pPr lvl="0">
              <a:lnSpc>
                <a:spcPct val="150000"/>
              </a:lnSpc>
              <a:buClr>
                <a:srgbClr val="2A1A00"/>
              </a:buClr>
            </a:pPr>
            <a:r>
              <a:rPr lang="en-US" altLang="zh-TW" sz="2800" dirty="0"/>
              <a:t>rosparam delete         </a:t>
            </a:r>
            <a:r>
              <a:rPr lang="en-US" altLang="zh-TW" sz="2800" dirty="0" err="1">
                <a:solidFill>
                  <a:srgbClr val="0070C0"/>
                </a:solidFill>
              </a:rPr>
              <a:t>delete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</a:rPr>
              <a:t>parameter</a:t>
            </a:r>
          </a:p>
          <a:p>
            <a:pPr marL="457200" lvl="1" indent="0">
              <a:lnSpc>
                <a:spcPct val="150000"/>
              </a:lnSpc>
              <a:buClr>
                <a:srgbClr val="2A1A00"/>
              </a:buClr>
              <a:buNone/>
            </a:pPr>
            <a:r>
              <a:rPr lang="en-US" altLang="zh-TW" sz="2600" dirty="0" smtClean="0">
                <a:solidFill>
                  <a:srgbClr val="0070C0"/>
                </a:solidFill>
              </a:rPr>
              <a:t>	</a:t>
            </a:r>
            <a:r>
              <a:rPr lang="en-US" altLang="zh-TW" sz="2600" dirty="0" smtClean="0">
                <a:solidFill>
                  <a:srgbClr val="595959"/>
                </a:solidFill>
              </a:rPr>
              <a:t>load</a:t>
            </a:r>
            <a:r>
              <a:rPr lang="zh-TW" altLang="en-US" sz="2600" dirty="0" smtClean="0">
                <a:solidFill>
                  <a:srgbClr val="595959"/>
                </a:solidFill>
              </a:rPr>
              <a:t> 就是讀取參數了</a:t>
            </a:r>
            <a:endParaRPr lang="en-US" altLang="zh-TW" sz="2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b="1" dirty="0" err="1"/>
              <a:t>rosed</a:t>
            </a:r>
            <a:r>
              <a:rPr lang="en-US" altLang="zh-TW" sz="5400" b="1" dirty="0"/>
              <a:t/>
            </a:r>
            <a:br>
              <a:rPr lang="en-US" altLang="zh-TW" sz="5400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24654"/>
            <a:ext cx="10178322" cy="463740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>
                <a:srgbClr val="2A1A00"/>
              </a:buClr>
            </a:pPr>
            <a:r>
              <a:rPr lang="en-US" altLang="zh-TW" sz="2800" dirty="0"/>
              <a:t>$ </a:t>
            </a:r>
            <a:r>
              <a:rPr lang="en-US" altLang="zh-TW" sz="2800" dirty="0" err="1"/>
              <a:t>rosed</a:t>
            </a:r>
            <a:r>
              <a:rPr lang="en-US" altLang="zh-TW" sz="2800" dirty="0"/>
              <a:t> [</a:t>
            </a:r>
            <a:r>
              <a:rPr lang="en-US" altLang="zh-TW" sz="2800" dirty="0" err="1"/>
              <a:t>package_name</a:t>
            </a:r>
            <a:r>
              <a:rPr lang="en-US" altLang="zh-TW" sz="2800" dirty="0"/>
              <a:t>] [filename]</a:t>
            </a:r>
          </a:p>
          <a:p>
            <a:pPr lvl="0">
              <a:lnSpc>
                <a:spcPct val="150000"/>
              </a:lnSpc>
              <a:buClr>
                <a:srgbClr val="2A1A00"/>
              </a:buClr>
            </a:pPr>
            <a:r>
              <a:rPr lang="zh-TW" altLang="en-US" sz="2400" dirty="0"/>
              <a:t>實例</a:t>
            </a:r>
          </a:p>
          <a:p>
            <a:pPr lvl="0">
              <a:lnSpc>
                <a:spcPct val="150000"/>
              </a:lnSpc>
              <a:buClr>
                <a:srgbClr val="2A1A00"/>
              </a:buClr>
            </a:pPr>
            <a:r>
              <a:rPr lang="en-US" altLang="zh-TW" sz="2800" dirty="0"/>
              <a:t>$ </a:t>
            </a:r>
            <a:r>
              <a:rPr lang="en-US" altLang="zh-TW" sz="2800" dirty="0" err="1"/>
              <a:t>rosed</a:t>
            </a:r>
            <a:r>
              <a:rPr lang="en-US" altLang="zh-TW" sz="2800" dirty="0"/>
              <a:t> </a:t>
            </a:r>
            <a:r>
              <a:rPr lang="en-US" altLang="zh-TW" sz="2800" dirty="0" err="1"/>
              <a:t>roscpp</a:t>
            </a:r>
            <a:r>
              <a:rPr lang="en-US" altLang="zh-TW" sz="2800" dirty="0"/>
              <a:t> Logger.msg</a:t>
            </a:r>
          </a:p>
          <a:p>
            <a:pPr lvl="0">
              <a:lnSpc>
                <a:spcPct val="150000"/>
              </a:lnSpc>
              <a:buClr>
                <a:srgbClr val="2A1A00"/>
              </a:buClr>
            </a:pPr>
            <a:r>
              <a:rPr lang="zh-TW" altLang="en-US" sz="2400" dirty="0"/>
              <a:t>下面這行，會幫你顯示 </a:t>
            </a:r>
            <a:r>
              <a:rPr lang="en-US" altLang="zh-TW" sz="2400" dirty="0"/>
              <a:t>[</a:t>
            </a:r>
            <a:r>
              <a:rPr lang="en-US" altLang="zh-TW" sz="2400" dirty="0" err="1"/>
              <a:t>package_name</a:t>
            </a:r>
            <a:r>
              <a:rPr lang="en-US" altLang="zh-TW" sz="2400" dirty="0"/>
              <a:t>] </a:t>
            </a:r>
            <a:r>
              <a:rPr lang="zh-TW" altLang="en-US" sz="2400" dirty="0"/>
              <a:t>內的檔案，算是很實用的。</a:t>
            </a:r>
          </a:p>
          <a:p>
            <a:pPr lvl="0">
              <a:lnSpc>
                <a:spcPct val="150000"/>
              </a:lnSpc>
              <a:buClr>
                <a:srgbClr val="2A1A00"/>
              </a:buClr>
            </a:pPr>
            <a:r>
              <a:rPr lang="en-US" altLang="zh-TW" sz="2800" dirty="0"/>
              <a:t>$ </a:t>
            </a:r>
            <a:r>
              <a:rPr lang="en-US" altLang="zh-TW" sz="2800" dirty="0" err="1"/>
              <a:t>rosed</a:t>
            </a:r>
            <a:r>
              <a:rPr lang="en-US" altLang="zh-TW" sz="2800" dirty="0"/>
              <a:t> [</a:t>
            </a:r>
            <a:r>
              <a:rPr lang="en-US" altLang="zh-TW" sz="2800" dirty="0" err="1"/>
              <a:t>package_name</a:t>
            </a:r>
            <a:r>
              <a:rPr lang="en-US" altLang="zh-TW" sz="2800" dirty="0"/>
              <a:t>] </a:t>
            </a:r>
            <a:r>
              <a:rPr lang="en-US" altLang="zh-TW" sz="2800" dirty="0">
                <a:solidFill>
                  <a:srgbClr val="0070C0"/>
                </a:solidFill>
              </a:rPr>
              <a:t>&lt;tab&gt;&lt;tab&gt;</a:t>
            </a:r>
            <a:endParaRPr lang="en-US" altLang="zh-TW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9180550-CD61-452A-8096-7F774574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987B7C4-C87A-45C5-9921-83BD0477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3003"/>
            <a:ext cx="10178322" cy="4962612"/>
          </a:xfrm>
        </p:spPr>
        <p:txBody>
          <a:bodyPr/>
          <a:lstStyle/>
          <a:p>
            <a:r>
              <a:rPr lang="en-US" altLang="zh-TW" dirty="0"/>
              <a:t>Understanding ROS Services and Parameters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wiki.ros.org/ROS/Tutorials/UnderstandingServicesParams</a:t>
            </a:r>
            <a:endParaRPr lang="en-US" altLang="zh-TW" dirty="0" smtClean="0"/>
          </a:p>
          <a:p>
            <a:r>
              <a:rPr lang="en-US" altLang="zh-TW" dirty="0" err="1" smtClean="0"/>
              <a:t>TKTim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Ros_Tutorial</a:t>
            </a:r>
            <a:endParaRPr lang="en-US" altLang="zh-TW" dirty="0"/>
          </a:p>
          <a:p>
            <a:pPr lvl="1"/>
            <a:r>
              <a:rPr lang="en-US" altLang="zh-TW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://github.com/</a:t>
            </a:r>
            <a:r>
              <a:rPr lang="en-US" altLang="zh-TW" dirty="0" err="1">
                <a:hlinkClick r:id="rId3"/>
              </a:rPr>
              <a:t>TKTim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Ros_Tutorial</a:t>
            </a:r>
            <a:r>
              <a:rPr lang="en-US" altLang="zh-TW" dirty="0">
                <a:hlinkClick r:id="rId3"/>
              </a:rPr>
              <a:t>/tree/master/%E5%9C%96%E5%BD%A2%E5%8C%96Node%E9%97%9C%E4%BF%82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23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目錄</a:t>
            </a:r>
            <a:endParaRPr lang="zh-TW" altLang="en-US" sz="32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rgbClr val="F8B323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ROS </a:t>
            </a:r>
            <a:r>
              <a:rPr lang="zh-TW" altLang="en-US" sz="2800" dirty="0"/>
              <a:t>服務、參數和</a:t>
            </a:r>
            <a:r>
              <a:rPr lang="zh-TW" altLang="en-US" sz="2800" dirty="0" smtClean="0"/>
              <a:t>編輯</a:t>
            </a:r>
            <a:endParaRPr lang="en-US" altLang="zh-TW" sz="2800" dirty="0" smtClean="0"/>
          </a:p>
          <a:p>
            <a:pPr marL="285750" indent="-285750">
              <a:buClr>
                <a:srgbClr val="F8B323"/>
              </a:buClr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ROS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SERVICE</a:t>
            </a:r>
          </a:p>
          <a:p>
            <a:pPr marL="285750" indent="-285750">
              <a:buClr>
                <a:srgbClr val="F8B323"/>
              </a:buClr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ROS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PARAM</a:t>
            </a:r>
          </a:p>
          <a:p>
            <a:pPr marL="285750" indent="-285750">
              <a:buClr>
                <a:srgbClr val="F8B323"/>
              </a:buClr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ROSED</a:t>
            </a:r>
            <a:endParaRPr lang="zh-TW" altLang="en-US" sz="20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72" y="532516"/>
            <a:ext cx="6017525" cy="596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709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39291" y="1073888"/>
            <a:ext cx="8795658" cy="4064627"/>
          </a:xfrm>
        </p:spPr>
        <p:txBody>
          <a:bodyPr anchor="t">
            <a:normAutofit/>
          </a:bodyPr>
          <a:lstStyle/>
          <a:p>
            <a:r>
              <a:rPr lang="zh-TW" altLang="en-US" sz="2800" dirty="0" smtClean="0"/>
              <a:t>本節前置</a:t>
            </a:r>
            <a:r>
              <a:rPr lang="en-US" altLang="zh-TW" sz="2800" dirty="0" smtClean="0"/>
              <a:t>:</a:t>
            </a:r>
            <a:br>
              <a:rPr lang="en-US" altLang="zh-TW" sz="2800" dirty="0" smtClean="0"/>
            </a:b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# </a:t>
            </a:r>
            <a:r>
              <a:rPr lang="en-US" altLang="zh-TW" sz="2800" cap="none" dirty="0" smtClean="0"/>
              <a:t>roscore</a:t>
            </a:r>
            <a:br>
              <a:rPr lang="en-US" altLang="zh-TW" sz="2800" cap="none" dirty="0" smtClean="0"/>
            </a:br>
            <a:r>
              <a:rPr lang="en-US" altLang="zh-TW" sz="2800" cap="none" dirty="0" smtClean="0"/>
              <a:t/>
            </a:r>
            <a:br>
              <a:rPr lang="en-US" altLang="zh-TW" sz="2800" cap="none" dirty="0" smtClean="0"/>
            </a:br>
            <a:r>
              <a:rPr lang="en-US" altLang="zh-TW" sz="2800" cap="none" dirty="0" smtClean="0"/>
              <a:t># rosrun turtlesim</a:t>
            </a:r>
            <a:r>
              <a:rPr lang="en-US" altLang="zh-TW" sz="2800" cap="none" dirty="0"/>
              <a:t> </a:t>
            </a:r>
            <a:r>
              <a:rPr lang="en-US" altLang="zh-TW" sz="2800" cap="none" dirty="0" smtClean="0"/>
              <a:t>turtlesim_node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988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CE5C99D-BE5A-4190-B8FB-B10DB95A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4800" dirty="0"/>
              <a:t>ROS </a:t>
            </a:r>
            <a:r>
              <a:rPr lang="zh-TW" altLang="en-US" sz="4800" dirty="0"/>
              <a:t>服務、參數和編輯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3736207E-B2D6-49DE-A730-D8DA5F8CA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09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24654"/>
            <a:ext cx="10178322" cy="4637403"/>
          </a:xfrm>
        </p:spPr>
        <p:txBody>
          <a:bodyPr>
            <a:noAutofit/>
          </a:bodyPr>
          <a:lstStyle/>
          <a:p>
            <a:pPr lvl="0">
              <a:buClr>
                <a:srgbClr val="2A1A00"/>
              </a:buClr>
            </a:pP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rosservice list         </a:t>
            </a:r>
            <a:r>
              <a:rPr lang="en-US" altLang="zh-TW" sz="2800" b="1" dirty="0">
                <a:solidFill>
                  <a:srgbClr val="0070C0"/>
                </a:solidFill>
              </a:rPr>
              <a:t>print information about active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				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       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services</a:t>
            </a:r>
          </a:p>
          <a:p>
            <a:pPr lvl="0">
              <a:buClr>
                <a:srgbClr val="2A1A00"/>
              </a:buClr>
            </a:pPr>
            <a:r>
              <a:rPr lang="en-US" altLang="zh-TW" sz="2800" dirty="0"/>
              <a:t>list</a:t>
            </a:r>
            <a:r>
              <a:rPr lang="zh-TW" altLang="en-US" sz="2800" dirty="0"/>
              <a:t>命令向我們顯示，</a:t>
            </a:r>
            <a:r>
              <a:rPr lang="en-US" altLang="zh-TW" sz="2800" dirty="0" err="1"/>
              <a:t>turtlesim</a:t>
            </a:r>
            <a:r>
              <a:rPr lang="zh-TW" altLang="en-US" sz="2800" dirty="0"/>
              <a:t>節點提供了九種服務</a:t>
            </a:r>
            <a:endParaRPr lang="en-US" altLang="zh-TW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1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24654"/>
            <a:ext cx="10178322" cy="4637403"/>
          </a:xfrm>
        </p:spPr>
        <p:txBody>
          <a:bodyPr>
            <a:noAutofit/>
          </a:bodyPr>
          <a:lstStyle/>
          <a:p>
            <a:pPr lvl="0">
              <a:buClr>
                <a:srgbClr val="2A1A00"/>
              </a:buClr>
            </a:pPr>
            <a:r>
              <a:rPr lang="en-US" altLang="zh-TW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rosservice </a:t>
            </a: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call         </a:t>
            </a:r>
            <a:r>
              <a:rPr lang="en-US" altLang="zh-TW" sz="2800" b="1" dirty="0" err="1" smtClean="0">
                <a:solidFill>
                  <a:srgbClr val="0070C0"/>
                </a:solidFill>
              </a:rPr>
              <a:t>call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800" b="1" dirty="0">
                <a:solidFill>
                  <a:srgbClr val="0070C0"/>
                </a:solidFill>
              </a:rPr>
              <a:t>the service with the provided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				</a:t>
            </a:r>
            <a:r>
              <a:rPr lang="en-US" altLang="zh-TW" sz="2800" b="1" dirty="0" err="1" smtClean="0">
                <a:solidFill>
                  <a:srgbClr val="0070C0"/>
                </a:solidFill>
              </a:rPr>
              <a:t>args</a:t>
            </a:r>
            <a:endParaRPr lang="en-US" altLang="zh-TW" sz="2800" b="1" dirty="0" smtClean="0">
              <a:solidFill>
                <a:srgbClr val="0070C0"/>
              </a:solidFill>
            </a:endParaRPr>
          </a:p>
          <a:p>
            <a:pPr lvl="0">
              <a:buClr>
                <a:srgbClr val="2A1A00"/>
              </a:buClr>
            </a:pPr>
            <a:r>
              <a:rPr lang="en-US" altLang="zh-TW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en-US" altLang="zh-TW" sz="28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args</a:t>
            </a:r>
            <a:r>
              <a:rPr lang="zh-TW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可以當作是一種回傳的參數</a:t>
            </a:r>
            <a:endParaRPr lang="en-US" altLang="zh-TW" sz="28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buClr>
                <a:srgbClr val="2A1A00"/>
              </a:buClr>
            </a:pPr>
            <a:r>
              <a:rPr lang="zh-TW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利用剛才從</a:t>
            </a:r>
            <a:r>
              <a:rPr lang="en-US" altLang="zh-TW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list</a:t>
            </a:r>
            <a:r>
              <a:rPr lang="zh-TW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看到的</a:t>
            </a:r>
            <a:r>
              <a:rPr lang="en-US" altLang="zh-TW" sz="28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args</a:t>
            </a:r>
            <a:r>
              <a:rPr lang="zh-TW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輸入在</a:t>
            </a:r>
            <a:r>
              <a:rPr lang="en-US" altLang="zh-TW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call </a:t>
            </a:r>
            <a:r>
              <a:rPr lang="zh-TW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後面</a:t>
            </a:r>
            <a:endParaRPr lang="en-US" altLang="zh-TW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5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24654"/>
            <a:ext cx="10178322" cy="463740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>
                <a:srgbClr val="2A1A00"/>
              </a:buClr>
            </a:pPr>
            <a:r>
              <a:rPr lang="en-US" altLang="zh-TW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rosservice type</a:t>
            </a:r>
            <a:r>
              <a:rPr lang="zh-TW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[service]        </a:t>
            </a:r>
            <a:r>
              <a:rPr lang="en-US" altLang="zh-TW" sz="2800" b="1" dirty="0">
                <a:solidFill>
                  <a:srgbClr val="0070C0"/>
                </a:solidFill>
              </a:rPr>
              <a:t>print service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type</a:t>
            </a:r>
          </a:p>
          <a:p>
            <a:pPr>
              <a:lnSpc>
                <a:spcPct val="150000"/>
              </a:lnSpc>
              <a:buClr>
                <a:srgbClr val="2A1A00"/>
              </a:buClr>
            </a:pPr>
            <a:r>
              <a:rPr lang="zh-TW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顯示</a:t>
            </a:r>
            <a:r>
              <a:rPr lang="en-US" altLang="zh-TW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service</a:t>
            </a:r>
            <a:r>
              <a:rPr lang="zh-TW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是否需回傳參數</a:t>
            </a:r>
            <a:endParaRPr lang="en-US" altLang="zh-TW" sz="28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Clr>
                <a:srgbClr val="2A1A00"/>
              </a:buClr>
            </a:pPr>
            <a:r>
              <a:rPr lang="en-US" altLang="zh-TW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rosservice </a:t>
            </a: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find         </a:t>
            </a:r>
            <a:r>
              <a:rPr lang="en-US" altLang="zh-TW" sz="2800" b="1" dirty="0" err="1">
                <a:solidFill>
                  <a:srgbClr val="0070C0"/>
                </a:solidFill>
              </a:rPr>
              <a:t>find</a:t>
            </a:r>
            <a:r>
              <a:rPr lang="en-US" altLang="zh-TW" sz="2800" b="1" dirty="0">
                <a:solidFill>
                  <a:srgbClr val="0070C0"/>
                </a:solidFill>
              </a:rPr>
              <a:t> services by service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type</a:t>
            </a:r>
          </a:p>
          <a:p>
            <a:pPr>
              <a:lnSpc>
                <a:spcPct val="150000"/>
              </a:lnSpc>
              <a:buClr>
                <a:srgbClr val="2A1A00"/>
              </a:buClr>
            </a:pPr>
            <a:endParaRPr lang="en-US" altLang="zh-TW" sz="2800" b="1" dirty="0">
              <a:solidFill>
                <a:srgbClr val="0070C0"/>
              </a:solidFill>
            </a:endParaRPr>
          </a:p>
          <a:p>
            <a:pPr lvl="0">
              <a:lnSpc>
                <a:spcPct val="150000"/>
              </a:lnSpc>
              <a:buClr>
                <a:srgbClr val="2A1A00"/>
              </a:buClr>
            </a:pPr>
            <a:endParaRPr lang="en-US" altLang="zh-TW" sz="28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buClr>
                <a:srgbClr val="2A1A00"/>
              </a:buClr>
            </a:pPr>
            <a:endParaRPr lang="en-US" altLang="zh-TW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5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24654"/>
            <a:ext cx="10178322" cy="463740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>
                <a:srgbClr val="2A1A00"/>
              </a:buClr>
            </a:pPr>
            <a:r>
              <a:rPr lang="en-US" altLang="zh-TW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rosservice </a:t>
            </a:r>
            <a:r>
              <a:rPr lang="en-US" altLang="zh-TW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uri</a:t>
            </a:r>
            <a:r>
              <a:rPr lang="en-US" altLang="zh-TW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</a:t>
            </a:r>
            <a:r>
              <a:rPr lang="en-US" altLang="zh-TW" sz="2800" b="1" dirty="0">
                <a:solidFill>
                  <a:srgbClr val="0070C0"/>
                </a:solidFill>
              </a:rPr>
              <a:t>print service ROSRPC </a:t>
            </a:r>
            <a:r>
              <a:rPr lang="en-US" altLang="zh-TW" sz="2800" b="1" dirty="0" err="1" smtClean="0">
                <a:solidFill>
                  <a:srgbClr val="0070C0"/>
                </a:solidFill>
              </a:rPr>
              <a:t>uri</a:t>
            </a:r>
            <a:endParaRPr lang="en-US" altLang="zh-TW" sz="2800" b="1" dirty="0" smtClean="0">
              <a:solidFill>
                <a:srgbClr val="0070C0"/>
              </a:solidFill>
            </a:endParaRPr>
          </a:p>
          <a:p>
            <a:r>
              <a:rPr lang="zh-TW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en-US" altLang="zh-TW" sz="28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uri</a:t>
            </a:r>
            <a:r>
              <a:rPr lang="zh-TW" altLang="en-US" sz="2800" dirty="0"/>
              <a:t>就是在</a:t>
            </a:r>
            <a:r>
              <a:rPr lang="en-US" altLang="zh-TW" sz="2800" dirty="0" smtClean="0"/>
              <a:t>IMS</a:t>
            </a:r>
            <a:r>
              <a:rPr lang="zh-TW" altLang="en-US" sz="2800" dirty="0" smtClean="0"/>
              <a:t>網路中</a:t>
            </a:r>
            <a:r>
              <a:rPr lang="en-US" altLang="zh-TW" sz="2800" dirty="0"/>
              <a:t>IMS</a:t>
            </a:r>
            <a:r>
              <a:rPr lang="zh-TW" altLang="en-US" sz="2800" dirty="0"/>
              <a:t>用戶的“名字</a:t>
            </a:r>
            <a:r>
              <a:rPr lang="zh-TW" altLang="en-US" sz="2800" dirty="0" smtClean="0"/>
              <a:t>”</a:t>
            </a:r>
            <a:endParaRPr lang="en-US" altLang="zh-TW" sz="28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buClr>
                <a:srgbClr val="2A1A00"/>
              </a:buClr>
            </a:pPr>
            <a:r>
              <a:rPr lang="zh-TW" altLang="en-US" dirty="0"/>
              <a:t>如果需要遠程鏈接</a:t>
            </a:r>
            <a:r>
              <a:rPr lang="zh-TW" altLang="en-US" dirty="0" smtClean="0"/>
              <a:t>，需要</a:t>
            </a:r>
            <a:r>
              <a:rPr lang="zh-TW" altLang="en-US" dirty="0"/>
              <a:t>在</a:t>
            </a:r>
            <a:r>
              <a:rPr lang="zh-TW" altLang="en-US" dirty="0" smtClean="0"/>
              <a:t>遠程</a:t>
            </a:r>
            <a:r>
              <a:rPr lang="zh-TW" altLang="en-US" dirty="0"/>
              <a:t>伺服</a:t>
            </a:r>
            <a:r>
              <a:rPr lang="zh-TW" altLang="en-US" dirty="0" smtClean="0"/>
              <a:t>器</a:t>
            </a:r>
            <a:r>
              <a:rPr lang="zh-TW" altLang="en-US" dirty="0"/>
              <a:t>將</a:t>
            </a:r>
            <a:r>
              <a:rPr lang="en-US" altLang="zh-TW" dirty="0"/>
              <a:t>ROS_MASTER_URI</a:t>
            </a:r>
            <a:r>
              <a:rPr lang="zh-TW" altLang="en-US" dirty="0"/>
              <a:t>變為啟動</a:t>
            </a:r>
            <a:r>
              <a:rPr lang="en-US" altLang="zh-TW" dirty="0"/>
              <a:t>roscore</a:t>
            </a:r>
            <a:r>
              <a:rPr lang="zh-TW" altLang="en-US" dirty="0"/>
              <a:t>的地址，即</a:t>
            </a:r>
            <a:r>
              <a:rPr lang="en-US" altLang="zh-TW" dirty="0"/>
              <a:t>master</a:t>
            </a:r>
            <a:r>
              <a:rPr lang="zh-TW" altLang="en-US" dirty="0"/>
              <a:t>地址 </a:t>
            </a:r>
            <a:r>
              <a:rPr lang="zh-TW" altLang="en-US" dirty="0" smtClean="0"/>
              <a:t>例如</a:t>
            </a:r>
            <a:r>
              <a:rPr lang="en-US" altLang="zh-TW" dirty="0"/>
              <a:t>export ROS_MASTER_URI=http://192.168.1.4:11311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30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26CEF19-CE56-4DF8-A5A5-0738AD06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rosparam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759879B-AE27-4693-B842-E9CCAC2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24654"/>
            <a:ext cx="10178322" cy="463740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>
                <a:srgbClr val="2A1A00"/>
              </a:buClr>
            </a:pPr>
            <a:r>
              <a:rPr lang="en-US" altLang="zh-TW" sz="2800" dirty="0" err="1"/>
              <a:t>rosparam</a:t>
            </a:r>
            <a:r>
              <a:rPr lang="zh-TW" altLang="en-US" sz="2800" dirty="0"/>
              <a:t>允許您在</a:t>
            </a:r>
            <a:r>
              <a:rPr lang="en-US" altLang="zh-TW" sz="2800" dirty="0"/>
              <a:t>ROS</a:t>
            </a:r>
            <a:r>
              <a:rPr lang="zh-TW" altLang="en-US" sz="2800" dirty="0"/>
              <a:t>參數服務器上存儲和處理數據。參數服務器可以存儲整數，浮點數，布爾值，字典和列表。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246842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412</TotalTime>
  <Words>266</Words>
  <Application>Microsoft Office PowerPoint</Application>
  <PresentationFormat>寬螢幕</PresentationFormat>
  <Paragraphs>58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微軟正黑體</vt:lpstr>
      <vt:lpstr>Arial</vt:lpstr>
      <vt:lpstr>Gill Sans MT</vt:lpstr>
      <vt:lpstr>徽章</vt:lpstr>
      <vt:lpstr>ROS 教程4</vt:lpstr>
      <vt:lpstr>目錄</vt:lpstr>
      <vt:lpstr>本節前置:  # roscore  # rosrun turtlesim turtlesim_node</vt:lpstr>
      <vt:lpstr>ROS 服務、參數和編輯</vt:lpstr>
      <vt:lpstr>Service</vt:lpstr>
      <vt:lpstr>Service</vt:lpstr>
      <vt:lpstr>Service</vt:lpstr>
      <vt:lpstr>Service</vt:lpstr>
      <vt:lpstr>rosparam</vt:lpstr>
      <vt:lpstr>rosparam</vt:lpstr>
      <vt:lpstr>rosparam</vt:lpstr>
      <vt:lpstr>rosparam</vt:lpstr>
      <vt:lpstr>rosed </vt:lpstr>
      <vt:lpstr>參考資料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 Lee</dc:creator>
  <cp:lastModifiedBy>user</cp:lastModifiedBy>
  <cp:revision>43</cp:revision>
  <dcterms:created xsi:type="dcterms:W3CDTF">2020-07-30T13:15:02Z</dcterms:created>
  <dcterms:modified xsi:type="dcterms:W3CDTF">2020-09-08T03:49:12Z</dcterms:modified>
</cp:coreProperties>
</file>