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5d32b18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d5d32b189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5d32b18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d5d32b18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5d32b18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d5d32b189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11"/>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12"/>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rot="5400000">
            <a:off x="3302435"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4"/>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5"/>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6"/>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6"/>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6"/>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6"/>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9"/>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9"/>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a:spLocks noGrp="1"/>
          </p:cNvSpPr>
          <p:nvPr>
            <p:ph type="pic" idx="2"/>
          </p:nvPr>
        </p:nvSpPr>
        <p:spPr>
          <a:xfrm>
            <a:off x="6747062" y="3229"/>
            <a:ext cx="4629734" cy="6858000"/>
          </a:xfrm>
          <a:prstGeom prst="rect">
            <a:avLst/>
          </a:prstGeom>
          <a:solidFill>
            <a:schemeClr val="lt1">
              <a:alpha val="9803"/>
            </a:schemeClr>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2160"/>
              <a:buFont typeface="Noto Sans Symbols"/>
              <a:buNone/>
              <a:defRPr sz="24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92" name="Google Shape;92;p10"/>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10"/>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3.amazonaws.com/amazon-reviews-pds/tsv/index.txt" TargetMode="External"/><Relationship Id="rId2" Type="http://schemas.openxmlformats.org/officeDocument/2006/relationships/hyperlink" Target="https://s3.amazonaws.com/amazon-reviews-pds/readme.html" TargetMode="External"/><Relationship Id="rId1" Type="http://schemas.openxmlformats.org/officeDocument/2006/relationships/slideLayout" Target="../slideLayouts/slideLayout2.xml"/><Relationship Id="rId5" Type="http://schemas.openxmlformats.org/officeDocument/2006/relationships/hyperlink" Target="https://www.kaggle.com/jiyoungkimpf/amazon-best-sellers-of-20102020-top-100-books" TargetMode="External"/><Relationship Id="rId4" Type="http://schemas.openxmlformats.org/officeDocument/2006/relationships/hyperlink" Target="https://www.kaggle.com/bittlingmayer/amazonreview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ctrTitle"/>
          </p:nvPr>
        </p:nvSpPr>
        <p:spPr>
          <a:xfrm>
            <a:off x="2013994" y="3093333"/>
            <a:ext cx="6115880" cy="226855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n-US"/>
              <a:t>ACRSent Pitch Presentation:</a:t>
            </a:r>
            <a:br>
              <a:rPr lang="en-US"/>
            </a:br>
            <a:r>
              <a:rPr lang="en-US" sz="2700"/>
              <a:t>Sentiment Analysis of Amazon Reviews</a:t>
            </a:r>
            <a:endParaRPr/>
          </a:p>
        </p:txBody>
      </p:sp>
      <p:sp>
        <p:nvSpPr>
          <p:cNvPr id="121" name="Google Shape;121;p13"/>
          <p:cNvSpPr txBox="1">
            <a:spLocks noGrp="1"/>
          </p:cNvSpPr>
          <p:nvPr>
            <p:ph type="subTitle" idx="1"/>
          </p:nvPr>
        </p:nvSpPr>
        <p:spPr>
          <a:xfrm>
            <a:off x="2772274" y="1933120"/>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a:t>
            </a:r>
            <a:endParaRPr/>
          </a:p>
        </p:txBody>
      </p:sp>
      <p:sp>
        <p:nvSpPr>
          <p:cNvPr id="163" name="Google Shape;163;p20"/>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a:t>Further pre-processing:</a:t>
            </a:r>
            <a:endParaRPr/>
          </a:p>
          <a:p>
            <a:pPr marL="795338" lvl="1" indent="-338138"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8" lvl="1" indent="-338138" algn="l" rtl="0">
              <a:lnSpc>
                <a:spcPct val="120000"/>
              </a:lnSpc>
              <a:spcBef>
                <a:spcPts val="1100"/>
              </a:spcBef>
              <a:spcAft>
                <a:spcPts val="0"/>
              </a:spcAft>
              <a:buSzPct val="90000"/>
              <a:buChar char="▪"/>
            </a:pPr>
            <a:r>
              <a:rPr lang="en-US"/>
              <a:t>Properly tokenize review body and remove stop words</a:t>
            </a:r>
            <a:endParaRPr/>
          </a:p>
          <a:p>
            <a:pPr marL="795338" lvl="1" indent="-338138" algn="l" rtl="0">
              <a:lnSpc>
                <a:spcPct val="120000"/>
              </a:lnSpc>
              <a:spcBef>
                <a:spcPts val="1100"/>
              </a:spcBef>
              <a:spcAft>
                <a:spcPts val="0"/>
              </a:spcAft>
              <a:buSzPct val="90000"/>
              <a:buChar char="▪"/>
            </a:pPr>
            <a:r>
              <a:rPr lang="en-US"/>
              <a:t>Lemmatize review body</a:t>
            </a:r>
            <a:endParaRPr/>
          </a:p>
          <a:p>
            <a:pPr marL="344488" lvl="0" indent="-344488" algn="l" rtl="0">
              <a:lnSpc>
                <a:spcPct val="120000"/>
              </a:lnSpc>
              <a:spcBef>
                <a:spcPts val="1600"/>
              </a:spcBef>
              <a:spcAft>
                <a:spcPts val="0"/>
              </a:spcAft>
              <a:buSzPct val="90000"/>
              <a:buChar char="▪"/>
            </a:pPr>
            <a:r>
              <a:rPr lang="en-US"/>
              <a:t>Vectorize Data</a:t>
            </a:r>
            <a:endParaRPr/>
          </a:p>
          <a:p>
            <a:pPr marL="795338" lvl="1" indent="-338138" algn="l" rtl="0">
              <a:lnSpc>
                <a:spcPct val="120000"/>
              </a:lnSpc>
              <a:spcBef>
                <a:spcPts val="1100"/>
              </a:spcBef>
              <a:spcAft>
                <a:spcPts val="0"/>
              </a:spcAft>
              <a:buSzPct val="90000"/>
              <a:buChar char="▪"/>
            </a:pPr>
            <a:r>
              <a:rPr lang="en-US"/>
              <a:t>Bag-Of-Words</a:t>
            </a:r>
            <a:endParaRPr/>
          </a:p>
          <a:p>
            <a:pPr marL="795338" lvl="1" indent="-338138" algn="l" rtl="0">
              <a:lnSpc>
                <a:spcPct val="120000"/>
              </a:lnSpc>
              <a:spcBef>
                <a:spcPts val="1100"/>
              </a:spcBef>
              <a:spcAft>
                <a:spcPts val="0"/>
              </a:spcAft>
              <a:buSzPct val="90000"/>
              <a:buChar char="▪"/>
            </a:pPr>
            <a:r>
              <a:rPr lang="en-US"/>
              <a:t>Ngrams</a:t>
            </a:r>
            <a:endParaRPr/>
          </a:p>
          <a:p>
            <a:pPr marL="1258888" lvl="2" indent="-344488" algn="l" rtl="0">
              <a:lnSpc>
                <a:spcPct val="120000"/>
              </a:lnSpc>
              <a:spcBef>
                <a:spcPts val="1100"/>
              </a:spcBef>
              <a:spcAft>
                <a:spcPts val="0"/>
              </a:spcAft>
              <a:buSzPct val="90000"/>
              <a:buChar char="▪"/>
            </a:pPr>
            <a:r>
              <a:rPr lang="en-US"/>
              <a:t>2 and 3 word ngrams</a:t>
            </a:r>
            <a:endParaRPr/>
          </a:p>
          <a:p>
            <a:pPr marL="795338" lvl="1" indent="-338138" algn="l" rtl="0">
              <a:lnSpc>
                <a:spcPct val="120000"/>
              </a:lnSpc>
              <a:spcBef>
                <a:spcPts val="1100"/>
              </a:spcBef>
              <a:spcAft>
                <a:spcPts val="0"/>
              </a:spcAft>
              <a:buSzPct val="90000"/>
              <a:buChar char="▪"/>
            </a:pPr>
            <a:r>
              <a:rPr lang="en-US"/>
              <a:t>TF-IDF</a:t>
            </a:r>
            <a:endParaRPr/>
          </a:p>
          <a:p>
            <a:pPr marL="795338" lvl="1" indent="-242983" algn="l" rtl="0">
              <a:lnSpc>
                <a:spcPct val="120000"/>
              </a:lnSpc>
              <a:spcBef>
                <a:spcPts val="1100"/>
              </a:spcBef>
              <a:spcAft>
                <a:spcPts val="0"/>
              </a:spcAft>
              <a:buSzPct val="9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 continued</a:t>
            </a:r>
            <a:endParaRPr/>
          </a:p>
        </p:txBody>
      </p:sp>
      <p:sp>
        <p:nvSpPr>
          <p:cNvPr id="169" name="Google Shape;169;p2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Feature Engineering</a:t>
            </a:r>
            <a:endParaRPr/>
          </a:p>
          <a:p>
            <a:pPr marL="795338" lvl="1" indent="-338138" algn="l" rtl="0">
              <a:lnSpc>
                <a:spcPct val="120000"/>
              </a:lnSpc>
              <a:spcBef>
                <a:spcPts val="1100"/>
              </a:spcBef>
              <a:spcAft>
                <a:spcPts val="0"/>
              </a:spcAft>
              <a:buSzPts val="1620"/>
              <a:buChar char="▪"/>
            </a:pPr>
            <a:r>
              <a:rPr lang="en-US"/>
              <a:t>Brainstorm:</a:t>
            </a:r>
            <a:endParaRPr/>
          </a:p>
          <a:p>
            <a:pPr marL="1258888" lvl="2" indent="-344488" algn="l" rtl="0">
              <a:lnSpc>
                <a:spcPct val="120000"/>
              </a:lnSpc>
              <a:spcBef>
                <a:spcPts val="1100"/>
              </a:spcBef>
              <a:spcAft>
                <a:spcPts val="0"/>
              </a:spcAft>
              <a:buSzPts val="1440"/>
              <a:buChar char="▪"/>
            </a:pPr>
            <a:r>
              <a:rPr lang="en-US"/>
              <a:t>Length of body</a:t>
            </a:r>
            <a:endParaRPr/>
          </a:p>
          <a:p>
            <a:pPr marL="1258888" lvl="2" indent="-344488" algn="l" rtl="0">
              <a:lnSpc>
                <a:spcPct val="120000"/>
              </a:lnSpc>
              <a:spcBef>
                <a:spcPts val="1100"/>
              </a:spcBef>
              <a:spcAft>
                <a:spcPts val="0"/>
              </a:spcAft>
              <a:buSzPts val="1440"/>
              <a:buChar char="▪"/>
            </a:pPr>
            <a:r>
              <a:rPr lang="en-US"/>
              <a:t>Punctuation usage</a:t>
            </a:r>
            <a:endParaRPr/>
          </a:p>
          <a:p>
            <a:pPr marL="1258888" lvl="2" indent="-344488" algn="l" rtl="0">
              <a:lnSpc>
                <a:spcPct val="120000"/>
              </a:lnSpc>
              <a:spcBef>
                <a:spcPts val="1100"/>
              </a:spcBef>
              <a:spcAft>
                <a:spcPts val="0"/>
              </a:spcAft>
              <a:buSzPts val="1440"/>
              <a:buChar char="▪"/>
            </a:pPr>
            <a:r>
              <a:rPr lang="en-US"/>
              <a:t>Emoji count / usage</a:t>
            </a:r>
            <a:endParaRPr/>
          </a:p>
          <a:p>
            <a:pPr marL="795338" lvl="1" indent="-338138" algn="l" rtl="0">
              <a:lnSpc>
                <a:spcPct val="120000"/>
              </a:lnSpc>
              <a:spcBef>
                <a:spcPts val="1100"/>
              </a:spcBef>
              <a:spcAft>
                <a:spcPts val="0"/>
              </a:spcAft>
              <a:buSzPts val="1620"/>
              <a:buChar char="▪"/>
            </a:pPr>
            <a:r>
              <a:rPr lang="en-US"/>
              <a:t>Further EDA will be needed to come up with additional features</a:t>
            </a:r>
            <a:endParaRPr/>
          </a:p>
          <a:p>
            <a:pPr marL="795338" lvl="1" indent="-235268" algn="l" rtl="0">
              <a:lnSpc>
                <a:spcPct val="120000"/>
              </a:lnSpc>
              <a:spcBef>
                <a:spcPts val="1100"/>
              </a:spcBef>
              <a:spcAft>
                <a:spcPts val="0"/>
              </a:spcAft>
              <a:buSzPts val="162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Completed</a:t>
            </a:r>
            <a:endParaRPr/>
          </a:p>
        </p:txBody>
      </p:sp>
      <p:sp>
        <p:nvSpPr>
          <p:cNvPr id="175" name="Google Shape;175;p22"/>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Loaded data from Amazon review repository</a:t>
            </a:r>
            <a:endParaRPr/>
          </a:p>
          <a:p>
            <a:pPr marL="344487" lvl="0" indent="-344487" algn="l" rtl="0">
              <a:lnSpc>
                <a:spcPct val="120000"/>
              </a:lnSpc>
              <a:spcBef>
                <a:spcPts val="1600"/>
              </a:spcBef>
              <a:spcAft>
                <a:spcPts val="0"/>
              </a:spcAft>
              <a:buSzPts val="1800"/>
              <a:buChar char="▪"/>
            </a:pPr>
            <a:r>
              <a:rPr lang="en-US"/>
              <a:t>Removed null values</a:t>
            </a:r>
            <a:endParaRPr/>
          </a:p>
          <a:p>
            <a:pPr marL="344487" lvl="0" indent="-344487" algn="l" rtl="0">
              <a:lnSpc>
                <a:spcPct val="120000"/>
              </a:lnSpc>
              <a:spcBef>
                <a:spcPts val="1600"/>
              </a:spcBef>
              <a:spcAft>
                <a:spcPts val="0"/>
              </a:spcAft>
              <a:buSzPts val="1800"/>
              <a:buChar char="▪"/>
            </a:pPr>
            <a:r>
              <a:rPr lang="en-US"/>
              <a:t>Removed unnecessary columns </a:t>
            </a:r>
            <a:endParaRPr/>
          </a:p>
          <a:p>
            <a:pPr marL="344487" lvl="0" indent="-344487" algn="l" rtl="0">
              <a:lnSpc>
                <a:spcPct val="120000"/>
              </a:lnSpc>
              <a:spcBef>
                <a:spcPts val="1600"/>
              </a:spcBef>
              <a:spcAft>
                <a:spcPts val="0"/>
              </a:spcAft>
              <a:buSzPts val="1800"/>
              <a:buChar char="▪"/>
            </a:pPr>
            <a:r>
              <a:rPr lang="en-US"/>
              <a:t>Converted date to year</a:t>
            </a:r>
            <a:endParaRPr/>
          </a:p>
          <a:p>
            <a:pPr marL="344487" lvl="0" indent="-344487" algn="l" rtl="0">
              <a:lnSpc>
                <a:spcPct val="120000"/>
              </a:lnSpc>
              <a:spcBef>
                <a:spcPts val="1600"/>
              </a:spcBef>
              <a:spcAft>
                <a:spcPts val="0"/>
              </a:spcAft>
              <a:buSzPts val="1800"/>
              <a:buChar char="▪"/>
            </a:pPr>
            <a:r>
              <a:rPr lang="en-US"/>
              <a:t>Very early EDA</a:t>
            </a:r>
            <a:endParaRPr/>
          </a:p>
          <a:p>
            <a:pPr marL="795337" lvl="1" indent="-338137" algn="l" rtl="0">
              <a:lnSpc>
                <a:spcPct val="120000"/>
              </a:lnSpc>
              <a:spcBef>
                <a:spcPts val="1100"/>
              </a:spcBef>
              <a:spcAft>
                <a:spcPts val="0"/>
              </a:spcAft>
              <a:buSzPts val="1620"/>
              <a:buChar char="▪"/>
            </a:pPr>
            <a:r>
              <a:rPr lang="en-US"/>
              <a:t>Got basic statistics and examined value counts of product titles/reviews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Next Steps</a:t>
            </a:r>
            <a:endParaRPr/>
          </a:p>
        </p:txBody>
      </p:sp>
      <p:sp>
        <p:nvSpPr>
          <p:cNvPr id="181" name="Google Shape;181;p23"/>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fontScale="92500" lnSpcReduction="20000"/>
          </a:bodyPr>
          <a:lstStyle/>
          <a:p>
            <a:pPr marL="344487" lvl="0" indent="-327342" algn="l" rtl="0">
              <a:lnSpc>
                <a:spcPct val="120000"/>
              </a:lnSpc>
              <a:spcBef>
                <a:spcPts val="0"/>
              </a:spcBef>
              <a:spcAft>
                <a:spcPts val="0"/>
              </a:spcAft>
              <a:buSzPct val="90000"/>
              <a:buChar char="▪"/>
            </a:pPr>
            <a:r>
              <a:rPr lang="en-US"/>
              <a:t>Further pre-processing:</a:t>
            </a:r>
            <a:endParaRPr/>
          </a:p>
          <a:p>
            <a:pPr marL="795337" lvl="1" indent="-322707"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7" lvl="1" indent="-322707" algn="l" rtl="0">
              <a:lnSpc>
                <a:spcPct val="120000"/>
              </a:lnSpc>
              <a:spcBef>
                <a:spcPts val="1100"/>
              </a:spcBef>
              <a:spcAft>
                <a:spcPts val="0"/>
              </a:spcAft>
              <a:buSzPct val="90000"/>
              <a:buChar char="▪"/>
            </a:pPr>
            <a:r>
              <a:rPr lang="en-US"/>
              <a:t>Properly tokenize review body and remove stop words</a:t>
            </a:r>
            <a:endParaRPr/>
          </a:p>
          <a:p>
            <a:pPr marL="795337" lvl="1" indent="-322707" algn="l" rtl="0">
              <a:lnSpc>
                <a:spcPct val="120000"/>
              </a:lnSpc>
              <a:spcBef>
                <a:spcPts val="1100"/>
              </a:spcBef>
              <a:spcAft>
                <a:spcPts val="0"/>
              </a:spcAft>
              <a:buSzPct val="90000"/>
              <a:buChar char="▪"/>
            </a:pPr>
            <a:r>
              <a:rPr lang="en-US"/>
              <a:t>Lemmatize review body</a:t>
            </a:r>
            <a:endParaRPr/>
          </a:p>
          <a:p>
            <a:pPr marL="344487" lvl="0" indent="-327342" algn="l" rtl="0">
              <a:lnSpc>
                <a:spcPct val="120000"/>
              </a:lnSpc>
              <a:spcBef>
                <a:spcPts val="1600"/>
              </a:spcBef>
              <a:spcAft>
                <a:spcPts val="0"/>
              </a:spcAft>
              <a:buSzPct val="90000"/>
              <a:buChar char="▪"/>
            </a:pPr>
            <a:r>
              <a:rPr lang="en-US"/>
              <a:t>Vectorize Data</a:t>
            </a:r>
            <a:endParaRPr/>
          </a:p>
          <a:p>
            <a:pPr marL="795337" lvl="1" indent="-322707" algn="l" rtl="0">
              <a:lnSpc>
                <a:spcPct val="120000"/>
              </a:lnSpc>
              <a:spcBef>
                <a:spcPts val="1100"/>
              </a:spcBef>
              <a:spcAft>
                <a:spcPts val="0"/>
              </a:spcAft>
              <a:buSzPct val="90000"/>
              <a:buChar char="▪"/>
            </a:pPr>
            <a:r>
              <a:rPr lang="en-US"/>
              <a:t>Bag-Of-Words</a:t>
            </a:r>
            <a:endParaRPr/>
          </a:p>
          <a:p>
            <a:pPr marL="795337" lvl="1" indent="-322707" algn="l" rtl="0">
              <a:lnSpc>
                <a:spcPct val="120000"/>
              </a:lnSpc>
              <a:spcBef>
                <a:spcPts val="1100"/>
              </a:spcBef>
              <a:spcAft>
                <a:spcPts val="0"/>
              </a:spcAft>
              <a:buSzPct val="90000"/>
              <a:buChar char="▪"/>
            </a:pPr>
            <a:r>
              <a:rPr lang="en-US"/>
              <a:t>Ngrams</a:t>
            </a:r>
            <a:endParaRPr/>
          </a:p>
          <a:p>
            <a:pPr marL="1258887" lvl="2" indent="-330771" algn="l" rtl="0">
              <a:lnSpc>
                <a:spcPct val="120000"/>
              </a:lnSpc>
              <a:spcBef>
                <a:spcPts val="1100"/>
              </a:spcBef>
              <a:spcAft>
                <a:spcPts val="0"/>
              </a:spcAft>
              <a:buSzPct val="90000"/>
              <a:buChar char="▪"/>
            </a:pPr>
            <a:r>
              <a:rPr lang="en-US"/>
              <a:t>2 and 3 word ngrams</a:t>
            </a:r>
            <a:endParaRPr/>
          </a:p>
          <a:p>
            <a:pPr marL="795337" lvl="1" indent="-322707" algn="l" rtl="0">
              <a:lnSpc>
                <a:spcPct val="120000"/>
              </a:lnSpc>
              <a:spcBef>
                <a:spcPts val="1100"/>
              </a:spcBef>
              <a:spcAft>
                <a:spcPts val="0"/>
              </a:spcAft>
              <a:buSzPct val="90000"/>
              <a:buChar char="▪"/>
            </a:pPr>
            <a:r>
              <a:rPr lang="en-US"/>
              <a:t>TF-IDF</a:t>
            </a:r>
            <a:endParaRPr/>
          </a:p>
          <a:p>
            <a:pPr marL="795337" lvl="1" indent="-242982" algn="l" rtl="0">
              <a:lnSpc>
                <a:spcPct val="120000"/>
              </a:lnSpc>
              <a:spcBef>
                <a:spcPts val="1100"/>
              </a:spcBef>
              <a:spcAft>
                <a:spcPts val="0"/>
              </a:spcAft>
              <a:buSzPct val="9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dirty="0"/>
              <a:t>Electronics– </a:t>
            </a:r>
            <a:br>
              <a:rPr lang="en-US" dirty="0"/>
            </a:br>
            <a:r>
              <a:rPr lang="en-US" dirty="0"/>
              <a:t>Next Steps continued</a:t>
            </a:r>
            <a:endParaRPr dirty="0"/>
          </a:p>
        </p:txBody>
      </p:sp>
      <p:sp>
        <p:nvSpPr>
          <p:cNvPr id="187" name="Google Shape;187;p24"/>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Feature Engineering</a:t>
            </a:r>
            <a:endParaRPr/>
          </a:p>
          <a:p>
            <a:pPr marL="795337" lvl="1" indent="-338137" algn="l" rtl="0">
              <a:lnSpc>
                <a:spcPct val="120000"/>
              </a:lnSpc>
              <a:spcBef>
                <a:spcPts val="1100"/>
              </a:spcBef>
              <a:spcAft>
                <a:spcPts val="0"/>
              </a:spcAft>
              <a:buSzPts val="1620"/>
              <a:buChar char="▪"/>
            </a:pPr>
            <a:r>
              <a:rPr lang="en-US"/>
              <a:t>Brainstorm:</a:t>
            </a:r>
            <a:endParaRPr/>
          </a:p>
          <a:p>
            <a:pPr marL="1258887" lvl="2" indent="-344487" algn="l" rtl="0">
              <a:lnSpc>
                <a:spcPct val="120000"/>
              </a:lnSpc>
              <a:spcBef>
                <a:spcPts val="1100"/>
              </a:spcBef>
              <a:spcAft>
                <a:spcPts val="0"/>
              </a:spcAft>
              <a:buSzPts val="1440"/>
              <a:buChar char="▪"/>
            </a:pPr>
            <a:r>
              <a:rPr lang="en-US"/>
              <a:t>Length of body</a:t>
            </a:r>
            <a:endParaRPr/>
          </a:p>
          <a:p>
            <a:pPr marL="1258887" lvl="2" indent="-344487" algn="l" rtl="0">
              <a:lnSpc>
                <a:spcPct val="120000"/>
              </a:lnSpc>
              <a:spcBef>
                <a:spcPts val="1100"/>
              </a:spcBef>
              <a:spcAft>
                <a:spcPts val="0"/>
              </a:spcAft>
              <a:buSzPts val="1440"/>
              <a:buChar char="▪"/>
            </a:pPr>
            <a:r>
              <a:rPr lang="en-US"/>
              <a:t>Punctuation usage</a:t>
            </a:r>
            <a:endParaRPr/>
          </a:p>
          <a:p>
            <a:pPr marL="1258887" lvl="2" indent="-344487" algn="l" rtl="0">
              <a:lnSpc>
                <a:spcPct val="120000"/>
              </a:lnSpc>
              <a:spcBef>
                <a:spcPts val="1100"/>
              </a:spcBef>
              <a:spcAft>
                <a:spcPts val="0"/>
              </a:spcAft>
              <a:buSzPts val="1440"/>
              <a:buChar char="▪"/>
            </a:pPr>
            <a:r>
              <a:rPr lang="en-US"/>
              <a:t>Examine for emotion indicative words (profanity for negative reviews, words such as good, well, etc for positive reviews).</a:t>
            </a:r>
            <a:endParaRPr/>
          </a:p>
          <a:p>
            <a:pPr marL="1258887" lvl="2" indent="-355917" algn="l" rtl="0">
              <a:lnSpc>
                <a:spcPct val="120000"/>
              </a:lnSpc>
              <a:spcBef>
                <a:spcPts val="1100"/>
              </a:spcBef>
              <a:spcAft>
                <a:spcPts val="0"/>
              </a:spcAft>
              <a:buSzPts val="1620"/>
              <a:buChar char="▪"/>
            </a:pPr>
            <a:r>
              <a:rPr lang="en-US"/>
              <a:t>NER</a:t>
            </a:r>
            <a:endParaRPr/>
          </a:p>
          <a:p>
            <a:pPr marL="1258887" lvl="2" indent="-355917" algn="l" rtl="0">
              <a:lnSpc>
                <a:spcPct val="120000"/>
              </a:lnSpc>
              <a:spcBef>
                <a:spcPts val="1100"/>
              </a:spcBef>
              <a:spcAft>
                <a:spcPts val="0"/>
              </a:spcAft>
              <a:buSzPts val="1620"/>
              <a:buChar char="▪"/>
            </a:pPr>
            <a:r>
              <a:rPr lang="en-US"/>
              <a:t>Structured Sentiment Analysis &amp; Stance Detection</a:t>
            </a:r>
            <a:endParaRPr/>
          </a:p>
          <a:p>
            <a:pPr marL="795337" lvl="1" indent="-338137" algn="l" rtl="0">
              <a:lnSpc>
                <a:spcPct val="120000"/>
              </a:lnSpc>
              <a:spcBef>
                <a:spcPts val="1100"/>
              </a:spcBef>
              <a:spcAft>
                <a:spcPts val="0"/>
              </a:spcAft>
              <a:buSzPts val="1620"/>
              <a:buChar char="▪"/>
            </a:pPr>
            <a:r>
              <a:rPr lang="en-US"/>
              <a:t>Further EDA will be needed to come up with additional features</a:t>
            </a:r>
            <a:endParaRPr/>
          </a:p>
          <a:p>
            <a:pPr marL="795337" lvl="1" indent="-235267" algn="l" rtl="0">
              <a:lnSpc>
                <a:spcPct val="120000"/>
              </a:lnSpc>
              <a:spcBef>
                <a:spcPts val="1100"/>
              </a:spcBef>
              <a:spcAft>
                <a:spcPts val="0"/>
              </a:spcAft>
              <a:buSzPts val="162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1F5C-67BA-8840-A139-EBC588BAF37E}"/>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17FF5F1B-9E56-3F47-80BA-4FAACA115DF1}"/>
              </a:ext>
            </a:extLst>
          </p:cNvPr>
          <p:cNvSpPr>
            <a:spLocks noGrp="1"/>
          </p:cNvSpPr>
          <p:nvPr>
            <p:ph type="body" idx="1"/>
          </p:nvPr>
        </p:nvSpPr>
        <p:spPr/>
        <p:txBody>
          <a:bodyPr/>
          <a:lstStyle/>
          <a:p>
            <a:pPr lvl="0"/>
            <a:r>
              <a:rPr lang="en-US" dirty="0"/>
              <a:t>Amazon Customer Reviews Dataset (1995-2015): </a:t>
            </a:r>
            <a:r>
              <a:rPr lang="en-US" u="sng" dirty="0">
                <a:hlinkClick r:id="rId2"/>
              </a:rPr>
              <a:t>https://s3.amazonaws.com/amazon-reviews-pds/readme.html</a:t>
            </a:r>
            <a:endParaRPr lang="en-US" dirty="0"/>
          </a:p>
          <a:p>
            <a:pPr lvl="1"/>
            <a:r>
              <a:rPr lang="en-US" u="sng" dirty="0">
                <a:hlinkClick r:id="rId3"/>
              </a:rPr>
              <a:t>https://s3.amazonaws.com/amazon-reviews-pds/tsv/index.txt</a:t>
            </a:r>
            <a:r>
              <a:rPr lang="en-US" dirty="0"/>
              <a:t> (where we can get all the tar files from) </a:t>
            </a:r>
          </a:p>
          <a:p>
            <a:pPr lvl="0"/>
            <a:r>
              <a:rPr lang="en-US" dirty="0"/>
              <a:t>Amazon Reviews for Sentiment Analysis (Kaggle): </a:t>
            </a:r>
            <a:r>
              <a:rPr lang="en-US" u="sng" dirty="0">
                <a:hlinkClick r:id="rId4"/>
              </a:rPr>
              <a:t>https://www.kaggle.com/bittlingmayer/amazonreviews</a:t>
            </a:r>
            <a:r>
              <a:rPr lang="en-US" dirty="0"/>
              <a:t> </a:t>
            </a:r>
          </a:p>
          <a:p>
            <a:pPr lvl="0"/>
            <a:r>
              <a:rPr lang="en-US" dirty="0"/>
              <a:t>Amazon Top 100 Ranked Books by Year (Kaggle):</a:t>
            </a:r>
          </a:p>
          <a:p>
            <a:r>
              <a:rPr lang="en-US" u="sng" dirty="0">
                <a:hlinkClick r:id="rId5"/>
              </a:rPr>
              <a:t>https://www.kaggle.com/jiyoungkimpf/amazon-best-sellers-of-20102020-top-100-books</a:t>
            </a:r>
            <a:r>
              <a:rPr lang="en-US" dirty="0"/>
              <a:t> </a:t>
            </a:r>
          </a:p>
          <a:p>
            <a:endParaRPr lang="en-US" dirty="0"/>
          </a:p>
        </p:txBody>
      </p:sp>
    </p:spTree>
    <p:extLst>
      <p:ext uri="{BB962C8B-B14F-4D97-AF65-F5344CB8AC3E}">
        <p14:creationId xmlns:p14="http://schemas.microsoft.com/office/powerpoint/2010/main" val="296275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Background</a:t>
            </a:r>
            <a:endParaRPr/>
          </a:p>
        </p:txBody>
      </p:sp>
      <p:sp>
        <p:nvSpPr>
          <p:cNvPr id="127" name="Google Shape;127;p14"/>
          <p:cNvSpPr txBox="1">
            <a:spLocks noGrp="1"/>
          </p:cNvSpPr>
          <p:nvPr>
            <p:ph type="body" idx="1"/>
          </p:nvPr>
        </p:nvSpPr>
        <p:spPr>
          <a:xfrm>
            <a:off x="1828800" y="1609344"/>
            <a:ext cx="8741339" cy="4440600"/>
          </a:xfrm>
          <a:prstGeom prst="rect">
            <a:avLst/>
          </a:prstGeom>
          <a:noFill/>
          <a:ln>
            <a:noFill/>
          </a:ln>
        </p:spPr>
        <p:txBody>
          <a:bodyPr spcFirstLastPara="1" wrap="square" lIns="91425" tIns="45700" rIns="91425" bIns="45700" anchor="ctr" anchorCtr="0">
            <a:normAutofit fontScale="92500" lnSpcReduction="20000"/>
          </a:bodyPr>
          <a:lstStyle/>
          <a:p>
            <a:r>
              <a:rPr lang="en-US" dirty="0"/>
              <a:t>Most of us have ordered from Amazon at least once in our lives. Those orders probably ranged from phone chargers and batteries to clothes and to books. Amazon offers many products and the convenience normally gets the best of us. Amazon usually offers many different types or brands of every product. If I look to replace my iPhone charger I have over 20 different chargers I could choose from. How do we decide which one to buy? </a:t>
            </a:r>
          </a:p>
          <a:p>
            <a:r>
              <a:rPr lang="en-US" dirty="0"/>
              <a:t>Likely we look at the star rating and then at some of the customer written reviews. Utilizing these reviews piqued the interest of our team. We found Amazon customer review data freely offered by Amazon. We are pulling customer reviews for mobile electronics, non-mobile electronics, and books since these had lots of data and are common items to order from Amazon. Additionally, we found a dataset that contains the top 100 ranked books on Amazon by year.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171C-C0FE-BB46-866E-F8BD1C21D8EB}"/>
              </a:ext>
            </a:extLst>
          </p:cNvPr>
          <p:cNvSpPr>
            <a:spLocks noGrp="1"/>
          </p:cNvSpPr>
          <p:nvPr>
            <p:ph type="title"/>
          </p:nvPr>
        </p:nvSpPr>
        <p:spPr/>
        <p:txBody>
          <a:bodyPr/>
          <a:lstStyle/>
          <a:p>
            <a:r>
              <a:rPr lang="en-US" dirty="0"/>
              <a:t>Background Continued</a:t>
            </a:r>
          </a:p>
        </p:txBody>
      </p:sp>
      <p:sp>
        <p:nvSpPr>
          <p:cNvPr id="3" name="Text Placeholder 2">
            <a:extLst>
              <a:ext uri="{FF2B5EF4-FFF2-40B4-BE49-F238E27FC236}">
                <a16:creationId xmlns:a16="http://schemas.microsoft.com/office/drawing/2014/main" id="{84C9C5E7-5A71-A744-A40B-2A09746BC9F5}"/>
              </a:ext>
            </a:extLst>
          </p:cNvPr>
          <p:cNvSpPr>
            <a:spLocks noGrp="1"/>
          </p:cNvSpPr>
          <p:nvPr>
            <p:ph type="body" idx="1"/>
          </p:nvPr>
        </p:nvSpPr>
        <p:spPr>
          <a:xfrm>
            <a:off x="2401824" y="1885285"/>
            <a:ext cx="8168315" cy="4164659"/>
          </a:xfrm>
        </p:spPr>
        <p:txBody>
          <a:bodyPr/>
          <a:lstStyle/>
          <a:p>
            <a:r>
              <a:rPr lang="en-US" dirty="0"/>
              <a:t>Basic Problem (Long-Term Goal)</a:t>
            </a:r>
          </a:p>
          <a:p>
            <a:pPr lvl="1"/>
            <a:r>
              <a:rPr lang="en-US" dirty="0"/>
              <a:t>1) reading reviews and predicting number of stars</a:t>
            </a:r>
          </a:p>
          <a:p>
            <a:pPr lvl="1"/>
            <a:r>
              <a:rPr lang="en-US" dirty="0"/>
              <a:t>2) reading reviews and predicting whether a book will make the Amazon top 100 rank for that year</a:t>
            </a:r>
          </a:p>
          <a:p>
            <a:endParaRPr lang="en-US" dirty="0"/>
          </a:p>
        </p:txBody>
      </p:sp>
    </p:spTree>
    <p:extLst>
      <p:ext uri="{BB962C8B-B14F-4D97-AF65-F5344CB8AC3E}">
        <p14:creationId xmlns:p14="http://schemas.microsoft.com/office/powerpoint/2010/main" val="268727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A343-1627-8C4A-A593-7FA7D8028B86}"/>
              </a:ext>
            </a:extLst>
          </p:cNvPr>
          <p:cNvSpPr>
            <a:spLocks noGrp="1"/>
          </p:cNvSpPr>
          <p:nvPr>
            <p:ph type="title"/>
          </p:nvPr>
        </p:nvSpPr>
        <p:spPr/>
        <p:txBody>
          <a:bodyPr/>
          <a:lstStyle/>
          <a:p>
            <a:r>
              <a:rPr lang="en-US" dirty="0"/>
              <a:t>Goal of This Quarter</a:t>
            </a:r>
          </a:p>
        </p:txBody>
      </p:sp>
      <p:sp>
        <p:nvSpPr>
          <p:cNvPr id="3" name="Text Placeholder 2">
            <a:extLst>
              <a:ext uri="{FF2B5EF4-FFF2-40B4-BE49-F238E27FC236}">
                <a16:creationId xmlns:a16="http://schemas.microsoft.com/office/drawing/2014/main" id="{E37C2379-EB9A-C745-8B04-5F7C7E9D2710}"/>
              </a:ext>
            </a:extLst>
          </p:cNvPr>
          <p:cNvSpPr>
            <a:spLocks noGrp="1"/>
          </p:cNvSpPr>
          <p:nvPr>
            <p:ph type="body" idx="1"/>
          </p:nvPr>
        </p:nvSpPr>
        <p:spPr/>
        <p:txBody>
          <a:bodyPr>
            <a:normAutofit fontScale="85000" lnSpcReduction="10000"/>
          </a:bodyPr>
          <a:lstStyle/>
          <a:p>
            <a:r>
              <a:rPr lang="en-US" dirty="0"/>
              <a:t>Produce a cleaned dataset of Amazon customer reviews on books</a:t>
            </a:r>
          </a:p>
          <a:p>
            <a:pPr lvl="1"/>
            <a:r>
              <a:rPr lang="en-US" dirty="0"/>
              <a:t>Along with a clean dataset of Amazon top 100 ranked books by year to be used for comparison</a:t>
            </a:r>
          </a:p>
          <a:p>
            <a:r>
              <a:rPr lang="en-US" dirty="0"/>
              <a:t>Produce a cleaned dataset of Amazon customer reviews on mobile electronic data</a:t>
            </a:r>
          </a:p>
          <a:p>
            <a:r>
              <a:rPr lang="en-US" dirty="0"/>
              <a:t>Produce a cleaned dataset of Amazon customer reviews on non-mobile electronic data</a:t>
            </a:r>
          </a:p>
          <a:p>
            <a:endParaRPr lang="en-US" dirty="0"/>
          </a:p>
          <a:p>
            <a:r>
              <a:rPr lang="en-US" dirty="0"/>
              <a:t>Perform SDA/EDA, produce data visualizations</a:t>
            </a:r>
          </a:p>
          <a:p>
            <a:r>
              <a:rPr lang="en-US" dirty="0"/>
              <a:t>Ideally, we will run some models on the data in the last few weeks of the quarter</a:t>
            </a:r>
          </a:p>
          <a:p>
            <a:endParaRPr lang="en-US" dirty="0"/>
          </a:p>
          <a:p>
            <a:endParaRPr lang="en-US" dirty="0"/>
          </a:p>
        </p:txBody>
      </p:sp>
    </p:spTree>
    <p:extLst>
      <p:ext uri="{BB962C8B-B14F-4D97-AF65-F5344CB8AC3E}">
        <p14:creationId xmlns:p14="http://schemas.microsoft.com/office/powerpoint/2010/main" val="115903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a:t>
            </a:r>
            <a:br>
              <a:rPr lang="en-US"/>
            </a:br>
            <a:r>
              <a:rPr lang="en-US"/>
              <a:t>First Pass (90% complete)</a:t>
            </a:r>
            <a:endParaRPr/>
          </a:p>
        </p:txBody>
      </p:sp>
      <p:sp>
        <p:nvSpPr>
          <p:cNvPr id="133" name="Google Shape;133;p1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dirty="0"/>
              <a:t>Remove rows with </a:t>
            </a:r>
            <a:r>
              <a:rPr lang="en-US" dirty="0" err="1"/>
              <a:t>NaNs</a:t>
            </a:r>
            <a:r>
              <a:rPr lang="en-US" dirty="0"/>
              <a:t> in the main columns (such as date)</a:t>
            </a:r>
            <a:endParaRPr dirty="0"/>
          </a:p>
          <a:p>
            <a:pPr marL="344488" lvl="0" indent="-344488" algn="l" rtl="0">
              <a:lnSpc>
                <a:spcPct val="120000"/>
              </a:lnSpc>
              <a:spcBef>
                <a:spcPts val="1600"/>
              </a:spcBef>
              <a:spcAft>
                <a:spcPts val="0"/>
              </a:spcAft>
              <a:buSzPct val="90000"/>
              <a:buChar char="▪"/>
            </a:pPr>
            <a:r>
              <a:rPr lang="en-US" dirty="0"/>
              <a:t>Product Category = ‘Books’</a:t>
            </a:r>
            <a:endParaRPr dirty="0"/>
          </a:p>
          <a:p>
            <a:pPr marL="344488" lvl="0" indent="-344488" algn="l" rtl="0">
              <a:lnSpc>
                <a:spcPct val="120000"/>
              </a:lnSpc>
              <a:spcBef>
                <a:spcPts val="1600"/>
              </a:spcBef>
              <a:spcAft>
                <a:spcPts val="0"/>
              </a:spcAft>
              <a:buSzPct val="90000"/>
              <a:buChar char="▪"/>
            </a:pPr>
            <a:r>
              <a:rPr lang="en-US" dirty="0"/>
              <a:t>Handle emojis</a:t>
            </a:r>
            <a:endParaRPr dirty="0"/>
          </a:p>
          <a:p>
            <a:pPr marL="344488" lvl="0" indent="-344488" algn="l" rtl="0">
              <a:lnSpc>
                <a:spcPct val="120000"/>
              </a:lnSpc>
              <a:spcBef>
                <a:spcPts val="1600"/>
              </a:spcBef>
              <a:spcAft>
                <a:spcPts val="0"/>
              </a:spcAft>
              <a:buSzPct val="90000"/>
              <a:buChar char="▪"/>
            </a:pPr>
            <a:r>
              <a:rPr lang="en-US" dirty="0"/>
              <a:t>Remove rows with very short review bodies</a:t>
            </a:r>
            <a:endParaRPr dirty="0"/>
          </a:p>
          <a:p>
            <a:pPr marL="344488" lvl="0" indent="-344488" algn="l" rtl="0">
              <a:lnSpc>
                <a:spcPct val="120000"/>
              </a:lnSpc>
              <a:spcBef>
                <a:spcPts val="1600"/>
              </a:spcBef>
              <a:spcAft>
                <a:spcPts val="0"/>
              </a:spcAft>
              <a:buSzPct val="90000"/>
              <a:buChar char="▪"/>
            </a:pPr>
            <a:r>
              <a:rPr lang="en-US" dirty="0"/>
              <a:t>Remove rows with review body ‘N/A’ or something similar </a:t>
            </a:r>
            <a:endParaRPr dirty="0"/>
          </a:p>
          <a:p>
            <a:pPr marL="344488" lvl="0" indent="-344488" algn="l" rtl="0">
              <a:lnSpc>
                <a:spcPct val="120000"/>
              </a:lnSpc>
              <a:spcBef>
                <a:spcPts val="1600"/>
              </a:spcBef>
              <a:spcAft>
                <a:spcPts val="0"/>
              </a:spcAft>
              <a:buSzPct val="90000"/>
              <a:buChar char="▪"/>
            </a:pPr>
            <a:r>
              <a:rPr lang="en-US" dirty="0"/>
              <a:t>Only keep verified purchases</a:t>
            </a:r>
            <a:endParaRPr dirty="0"/>
          </a:p>
          <a:p>
            <a:pPr marL="344488" lvl="0" indent="-344488" algn="l" rtl="0">
              <a:lnSpc>
                <a:spcPct val="120000"/>
              </a:lnSpc>
              <a:spcBef>
                <a:spcPts val="1600"/>
              </a:spcBef>
              <a:spcAft>
                <a:spcPts val="0"/>
              </a:spcAft>
              <a:buSzPct val="90000"/>
              <a:buChar char="▪"/>
            </a:pPr>
            <a:r>
              <a:rPr lang="en-US" dirty="0"/>
              <a:t>Clean out bad characters in review body such as breaks/newlines </a:t>
            </a:r>
            <a:endParaRPr dirty="0"/>
          </a:p>
          <a:p>
            <a:pPr marL="344488" lvl="0" indent="-344488" algn="l" rtl="0">
              <a:lnSpc>
                <a:spcPct val="120000"/>
              </a:lnSpc>
              <a:spcBef>
                <a:spcPts val="1600"/>
              </a:spcBef>
              <a:spcAft>
                <a:spcPts val="0"/>
              </a:spcAft>
              <a:buSzPct val="90000"/>
              <a:buChar char="▪"/>
            </a:pPr>
            <a:r>
              <a:rPr lang="en-US" dirty="0"/>
              <a:t>Look at more rows and see if there are any other issues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 Harder Problems</a:t>
            </a:r>
            <a:br>
              <a:rPr lang="en-US"/>
            </a:br>
            <a:r>
              <a:rPr lang="en-US"/>
              <a:t>Second pass (to be completed)</a:t>
            </a:r>
            <a:endParaRPr/>
          </a:p>
        </p:txBody>
      </p:sp>
      <p:sp>
        <p:nvSpPr>
          <p:cNvPr id="139" name="Google Shape;139;p1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dirty="0"/>
              <a:t>Handle the size of the data </a:t>
            </a:r>
            <a:endParaRPr dirty="0"/>
          </a:p>
          <a:p>
            <a:pPr marL="795338" lvl="1" indent="-338138" algn="l" rtl="0">
              <a:lnSpc>
                <a:spcPct val="120000"/>
              </a:lnSpc>
              <a:spcBef>
                <a:spcPts val="1100"/>
              </a:spcBef>
              <a:spcAft>
                <a:spcPts val="0"/>
              </a:spcAft>
              <a:buSzPts val="1620"/>
              <a:buChar char="▪"/>
            </a:pPr>
            <a:r>
              <a:rPr lang="en-US" dirty="0"/>
              <a:t>Dataset is 6.7GB (over 10 million rows) so we cannot load it into a </a:t>
            </a:r>
            <a:r>
              <a:rPr lang="en-US" dirty="0" err="1"/>
              <a:t>Jupyter</a:t>
            </a:r>
            <a:r>
              <a:rPr lang="en-US" dirty="0"/>
              <a:t> Notebook. </a:t>
            </a:r>
            <a:endParaRPr dirty="0"/>
          </a:p>
          <a:p>
            <a:pPr marL="795338" lvl="1" indent="-338138" algn="l" rtl="0">
              <a:lnSpc>
                <a:spcPct val="120000"/>
              </a:lnSpc>
              <a:spcBef>
                <a:spcPts val="1100"/>
              </a:spcBef>
              <a:spcAft>
                <a:spcPts val="0"/>
              </a:spcAft>
              <a:buSzPts val="1620"/>
              <a:buChar char="▪"/>
            </a:pPr>
            <a:r>
              <a:rPr lang="en-US" dirty="0"/>
              <a:t>Going to decide what cleaning we want to do (described in the slide above) on a smaller set of it then write a python script to clean the whole dataset </a:t>
            </a:r>
            <a:endParaRPr dirty="0"/>
          </a:p>
          <a:p>
            <a:pPr marL="344488" lvl="0" indent="-344488" algn="l" rtl="0">
              <a:lnSpc>
                <a:spcPct val="120000"/>
              </a:lnSpc>
              <a:spcBef>
                <a:spcPts val="1600"/>
              </a:spcBef>
              <a:spcAft>
                <a:spcPts val="0"/>
              </a:spcAft>
              <a:buSzPts val="1800"/>
              <a:buChar char="▪"/>
            </a:pPr>
            <a:r>
              <a:rPr lang="en-US" dirty="0"/>
              <a:t>Remove all books with fewer than N reviews </a:t>
            </a:r>
          </a:p>
          <a:p>
            <a:pPr marL="801688" lvl="1" indent="-344488">
              <a:spcBef>
                <a:spcPts val="1600"/>
              </a:spcBef>
              <a:buSzPts val="1800"/>
            </a:pPr>
            <a:r>
              <a:rPr lang="en-US" dirty="0"/>
              <a:t>Waiting to see what the average number of reviews per book is to decide the threshold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Data Plan</a:t>
            </a:r>
            <a:br>
              <a:rPr lang="en-US"/>
            </a:br>
            <a:r>
              <a:rPr lang="en-US"/>
              <a:t>(to be completed)</a:t>
            </a:r>
            <a:endParaRPr/>
          </a:p>
        </p:txBody>
      </p:sp>
      <p:sp>
        <p:nvSpPr>
          <p:cNvPr id="145" name="Google Shape;145;p17"/>
          <p:cNvSpPr txBox="1">
            <a:spLocks noGrp="1"/>
          </p:cNvSpPr>
          <p:nvPr>
            <p:ph type="body" idx="1"/>
          </p:nvPr>
        </p:nvSpPr>
        <p:spPr>
          <a:xfrm>
            <a:off x="2773599" y="1885285"/>
            <a:ext cx="7796540" cy="4575474"/>
          </a:xfrm>
          <a:prstGeom prst="rect">
            <a:avLst/>
          </a:prstGeom>
          <a:noFill/>
          <a:ln>
            <a:noFill/>
          </a:ln>
        </p:spPr>
        <p:txBody>
          <a:bodyPr spcFirstLastPara="1" wrap="square" lIns="91425" tIns="45700" rIns="91425" bIns="45700" anchor="ctr" anchorCtr="0">
            <a:normAutofit fontScale="85000" lnSpcReduction="10000"/>
          </a:bodyPr>
          <a:lstStyle/>
          <a:p>
            <a:pPr marL="344488" lvl="0" indent="-344488" algn="l" rtl="0">
              <a:lnSpc>
                <a:spcPct val="120000"/>
              </a:lnSpc>
              <a:spcBef>
                <a:spcPts val="0"/>
              </a:spcBef>
              <a:spcAft>
                <a:spcPts val="0"/>
              </a:spcAft>
              <a:buSzPct val="90000"/>
              <a:buChar char="▪"/>
            </a:pPr>
            <a:r>
              <a:rPr lang="en-US"/>
              <a:t>Write a Python script that will do the first set of cleaning</a:t>
            </a:r>
            <a:endParaRPr/>
          </a:p>
          <a:p>
            <a:pPr marL="795338" lvl="1" indent="-338138" algn="l" rtl="0">
              <a:lnSpc>
                <a:spcPct val="120000"/>
              </a:lnSpc>
              <a:spcBef>
                <a:spcPts val="1100"/>
              </a:spcBef>
              <a:spcAft>
                <a:spcPts val="0"/>
              </a:spcAft>
              <a:buSzPct val="90000"/>
              <a:buChar char="▪"/>
            </a:pPr>
            <a:r>
              <a:rPr lang="en-US"/>
              <a:t>Will go through the 10 million lines and remove lines that are bad and write the clean lines to an output file with only the columns that we care about</a:t>
            </a:r>
            <a:endParaRPr/>
          </a:p>
          <a:p>
            <a:pPr marL="344488" lvl="0" indent="-344488" algn="l" rtl="0">
              <a:lnSpc>
                <a:spcPct val="120000"/>
              </a:lnSpc>
              <a:spcBef>
                <a:spcPts val="1600"/>
              </a:spcBef>
              <a:spcAft>
                <a:spcPts val="0"/>
              </a:spcAft>
              <a:buSzPct val="90000"/>
              <a:buChar char="▪"/>
            </a:pPr>
            <a:r>
              <a:rPr lang="en-US"/>
              <a:t>Write a second Python script that will go through the “cleaned” dataset </a:t>
            </a:r>
            <a:endParaRPr/>
          </a:p>
          <a:p>
            <a:pPr marL="795338" lvl="1" indent="-338138" algn="l" rtl="0">
              <a:lnSpc>
                <a:spcPct val="120000"/>
              </a:lnSpc>
              <a:spcBef>
                <a:spcPts val="1100"/>
              </a:spcBef>
              <a:spcAft>
                <a:spcPts val="0"/>
              </a:spcAft>
              <a:buSzPct val="90000"/>
              <a:buChar char="▪"/>
            </a:pPr>
            <a:r>
              <a:rPr lang="en-US"/>
              <a:t>It will build a list of all unique books and the number of reviews for each</a:t>
            </a:r>
            <a:endParaRPr/>
          </a:p>
          <a:p>
            <a:pPr marL="795338" lvl="1" indent="-338138" algn="l" rtl="0">
              <a:lnSpc>
                <a:spcPct val="120000"/>
              </a:lnSpc>
              <a:spcBef>
                <a:spcPts val="1100"/>
              </a:spcBef>
              <a:spcAft>
                <a:spcPts val="0"/>
              </a:spcAft>
              <a:buSzPct val="90000"/>
              <a:buChar char="▪"/>
            </a:pPr>
            <a:r>
              <a:rPr lang="en-US"/>
              <a:t>We will need to look at it and decide what is the minimum number of reviews that we want to keep </a:t>
            </a:r>
            <a:endParaRPr/>
          </a:p>
          <a:p>
            <a:pPr marL="344488" lvl="0" indent="-344488" algn="l" rtl="0">
              <a:lnSpc>
                <a:spcPct val="120000"/>
              </a:lnSpc>
              <a:spcBef>
                <a:spcPts val="1600"/>
              </a:spcBef>
              <a:spcAft>
                <a:spcPts val="0"/>
              </a:spcAft>
              <a:buSzPct val="90000"/>
              <a:buChar char="▪"/>
            </a:pPr>
            <a:r>
              <a:rPr lang="en-US"/>
              <a:t>Write a 3</a:t>
            </a:r>
            <a:r>
              <a:rPr lang="en-US" baseline="30000"/>
              <a:t>rd</a:t>
            </a:r>
            <a:r>
              <a:rPr lang="en-US"/>
              <a:t> Python script that will go through the “cleaned” dataset and keep the lines with books that have enough reviews</a:t>
            </a:r>
            <a:endParaRPr/>
          </a:p>
          <a:p>
            <a:pPr marL="344488" lvl="0" indent="-344488" algn="l" rtl="0">
              <a:lnSpc>
                <a:spcPct val="120000"/>
              </a:lnSpc>
              <a:spcBef>
                <a:spcPts val="1600"/>
              </a:spcBef>
              <a:spcAft>
                <a:spcPts val="0"/>
              </a:spcAft>
              <a:buSzPct val="90000"/>
              <a:buChar char="▪"/>
            </a:pPr>
            <a:r>
              <a:rPr lang="en-US"/>
              <a:t>After this 3</a:t>
            </a:r>
            <a:r>
              <a:rPr lang="en-US" baseline="30000"/>
              <a:t>rd</a:t>
            </a:r>
            <a:r>
              <a:rPr lang="en-US"/>
              <a:t> Python script we expect the dataset to be much smaller and this is what we will work with to compare against our top 100 book dataset and create models/visualizations with </a:t>
            </a:r>
            <a:endParaRPr/>
          </a:p>
          <a:p>
            <a:pPr marL="795338" lvl="1" indent="-250698" algn="l" rtl="0">
              <a:lnSpc>
                <a:spcPct val="120000"/>
              </a:lnSpc>
              <a:spcBef>
                <a:spcPts val="1100"/>
              </a:spcBef>
              <a:spcAft>
                <a:spcPts val="0"/>
              </a:spcAft>
              <a:buSzPct val="9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Review Data vs Top 100 Ranked Books (to be completed)</a:t>
            </a:r>
            <a:endParaRPr/>
          </a:p>
        </p:txBody>
      </p:sp>
      <p:sp>
        <p:nvSpPr>
          <p:cNvPr id="151" name="Google Shape;151;p1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Once the book review data is cleaned as described above we will pull in the top 100 ranked books by year to begin their comparison</a:t>
            </a:r>
            <a:endParaRPr/>
          </a:p>
          <a:p>
            <a:pPr marL="344488" lvl="0" indent="-344488" algn="l" rtl="0">
              <a:lnSpc>
                <a:spcPct val="120000"/>
              </a:lnSpc>
              <a:spcBef>
                <a:spcPts val="1600"/>
              </a:spcBef>
              <a:spcAft>
                <a:spcPts val="0"/>
              </a:spcAft>
              <a:buSzPts val="1800"/>
              <a:buChar char="▪"/>
            </a:pPr>
            <a:r>
              <a:rPr lang="en-US"/>
              <a:t>We don’t expect any issues with cleaning the top 100 ranked books but when we pull the data we may need some simple clean up </a:t>
            </a:r>
            <a:endParaRPr/>
          </a:p>
          <a:p>
            <a:pPr marL="344488" lvl="0" indent="-344488" algn="l" rtl="0">
              <a:lnSpc>
                <a:spcPct val="120000"/>
              </a:lnSpc>
              <a:spcBef>
                <a:spcPts val="1600"/>
              </a:spcBef>
              <a:spcAft>
                <a:spcPts val="0"/>
              </a:spcAft>
              <a:buSzPts val="1800"/>
              <a:buChar char="▪"/>
            </a:pPr>
            <a:r>
              <a:rPr lang="en-US"/>
              <a:t>A possible harder problem is merging the top ranked book list with the book review data </a:t>
            </a:r>
            <a:endParaRPr/>
          </a:p>
          <a:p>
            <a:pPr marL="795338" lvl="1" indent="-338138" algn="l" rtl="0">
              <a:lnSpc>
                <a:spcPct val="120000"/>
              </a:lnSpc>
              <a:spcBef>
                <a:spcPts val="1100"/>
              </a:spcBef>
              <a:spcAft>
                <a:spcPts val="0"/>
              </a:spcAft>
              <a:buSzPts val="1620"/>
              <a:buChar char="▪"/>
            </a:pPr>
            <a:r>
              <a:rPr lang="en-US"/>
              <a:t>Book titles may be very close but not identical, issues like that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Completed</a:t>
            </a:r>
            <a:endParaRPr/>
          </a:p>
        </p:txBody>
      </p:sp>
      <p:sp>
        <p:nvSpPr>
          <p:cNvPr id="157" name="Google Shape;157;p19"/>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Loaded data from Amazon review repository</a:t>
            </a:r>
            <a:endParaRPr/>
          </a:p>
          <a:p>
            <a:pPr marL="344488" lvl="0" indent="-344488" algn="l" rtl="0">
              <a:lnSpc>
                <a:spcPct val="120000"/>
              </a:lnSpc>
              <a:spcBef>
                <a:spcPts val="1600"/>
              </a:spcBef>
              <a:spcAft>
                <a:spcPts val="0"/>
              </a:spcAft>
              <a:buSzPts val="1800"/>
              <a:buChar char="▪"/>
            </a:pPr>
            <a:r>
              <a:rPr lang="en-US"/>
              <a:t>Removed null values</a:t>
            </a:r>
            <a:endParaRPr/>
          </a:p>
          <a:p>
            <a:pPr marL="344488" lvl="0" indent="-344488" algn="l" rtl="0">
              <a:lnSpc>
                <a:spcPct val="120000"/>
              </a:lnSpc>
              <a:spcBef>
                <a:spcPts val="1600"/>
              </a:spcBef>
              <a:spcAft>
                <a:spcPts val="0"/>
              </a:spcAft>
              <a:buSzPts val="1800"/>
              <a:buChar char="▪"/>
            </a:pPr>
            <a:r>
              <a:rPr lang="en-US"/>
              <a:t>Converted emojis into text</a:t>
            </a:r>
            <a:endParaRPr/>
          </a:p>
          <a:p>
            <a:pPr marL="344488" lvl="0" indent="-344488" algn="l" rtl="0">
              <a:lnSpc>
                <a:spcPct val="120000"/>
              </a:lnSpc>
              <a:spcBef>
                <a:spcPts val="1600"/>
              </a:spcBef>
              <a:spcAft>
                <a:spcPts val="0"/>
              </a:spcAft>
              <a:buSzPts val="1800"/>
              <a:buChar char="▪"/>
            </a:pPr>
            <a:r>
              <a:rPr lang="en-US"/>
              <a:t>Removed products that had less than 30 reviews</a:t>
            </a:r>
            <a:endParaRPr/>
          </a:p>
          <a:p>
            <a:pPr marL="344488" lvl="0" indent="-344488" algn="l" rtl="0">
              <a:lnSpc>
                <a:spcPct val="120000"/>
              </a:lnSpc>
              <a:spcBef>
                <a:spcPts val="1600"/>
              </a:spcBef>
              <a:spcAft>
                <a:spcPts val="0"/>
              </a:spcAft>
              <a:buSzPts val="1800"/>
              <a:buChar char="▪"/>
            </a:pPr>
            <a:r>
              <a:rPr lang="en-US"/>
              <a:t>Very early EDA</a:t>
            </a:r>
            <a:endParaRPr/>
          </a:p>
          <a:p>
            <a:pPr marL="795338" lvl="1" indent="-338138" algn="l" rtl="0">
              <a:lnSpc>
                <a:spcPct val="120000"/>
              </a:lnSpc>
              <a:spcBef>
                <a:spcPts val="1100"/>
              </a:spcBef>
              <a:spcAft>
                <a:spcPts val="0"/>
              </a:spcAft>
              <a:buSzPts val="1620"/>
              <a:buChar char="▪"/>
            </a:pPr>
            <a:r>
              <a:rPr lang="en-US"/>
              <a:t>Top products by review / star ratings</a:t>
            </a:r>
            <a:endParaRPr/>
          </a:p>
          <a:p>
            <a:pPr marL="795338" lvl="1" indent="-338138" algn="l" rtl="0">
              <a:lnSpc>
                <a:spcPct val="120000"/>
              </a:lnSpc>
              <a:spcBef>
                <a:spcPts val="1100"/>
              </a:spcBef>
              <a:spcAft>
                <a:spcPts val="0"/>
              </a:spcAft>
              <a:buSzPts val="1620"/>
              <a:buChar char="▪"/>
            </a:pPr>
            <a:r>
              <a:rPr lang="en-US"/>
              <a:t>Most common words / ngrams by star rating</a:t>
            </a:r>
            <a:endParaRPr/>
          </a:p>
        </p:txBody>
      </p:sp>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1078</Words>
  <Application>Microsoft Macintosh PowerPoint</Application>
  <PresentationFormat>Widescreen</PresentationFormat>
  <Paragraphs>102</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Noto Sans Symbols</vt:lpstr>
      <vt:lpstr>Madison</vt:lpstr>
      <vt:lpstr>ACRSent Pitch Presentation: Sentiment Analysis of Amazon Reviews</vt:lpstr>
      <vt:lpstr>Background</vt:lpstr>
      <vt:lpstr>Background Continued</vt:lpstr>
      <vt:lpstr>Goal of This Quarter</vt:lpstr>
      <vt:lpstr>Book Cleaning–  First Pass (90% complete)</vt:lpstr>
      <vt:lpstr>Book Cleaning – Harder Problems Second pass (to be completed)</vt:lpstr>
      <vt:lpstr>Book Data Plan (to be completed)</vt:lpstr>
      <vt:lpstr>Book Review Data vs Top 100 Ranked Books (to be completed)</vt:lpstr>
      <vt:lpstr>Mobile Electronics–  Completed</vt:lpstr>
      <vt:lpstr>Mobile Electronics–  Next Steps</vt:lpstr>
      <vt:lpstr>Mobile Electronics–  Next Steps continued</vt:lpstr>
      <vt:lpstr>Electronics–  Completed</vt:lpstr>
      <vt:lpstr>Electronics–  Next Steps</vt:lpstr>
      <vt:lpstr>Electronics–  Next Steps continued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 Pitch Presentation: Sentiment Analysis of Amazon Reviews</dc:title>
  <cp:lastModifiedBy>Karlovitz,Tessa</cp:lastModifiedBy>
  <cp:revision>5</cp:revision>
  <dcterms:modified xsi:type="dcterms:W3CDTF">2021-04-29T18:06:22Z</dcterms:modified>
</cp:coreProperties>
</file>