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embeddedFontLst>
    <p:embeddedFont>
      <p:font typeface="Gill Sans" panose="020B0502020104020203" pitchFamily="34" charset="-79"/>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5612bc2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5612b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5612bc2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5612bc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65612bc24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65612bc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5612bc24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65612bc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a:t>ACRSENT</a:t>
            </a:r>
            <a:endParaRPr/>
          </a:p>
        </p:txBody>
      </p:sp>
      <p:sp>
        <p:nvSpPr>
          <p:cNvPr id="99" name="Google Shape;99;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KAGGLE BOOK DATA UPDATES</a:t>
            </a:r>
            <a:endParaRPr/>
          </a:p>
        </p:txBody>
      </p:sp>
      <p:sp>
        <p:nvSpPr>
          <p:cNvPr id="159" name="Google Shape;159;p2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00000"/>
              </a:lnSpc>
              <a:spcBef>
                <a:spcPts val="0"/>
              </a:spcBef>
              <a:spcAft>
                <a:spcPts val="0"/>
              </a:spcAft>
              <a:buSzPct val="100000"/>
              <a:buChar char="•"/>
            </a:pPr>
            <a:r>
              <a:rPr lang="en-US"/>
              <a:t>Successfully pulled it into pandas</a:t>
            </a:r>
            <a:endParaRPr/>
          </a:p>
          <a:p>
            <a:pPr marL="228600" lvl="0" indent="-228600" algn="l" rtl="0">
              <a:lnSpc>
                <a:spcPct val="100000"/>
              </a:lnSpc>
              <a:spcBef>
                <a:spcPts val="1000"/>
              </a:spcBef>
              <a:spcAft>
                <a:spcPts val="0"/>
              </a:spcAft>
              <a:buSzPct val="100000"/>
              <a:buChar char="•"/>
            </a:pPr>
            <a:r>
              <a:rPr lang="en-US"/>
              <a:t>Show number of reviews per year</a:t>
            </a:r>
            <a:endParaRPr/>
          </a:p>
          <a:p>
            <a:pPr marL="228600" lvl="0" indent="-228600" algn="l" rtl="0">
              <a:lnSpc>
                <a:spcPct val="100000"/>
              </a:lnSpc>
              <a:spcBef>
                <a:spcPts val="1000"/>
              </a:spcBef>
              <a:spcAft>
                <a:spcPts val="0"/>
              </a:spcAft>
              <a:buSzPct val="100000"/>
              <a:buChar char="•"/>
            </a:pPr>
            <a:r>
              <a:rPr lang="en-US"/>
              <a:t>We can match on book title but currently need to do a better merge than just left join since we care about the year </a:t>
            </a:r>
            <a:endParaRPr/>
          </a:p>
          <a:p>
            <a:pPr marL="457200" lvl="1" indent="-228600" algn="l" rtl="0">
              <a:lnSpc>
                <a:spcPct val="100000"/>
              </a:lnSpc>
              <a:spcBef>
                <a:spcPts val="1000"/>
              </a:spcBef>
              <a:spcAft>
                <a:spcPts val="0"/>
              </a:spcAft>
              <a:buSzPct val="100000"/>
              <a:buChar char="•"/>
            </a:pPr>
            <a:r>
              <a:rPr lang="en-US"/>
              <a:t>Have not fully implemented this yet</a:t>
            </a:r>
            <a:endParaRPr/>
          </a:p>
          <a:p>
            <a:pPr marL="457200" lvl="1" indent="-228600" algn="l" rtl="0">
              <a:lnSpc>
                <a:spcPct val="100000"/>
              </a:lnSpc>
              <a:spcBef>
                <a:spcPts val="1000"/>
              </a:spcBef>
              <a:spcAft>
                <a:spcPts val="0"/>
              </a:spcAft>
              <a:buSzPct val="100000"/>
              <a:buChar char="•"/>
            </a:pPr>
            <a:r>
              <a:rPr lang="en-US"/>
              <a:t>Make a second version of the book review data where we keep just the first 30 reviews of each book since we want to know long term if we can predict if a book will make the top 100 by its initial review </a:t>
            </a:r>
            <a:endParaRPr/>
          </a:p>
          <a:p>
            <a:pPr marL="457200" lvl="1" indent="-228600" algn="l" rtl="0">
              <a:lnSpc>
                <a:spcPct val="100000"/>
              </a:lnSpc>
              <a:spcBef>
                <a:spcPts val="1000"/>
              </a:spcBef>
              <a:spcAft>
                <a:spcPts val="0"/>
              </a:spcAft>
              <a:buSzPct val="100000"/>
              <a:buChar char="•"/>
            </a:pPr>
            <a:r>
              <a:rPr lang="en-US"/>
              <a:t>Title, first review date, 30</a:t>
            </a:r>
            <a:r>
              <a:rPr lang="en-US" baseline="30000"/>
              <a:t>th</a:t>
            </a:r>
            <a:r>
              <a:rPr lang="en-US"/>
              <a:t> review date, all 30 reviews, top 100 yes or no (one line of new dataset) </a:t>
            </a:r>
            <a:endParaRPr/>
          </a:p>
          <a:p>
            <a:pPr marL="685800" lvl="2" indent="-228600" algn="l" rtl="0">
              <a:lnSpc>
                <a:spcPct val="100000"/>
              </a:lnSpc>
              <a:spcBef>
                <a:spcPts val="1000"/>
              </a:spcBef>
              <a:spcAft>
                <a:spcPts val="0"/>
              </a:spcAft>
              <a:buSzPct val="100000"/>
              <a:buChar char="•"/>
            </a:pPr>
            <a:r>
              <a:rPr lang="en-US"/>
              <a:t>Might not need to do a merge if we do it this way. Just check each title if it is in corresponding top 100 list or not </a:t>
            </a:r>
            <a:endParaRPr/>
          </a:p>
          <a:p>
            <a:pPr marL="457200" lvl="1" indent="-142240" algn="l" rtl="0">
              <a:lnSpc>
                <a:spcPct val="100000"/>
              </a:lnSpc>
              <a:spcBef>
                <a:spcPts val="1000"/>
              </a:spcBef>
              <a:spcAft>
                <a:spcPts val="0"/>
              </a:spcAft>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Electronic Data</a:t>
            </a:r>
            <a:endParaRPr/>
          </a:p>
        </p:txBody>
      </p:sp>
      <p:sp>
        <p:nvSpPr>
          <p:cNvPr id="165" name="Google Shape;165;p25"/>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Attempted to remove rows containing words such as case, sleeve, male, female, etc. Resulted in purging a lot of the data. </a:t>
            </a:r>
            <a:endParaRPr/>
          </a:p>
          <a:p>
            <a:pPr marL="457200" lvl="0" indent="-342900" algn="l" rtl="0">
              <a:spcBef>
                <a:spcPts val="0"/>
              </a:spcBef>
              <a:spcAft>
                <a:spcPts val="0"/>
              </a:spcAft>
              <a:buSzPts val="1800"/>
              <a:buChar char="-"/>
            </a:pPr>
            <a:r>
              <a:rPr lang="en-US"/>
              <a:t>Removed null values, but found that some product titles have: (Create a generic Title per Amazons guidelines)</a:t>
            </a:r>
            <a:endParaRPr sz="900" b="1">
              <a:solidFill>
                <a:srgbClr val="000000"/>
              </a:solidFill>
              <a:highlight>
                <a:srgbClr val="FFFFFF"/>
              </a:highlight>
              <a:latin typeface="Arial"/>
              <a:ea typeface="Arial"/>
              <a:cs typeface="Arial"/>
              <a:sym typeface="Arial"/>
            </a:endParaRPr>
          </a:p>
          <a:p>
            <a:pPr marL="457200" lvl="0" indent="-342900" algn="r" rtl="0">
              <a:lnSpc>
                <a:spcPct val="115000"/>
              </a:lnSpc>
              <a:spcBef>
                <a:spcPts val="0"/>
              </a:spcBef>
              <a:spcAft>
                <a:spcPts val="0"/>
              </a:spcAft>
              <a:buSzPts val="1800"/>
              <a:buChar char="-"/>
            </a:pPr>
            <a:endParaRPr sz="900" b="1">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US"/>
              <a:t>Cleaned and lemmatized review body data, created a document term matrix</a:t>
            </a:r>
            <a:endParaRPr/>
          </a:p>
          <a:p>
            <a:pPr marL="457200" lvl="0" indent="-342900" algn="l" rtl="0">
              <a:spcBef>
                <a:spcPts val="0"/>
              </a:spcBef>
              <a:spcAft>
                <a:spcPts val="0"/>
              </a:spcAft>
              <a:buSzPts val="1800"/>
              <a:buChar char="-"/>
            </a:pPr>
            <a:r>
              <a:rPr lang="en-US"/>
              <a:t>used wordcloud to look for frequently occurring words for each product to review to inform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Findings with WordCloud</a:t>
            </a:r>
            <a:endParaRPr/>
          </a:p>
        </p:txBody>
      </p:sp>
      <p:pic>
        <p:nvPicPr>
          <p:cNvPr id="171" name="Google Shape;171;p26"/>
          <p:cNvPicPr preferRelativeResize="0"/>
          <p:nvPr/>
        </p:nvPicPr>
        <p:blipFill>
          <a:blip r:embed="rId3">
            <a:alphaModFix/>
          </a:blip>
          <a:stretch>
            <a:fillRect/>
          </a:stretch>
        </p:blipFill>
        <p:spPr>
          <a:xfrm>
            <a:off x="901250" y="2305692"/>
            <a:ext cx="4667353" cy="4399908"/>
          </a:xfrm>
          <a:prstGeom prst="rect">
            <a:avLst/>
          </a:prstGeom>
          <a:noFill/>
          <a:ln>
            <a:noFill/>
          </a:ln>
        </p:spPr>
      </p:pic>
      <p:pic>
        <p:nvPicPr>
          <p:cNvPr id="172" name="Google Shape;172;p26"/>
          <p:cNvPicPr preferRelativeResize="0"/>
          <p:nvPr/>
        </p:nvPicPr>
        <p:blipFill>
          <a:blip r:embed="rId4">
            <a:alphaModFix/>
          </a:blip>
          <a:stretch>
            <a:fillRect/>
          </a:stretch>
        </p:blipFill>
        <p:spPr>
          <a:xfrm>
            <a:off x="6469853" y="2305692"/>
            <a:ext cx="4959063" cy="4399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a:t>
            </a:r>
            <a:endParaRPr/>
          </a:p>
        </p:txBody>
      </p:sp>
      <p:sp>
        <p:nvSpPr>
          <p:cNvPr id="178" name="Google Shape;178;p27"/>
          <p:cNvSpPr txBox="1">
            <a:spLocks noGrp="1"/>
          </p:cNvSpPr>
          <p:nvPr>
            <p:ph type="body" idx="1"/>
          </p:nvPr>
        </p:nvSpPr>
        <p:spPr>
          <a:xfrm>
            <a:off x="2231125" y="2638045"/>
            <a:ext cx="7729800" cy="54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What makes a really positive review from a negative one?</a:t>
            </a:r>
            <a:endParaRPr/>
          </a:p>
        </p:txBody>
      </p:sp>
      <p:sp>
        <p:nvSpPr>
          <p:cNvPr id="179" name="Google Shape;179;p27"/>
          <p:cNvSpPr txBox="1"/>
          <p:nvPr/>
        </p:nvSpPr>
        <p:spPr>
          <a:xfrm>
            <a:off x="5990200" y="3663700"/>
            <a:ext cx="37989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50">
              <a:solidFill>
                <a:schemeClr val="dk1"/>
              </a:solidFill>
              <a:highlight>
                <a:srgbClr val="FFFFFF"/>
              </a:highlight>
            </a:endParaRPr>
          </a:p>
        </p:txBody>
      </p:sp>
      <p:sp>
        <p:nvSpPr>
          <p:cNvPr id="180" name="Google Shape;180;p27"/>
          <p:cNvSpPr/>
          <p:nvPr/>
        </p:nvSpPr>
        <p:spPr>
          <a:xfrm>
            <a:off x="1259600" y="3178975"/>
            <a:ext cx="4278900" cy="3139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750" b="1" i="1">
                <a:solidFill>
                  <a:schemeClr val="dk1"/>
                </a:solidFill>
                <a:highlight>
                  <a:srgbClr val="FFFFFF"/>
                </a:highlight>
              </a:rPr>
              <a:t>3 Random Reviews with Highest Polarity:</a:t>
            </a:r>
            <a:endParaRPr sz="1750" b="1" i="1">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1: Works perfectly</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2: Perfect for the price</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3: Perfect picture quality.  No need to spend hundreds of dollars on one.</a:t>
            </a:r>
            <a:endParaRPr/>
          </a:p>
        </p:txBody>
      </p:sp>
      <p:sp>
        <p:nvSpPr>
          <p:cNvPr id="181" name="Google Shape;181;p27"/>
          <p:cNvSpPr/>
          <p:nvPr/>
        </p:nvSpPr>
        <p:spPr>
          <a:xfrm>
            <a:off x="6678050" y="3178975"/>
            <a:ext cx="4142700" cy="313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a:solidFill>
                  <a:schemeClr val="dk1"/>
                </a:solidFill>
                <a:highlight>
                  <a:srgbClr val="FFFFFF"/>
                </a:highlight>
              </a:rPr>
              <a:t>3</a:t>
            </a:r>
            <a:r>
              <a:rPr lang="en-US" sz="1750" b="1">
                <a:solidFill>
                  <a:schemeClr val="dk1"/>
                </a:solidFill>
                <a:highlight>
                  <a:srgbClr val="FFFFFF"/>
                </a:highlight>
              </a:rPr>
              <a:t> </a:t>
            </a:r>
            <a:r>
              <a:rPr lang="en-US" sz="1550" b="1">
                <a:solidFill>
                  <a:schemeClr val="dk1"/>
                </a:solidFill>
                <a:highlight>
                  <a:srgbClr val="FFFFFF"/>
                </a:highlight>
              </a:rPr>
              <a:t>Random Reviews with Lowest Polarity:</a:t>
            </a:r>
            <a:endParaRPr sz="1350" b="1">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1: HORRIBLE.</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2: Piece of cr*p. they broke within 2 days. The seattle seahawks pieces fell off of both ears. This is a terrible product!</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3: HDMI metal tip bent and separated from the casing after first insertion.  Terrible build quality.  Would almost spend the time and pay for the shipping just to send it back to them.  A</a:t>
            </a:r>
            <a:r>
              <a:rPr lang="en-US" sz="1350">
                <a:solidFill>
                  <a:schemeClr val="dk1"/>
                </a:solidFill>
                <a:highlight>
                  <a:srgbClr val="FFFFFF"/>
                </a:highlight>
              </a:rPr>
              <a:t>lmost...</a:t>
            </a:r>
            <a:endParaRPr sz="13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730986" y="964717"/>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 and Star Ratings of Products</a:t>
            </a:r>
            <a:endParaRPr/>
          </a:p>
        </p:txBody>
      </p:sp>
      <p:sp>
        <p:nvSpPr>
          <p:cNvPr id="187" name="Google Shape;187;p28"/>
          <p:cNvSpPr txBox="1"/>
          <p:nvPr/>
        </p:nvSpPr>
        <p:spPr>
          <a:xfrm>
            <a:off x="2948600" y="2713525"/>
            <a:ext cx="6841200" cy="2339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Currently trying to optimize graphs. It appears that there is a lot of data, so it may be useful to focus on specific devices, rather than the full range of electronic devices.</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Also pulling readability indices of positive and negative reviews: Flesch-Kinkaid, Dale Chall, Gunning Fog. Do reviews become more complex or less depending on the sentiment?</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And examining reading time: do positive or negative reviews tend to take longer to read? If so, which one?</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6" name="Picture 5" descr="Table&#10;&#10;Description automatically generated">
            <a:extLst>
              <a:ext uri="{FF2B5EF4-FFF2-40B4-BE49-F238E27FC236}">
                <a16:creationId xmlns:a16="http://schemas.microsoft.com/office/drawing/2014/main" id="{3BD8BB54-F8D1-904A-983C-F9EE7EFB555A}"/>
              </a:ext>
            </a:extLst>
          </p:cNvPr>
          <p:cNvPicPr>
            <a:picLocks noChangeAspect="1"/>
          </p:cNvPicPr>
          <p:nvPr/>
        </p:nvPicPr>
        <p:blipFill>
          <a:blip r:embed="rId2"/>
          <a:stretch>
            <a:fillRect/>
          </a:stretch>
        </p:blipFill>
        <p:spPr>
          <a:xfrm>
            <a:off x="842064" y="2239139"/>
            <a:ext cx="1871896" cy="4504563"/>
          </a:xfrm>
          <a:prstGeom prst="rect">
            <a:avLst/>
          </a:prstGeom>
        </p:spPr>
      </p:pic>
      <p:pic>
        <p:nvPicPr>
          <p:cNvPr id="8" name="Picture 7" descr="Graphical user interface, chart, line chart, histogram&#10;&#10;Description automatically generated">
            <a:extLst>
              <a:ext uri="{FF2B5EF4-FFF2-40B4-BE49-F238E27FC236}">
                <a16:creationId xmlns:a16="http://schemas.microsoft.com/office/drawing/2014/main" id="{717B871F-B2C5-A644-A626-4F4D1DEE82C1}"/>
              </a:ext>
            </a:extLst>
          </p:cNvPr>
          <p:cNvPicPr>
            <a:picLocks noChangeAspect="1"/>
          </p:cNvPicPr>
          <p:nvPr/>
        </p:nvPicPr>
        <p:blipFill>
          <a:blip r:embed="rId3"/>
          <a:stretch>
            <a:fillRect/>
          </a:stretch>
        </p:blipFill>
        <p:spPr>
          <a:xfrm>
            <a:off x="3228982" y="2239138"/>
            <a:ext cx="8708175" cy="4504563"/>
          </a:xfrm>
          <a:prstGeom prst="rect">
            <a:avLst/>
          </a:prstGeom>
        </p:spPr>
      </p:pic>
    </p:spTree>
    <p:extLst>
      <p:ext uri="{BB962C8B-B14F-4D97-AF65-F5344CB8AC3E}">
        <p14:creationId xmlns:p14="http://schemas.microsoft.com/office/powerpoint/2010/main" val="119007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8" name="Picture 7" descr="Table&#10;&#10;Description automatically generated">
            <a:extLst>
              <a:ext uri="{FF2B5EF4-FFF2-40B4-BE49-F238E27FC236}">
                <a16:creationId xmlns:a16="http://schemas.microsoft.com/office/drawing/2014/main" id="{CB1BBC12-98D9-ED49-9939-4CFA72529FCB}"/>
              </a:ext>
            </a:extLst>
          </p:cNvPr>
          <p:cNvPicPr>
            <a:picLocks noChangeAspect="1"/>
          </p:cNvPicPr>
          <p:nvPr/>
        </p:nvPicPr>
        <p:blipFill>
          <a:blip r:embed="rId2"/>
          <a:stretch>
            <a:fillRect/>
          </a:stretch>
        </p:blipFill>
        <p:spPr>
          <a:xfrm>
            <a:off x="66680" y="2386072"/>
            <a:ext cx="3890963" cy="4200472"/>
          </a:xfrm>
          <a:prstGeom prst="rect">
            <a:avLst/>
          </a:prstGeom>
        </p:spPr>
      </p:pic>
      <p:pic>
        <p:nvPicPr>
          <p:cNvPr id="12" name="Picture 11" descr="Chart, line chart&#10;&#10;Description automatically generated">
            <a:extLst>
              <a:ext uri="{FF2B5EF4-FFF2-40B4-BE49-F238E27FC236}">
                <a16:creationId xmlns:a16="http://schemas.microsoft.com/office/drawing/2014/main" id="{7F5A42C9-4AA9-A740-94E9-B0CFD1A0644F}"/>
              </a:ext>
            </a:extLst>
          </p:cNvPr>
          <p:cNvPicPr>
            <a:picLocks noChangeAspect="1"/>
          </p:cNvPicPr>
          <p:nvPr/>
        </p:nvPicPr>
        <p:blipFill>
          <a:blip r:embed="rId3"/>
          <a:stretch>
            <a:fillRect/>
          </a:stretch>
        </p:blipFill>
        <p:spPr>
          <a:xfrm>
            <a:off x="4093111" y="2386072"/>
            <a:ext cx="7909086" cy="4200472"/>
          </a:xfrm>
          <a:prstGeom prst="rect">
            <a:avLst/>
          </a:prstGeom>
        </p:spPr>
      </p:pic>
    </p:spTree>
    <p:extLst>
      <p:ext uri="{BB962C8B-B14F-4D97-AF65-F5344CB8AC3E}">
        <p14:creationId xmlns:p14="http://schemas.microsoft.com/office/powerpoint/2010/main" val="346821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4" name="Picture 3" descr="Chart, histogram&#10;&#10;Description automatically generated">
            <a:extLst>
              <a:ext uri="{FF2B5EF4-FFF2-40B4-BE49-F238E27FC236}">
                <a16:creationId xmlns:a16="http://schemas.microsoft.com/office/drawing/2014/main" id="{68A9ED16-23C0-1D40-9347-9EE14EA31A32}"/>
              </a:ext>
            </a:extLst>
          </p:cNvPr>
          <p:cNvPicPr>
            <a:picLocks noChangeAspect="1"/>
          </p:cNvPicPr>
          <p:nvPr/>
        </p:nvPicPr>
        <p:blipFill>
          <a:blip r:embed="rId2"/>
          <a:stretch>
            <a:fillRect/>
          </a:stretch>
        </p:blipFill>
        <p:spPr>
          <a:xfrm>
            <a:off x="1931193" y="2345374"/>
            <a:ext cx="8329613" cy="4346941"/>
          </a:xfrm>
          <a:prstGeom prst="rect">
            <a:avLst/>
          </a:prstGeom>
        </p:spPr>
      </p:pic>
    </p:spTree>
    <p:extLst>
      <p:ext uri="{BB962C8B-B14F-4D97-AF65-F5344CB8AC3E}">
        <p14:creationId xmlns:p14="http://schemas.microsoft.com/office/powerpoint/2010/main" val="367268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12" name="Picture 11" descr="Table&#10;&#10;Description automatically generated">
            <a:extLst>
              <a:ext uri="{FF2B5EF4-FFF2-40B4-BE49-F238E27FC236}">
                <a16:creationId xmlns:a16="http://schemas.microsoft.com/office/drawing/2014/main" id="{BD8C9313-10F4-A242-9EB4-FE97E7BB3875}"/>
              </a:ext>
            </a:extLst>
          </p:cNvPr>
          <p:cNvPicPr>
            <a:picLocks noChangeAspect="1"/>
          </p:cNvPicPr>
          <p:nvPr/>
        </p:nvPicPr>
        <p:blipFill>
          <a:blip r:embed="rId2"/>
          <a:stretch>
            <a:fillRect/>
          </a:stretch>
        </p:blipFill>
        <p:spPr>
          <a:xfrm>
            <a:off x="508001" y="2997200"/>
            <a:ext cx="5943600" cy="2298700"/>
          </a:xfrm>
          <a:prstGeom prst="rect">
            <a:avLst/>
          </a:prstGeom>
        </p:spPr>
      </p:pic>
      <p:pic>
        <p:nvPicPr>
          <p:cNvPr id="14" name="Picture 13" descr="Table&#10;&#10;Description automatically generated">
            <a:extLst>
              <a:ext uri="{FF2B5EF4-FFF2-40B4-BE49-F238E27FC236}">
                <a16:creationId xmlns:a16="http://schemas.microsoft.com/office/drawing/2014/main" id="{65A7673D-FC60-0843-92DD-2B4F714CB8D2}"/>
              </a:ext>
            </a:extLst>
          </p:cNvPr>
          <p:cNvPicPr>
            <a:picLocks noChangeAspect="1"/>
          </p:cNvPicPr>
          <p:nvPr/>
        </p:nvPicPr>
        <p:blipFill>
          <a:blip r:embed="rId3"/>
          <a:stretch>
            <a:fillRect/>
          </a:stretch>
        </p:blipFill>
        <p:spPr>
          <a:xfrm>
            <a:off x="7316610" y="2825044"/>
            <a:ext cx="4038600" cy="2730500"/>
          </a:xfrm>
          <a:prstGeom prst="rect">
            <a:avLst/>
          </a:prstGeom>
        </p:spPr>
      </p:pic>
    </p:spTree>
    <p:extLst>
      <p:ext uri="{BB962C8B-B14F-4D97-AF65-F5344CB8AC3E}">
        <p14:creationId xmlns:p14="http://schemas.microsoft.com/office/powerpoint/2010/main" val="407086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Mobile Electronics Next Steps</a:t>
            </a:r>
          </a:p>
        </p:txBody>
      </p:sp>
      <p:sp>
        <p:nvSpPr>
          <p:cNvPr id="6" name="Content Placeholder 2">
            <a:extLst>
              <a:ext uri="{FF2B5EF4-FFF2-40B4-BE49-F238E27FC236}">
                <a16:creationId xmlns:a16="http://schemas.microsoft.com/office/drawing/2014/main" id="{8604A0E9-94F3-9F49-ABCD-78D8FEF5D38B}"/>
              </a:ext>
            </a:extLst>
          </p:cNvPr>
          <p:cNvSpPr>
            <a:spLocks noGrp="1"/>
          </p:cNvSpPr>
          <p:nvPr>
            <p:ph idx="1"/>
          </p:nvPr>
        </p:nvSpPr>
        <p:spPr>
          <a:xfrm>
            <a:off x="2231136" y="2406550"/>
            <a:ext cx="7729728" cy="3101983"/>
          </a:xfrm>
        </p:spPr>
        <p:txBody>
          <a:bodyPr>
            <a:normAutofit/>
          </a:bodyPr>
          <a:lstStyle/>
          <a:p>
            <a:r>
              <a:rPr lang="en-US" dirty="0"/>
              <a:t>Word clouds</a:t>
            </a:r>
          </a:p>
          <a:p>
            <a:pPr lvl="1"/>
            <a:r>
              <a:rPr lang="en-US" dirty="0"/>
              <a:t>By star rating</a:t>
            </a:r>
          </a:p>
          <a:p>
            <a:pPr lvl="1"/>
            <a:r>
              <a:rPr lang="en-US" dirty="0"/>
              <a:t>“Positive” vs. “negative” words: give a sentiment score to each word by looking at it’s usage statistics in each star rating</a:t>
            </a:r>
          </a:p>
          <a:p>
            <a:r>
              <a:rPr lang="en-US" dirty="0"/>
              <a:t>Keyword extraction</a:t>
            </a:r>
          </a:p>
          <a:p>
            <a:pPr lvl="1"/>
            <a:r>
              <a:rPr lang="en-US" dirty="0"/>
              <a:t>By star rating</a:t>
            </a:r>
          </a:p>
        </p:txBody>
      </p:sp>
    </p:spTree>
    <p:extLst>
      <p:ext uri="{BB962C8B-B14F-4D97-AF65-F5344CB8AC3E}">
        <p14:creationId xmlns:p14="http://schemas.microsoft.com/office/powerpoint/2010/main" val="340171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SDA UPDATES AND WEEK 7 PROGRESS</a:t>
            </a:r>
            <a:endParaRPr/>
          </a:p>
        </p:txBody>
      </p:sp>
      <p:sp>
        <p:nvSpPr>
          <p:cNvPr id="105" name="Google Shape;105;p1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BOOK DATA UPDATES</a:t>
            </a:r>
            <a:endParaRPr/>
          </a:p>
        </p:txBody>
      </p:sp>
      <p:sp>
        <p:nvSpPr>
          <p:cNvPr id="111" name="Google Shape;111;p17"/>
          <p:cNvSpPr txBox="1">
            <a:spLocks noGrp="1"/>
          </p:cNvSpPr>
          <p:nvPr>
            <p:ph type="body" idx="1"/>
          </p:nvPr>
        </p:nvSpPr>
        <p:spPr>
          <a:xfrm>
            <a:off x="2231136" y="2406550"/>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US"/>
              <a:t>Wrote three Python files to clean the Amazon book review data</a:t>
            </a:r>
            <a:endParaRPr/>
          </a:p>
          <a:p>
            <a:pPr marL="228600" lvl="0" indent="-228600" algn="l" rtl="0">
              <a:lnSpc>
                <a:spcPct val="100000"/>
              </a:lnSpc>
              <a:spcBef>
                <a:spcPts val="1000"/>
              </a:spcBef>
              <a:spcAft>
                <a:spcPts val="0"/>
              </a:spcAft>
              <a:buSzPct val="100000"/>
              <a:buChar char="•"/>
            </a:pPr>
            <a:r>
              <a:rPr lang="en-US"/>
              <a:t>Original file from Amazon contained 10,319,090 reviews. It was 6.7GB. </a:t>
            </a:r>
            <a:endParaRPr/>
          </a:p>
          <a:p>
            <a:pPr marL="228600" lvl="0" indent="-228600" algn="l" rtl="0">
              <a:lnSpc>
                <a:spcPct val="100000"/>
              </a:lnSpc>
              <a:spcBef>
                <a:spcPts val="1000"/>
              </a:spcBef>
              <a:spcAft>
                <a:spcPts val="0"/>
              </a:spcAft>
              <a:buSzPct val="100000"/>
              <a:buChar char="•"/>
            </a:pPr>
            <a:r>
              <a:rPr lang="en-US"/>
              <a:t>After first pass: 7,450,412 reviews, 2.66GB.</a:t>
            </a:r>
            <a:endParaRPr/>
          </a:p>
          <a:p>
            <a:pPr marL="457200" lvl="1" indent="-228600" algn="l" rtl="0">
              <a:lnSpc>
                <a:spcPct val="100000"/>
              </a:lnSpc>
              <a:spcBef>
                <a:spcPts val="1000"/>
              </a:spcBef>
              <a:spcAft>
                <a:spcPts val="0"/>
              </a:spcAft>
              <a:buSzPct val="100000"/>
              <a:buChar char="•"/>
            </a:pPr>
            <a:r>
              <a:rPr lang="en-US"/>
              <a:t>Most common issue was not verified purchases.</a:t>
            </a:r>
            <a:endParaRPr/>
          </a:p>
          <a:p>
            <a:pPr marL="228600" lvl="0" indent="-228600" algn="l" rtl="0">
              <a:lnSpc>
                <a:spcPct val="100000"/>
              </a:lnSpc>
              <a:spcBef>
                <a:spcPts val="1000"/>
              </a:spcBef>
              <a:spcAft>
                <a:spcPts val="0"/>
              </a:spcAft>
              <a:buSzPct val="100000"/>
              <a:buChar char="•"/>
            </a:pPr>
            <a:r>
              <a:rPr lang="en-US"/>
              <a:t>Performed second pass to count number of reviews per book </a:t>
            </a:r>
            <a:endParaRPr/>
          </a:p>
          <a:p>
            <a:pPr marL="457200" lvl="1" indent="-228600" algn="l" rtl="0">
              <a:lnSpc>
                <a:spcPct val="100000"/>
              </a:lnSpc>
              <a:spcBef>
                <a:spcPts val="1000"/>
              </a:spcBef>
              <a:spcAft>
                <a:spcPts val="0"/>
              </a:spcAft>
              <a:buSzPct val="100000"/>
              <a:buChar char="•"/>
            </a:pPr>
            <a:r>
              <a:rPr lang="en-US"/>
              <a:t>Once with every book: 1.65 million books</a:t>
            </a:r>
            <a:endParaRPr/>
          </a:p>
          <a:p>
            <a:pPr marL="457200" lvl="1" indent="-228600" algn="l" rtl="0">
              <a:lnSpc>
                <a:spcPct val="100000"/>
              </a:lnSpc>
              <a:spcBef>
                <a:spcPts val="1000"/>
              </a:spcBef>
              <a:spcAft>
                <a:spcPts val="0"/>
              </a:spcAft>
              <a:buSzPct val="100000"/>
              <a:buChar char="•"/>
            </a:pPr>
            <a:r>
              <a:rPr lang="en-US"/>
              <a:t>Once with only books that contain 30 reviews or more: 34,194 books</a:t>
            </a:r>
            <a:endParaRPr/>
          </a:p>
          <a:p>
            <a:pPr marL="228600" lvl="0" indent="-228600" algn="l" rtl="0">
              <a:lnSpc>
                <a:spcPct val="100000"/>
              </a:lnSpc>
              <a:spcBef>
                <a:spcPts val="1000"/>
              </a:spcBef>
              <a:spcAft>
                <a:spcPts val="0"/>
              </a:spcAft>
              <a:buSzPct val="100000"/>
              <a:buChar char="•"/>
            </a:pPr>
            <a:r>
              <a:rPr lang="en-US"/>
              <a:t>Third pass created file of cleaned reviews containing book titles with at least 30 reviews: 2,668,988 reviews, 893 MB</a:t>
            </a:r>
            <a:endParaRPr/>
          </a:p>
          <a:p>
            <a:pPr marL="228600" lvl="0" indent="-122872" algn="l" rtl="0">
              <a:lnSpc>
                <a:spcPct val="10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17" name="Google Shape;117;p18"/>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All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18" name="Google Shape;118;p18" descr="Table&#10;&#10;Description automatically generated"/>
          <p:cNvPicPr preferRelativeResize="0"/>
          <p:nvPr/>
        </p:nvPicPr>
        <p:blipFill rotWithShape="1">
          <a:blip r:embed="rId3">
            <a:alphaModFix/>
          </a:blip>
          <a:srcRect/>
          <a:stretch/>
        </p:blipFill>
        <p:spPr>
          <a:xfrm>
            <a:off x="1342662" y="3030988"/>
            <a:ext cx="3518221" cy="3436205"/>
          </a:xfrm>
          <a:prstGeom prst="rect">
            <a:avLst/>
          </a:prstGeom>
          <a:noFill/>
          <a:ln>
            <a:noFill/>
          </a:ln>
        </p:spPr>
      </p:pic>
      <p:pic>
        <p:nvPicPr>
          <p:cNvPr id="119" name="Google Shape;119;p18" descr="Chart, histogram&#10;&#10;Description automatically generated"/>
          <p:cNvPicPr preferRelativeResize="0"/>
          <p:nvPr/>
        </p:nvPicPr>
        <p:blipFill rotWithShape="1">
          <a:blip r:embed="rId4">
            <a:alphaModFix/>
          </a:blip>
          <a:srcRect/>
          <a:stretch/>
        </p:blipFill>
        <p:spPr>
          <a:xfrm>
            <a:off x="5775768" y="2882835"/>
            <a:ext cx="5732120" cy="3643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25" name="Google Shape;125;p19"/>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At least 30 Reviews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26" name="Google Shape;126;p19" descr="Table&#10;&#10;Description automatically generated"/>
          <p:cNvPicPr preferRelativeResize="0"/>
          <p:nvPr/>
        </p:nvPicPr>
        <p:blipFill rotWithShape="1">
          <a:blip r:embed="rId3">
            <a:alphaModFix/>
          </a:blip>
          <a:srcRect/>
          <a:stretch/>
        </p:blipFill>
        <p:spPr>
          <a:xfrm>
            <a:off x="1307939" y="2944442"/>
            <a:ext cx="3268804" cy="3145156"/>
          </a:xfrm>
          <a:prstGeom prst="rect">
            <a:avLst/>
          </a:prstGeom>
          <a:noFill/>
          <a:ln>
            <a:noFill/>
          </a:ln>
        </p:spPr>
      </p:pic>
      <p:pic>
        <p:nvPicPr>
          <p:cNvPr id="127" name="Google Shape;127;p19" descr="Chart, histogram&#10;&#10;Description automatically generated"/>
          <p:cNvPicPr preferRelativeResize="0"/>
          <p:nvPr/>
        </p:nvPicPr>
        <p:blipFill rotWithShape="1">
          <a:blip r:embed="rId4">
            <a:alphaModFix/>
          </a:blip>
          <a:srcRect/>
          <a:stretch/>
        </p:blipFill>
        <p:spPr>
          <a:xfrm>
            <a:off x="5765639" y="2795287"/>
            <a:ext cx="6054524" cy="32943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33" name="Google Shape;133;p20" descr="Table&#10;&#10;Description automatically generated"/>
          <p:cNvPicPr preferRelativeResize="0">
            <a:picLocks noGrp="1"/>
          </p:cNvPicPr>
          <p:nvPr>
            <p:ph type="body" idx="1"/>
          </p:nvPr>
        </p:nvPicPr>
        <p:blipFill rotWithShape="1">
          <a:blip r:embed="rId3">
            <a:alphaModFix/>
          </a:blip>
          <a:srcRect/>
          <a:stretch/>
        </p:blipFill>
        <p:spPr>
          <a:xfrm>
            <a:off x="1882486" y="2325365"/>
            <a:ext cx="8427028" cy="4274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sp>
        <p:nvSpPr>
          <p:cNvPr id="139" name="Google Shape;139;p2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0"/>
              </a:spcBef>
              <a:spcAft>
                <a:spcPts val="0"/>
              </a:spcAft>
              <a:buSzPts val="1800"/>
              <a:buNone/>
            </a:pPr>
            <a:endParaRPr/>
          </a:p>
        </p:txBody>
      </p:sp>
      <p:pic>
        <p:nvPicPr>
          <p:cNvPr id="140" name="Google Shape;140;p21" descr="Graphical user interface, text, application, email&#10;&#10;Description automatically generated"/>
          <p:cNvPicPr preferRelativeResize="0"/>
          <p:nvPr/>
        </p:nvPicPr>
        <p:blipFill rotWithShape="1">
          <a:blip r:embed="rId3">
            <a:alphaModFix/>
          </a:blip>
          <a:srcRect/>
          <a:stretch/>
        </p:blipFill>
        <p:spPr>
          <a:xfrm>
            <a:off x="1153172" y="2339602"/>
            <a:ext cx="9885654" cy="3675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46" name="Google Shape;146;p22" descr="Table&#10;&#10;Description automatically generated"/>
          <p:cNvPicPr preferRelativeResize="0">
            <a:picLocks noGrp="1"/>
          </p:cNvPicPr>
          <p:nvPr>
            <p:ph type="body" idx="1"/>
          </p:nvPr>
        </p:nvPicPr>
        <p:blipFill rotWithShape="1">
          <a:blip r:embed="rId3">
            <a:alphaModFix/>
          </a:blip>
          <a:srcRect/>
          <a:stretch/>
        </p:blipFill>
        <p:spPr>
          <a:xfrm>
            <a:off x="1321275" y="2415207"/>
            <a:ext cx="9549449" cy="3799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52" name="Google Shape;152;p23"/>
          <p:cNvSpPr txBox="1">
            <a:spLocks noGrp="1"/>
          </p:cNvSpPr>
          <p:nvPr>
            <p:ph type="body" idx="1"/>
          </p:nvPr>
        </p:nvSpPr>
        <p:spPr>
          <a:xfrm>
            <a:off x="3679825" y="2395728"/>
            <a:ext cx="4998339" cy="433769"/>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a:t>Plot of the average star rating by date over time</a:t>
            </a:r>
            <a:endParaRPr/>
          </a:p>
        </p:txBody>
      </p:sp>
      <p:pic>
        <p:nvPicPr>
          <p:cNvPr id="153" name="Google Shape;153;p23" descr="Chart&#10;&#10;Description automatically generated"/>
          <p:cNvPicPr preferRelativeResize="0"/>
          <p:nvPr/>
        </p:nvPicPr>
        <p:blipFill rotWithShape="1">
          <a:blip r:embed="rId3">
            <a:alphaModFix/>
          </a:blip>
          <a:srcRect/>
          <a:stretch/>
        </p:blipFill>
        <p:spPr>
          <a:xfrm>
            <a:off x="2957512" y="2829497"/>
            <a:ext cx="6887673" cy="3531616"/>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707</Words>
  <Application>Microsoft Macintosh PowerPoint</Application>
  <PresentationFormat>Widescreen</PresentationFormat>
  <Paragraphs>62</Paragraphs>
  <Slides>19</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Gill Sans</vt:lpstr>
      <vt:lpstr>Parcel</vt:lpstr>
      <vt:lpstr>Parcel</vt:lpstr>
      <vt:lpstr>ACRSENT</vt:lpstr>
      <vt:lpstr>SDA UPDATES AND WEEK 7 PROGRESS</vt:lpstr>
      <vt:lpstr>BOOK DATA UPDATES</vt:lpstr>
      <vt:lpstr>SOME SDA ON AMAZON  BOOK REVIEW DATA</vt:lpstr>
      <vt:lpstr>SOME SDA ON AMAZON  BOOK REVIEW DATA</vt:lpstr>
      <vt:lpstr>SOME SDA ON AMAZON BOOK REVIEW DATA</vt:lpstr>
      <vt:lpstr>SOME SDA ON AMAZON BOOK REVIEW DATA</vt:lpstr>
      <vt:lpstr>SOME SDA ON AMAZON BOOK REVIEW DATA</vt:lpstr>
      <vt:lpstr>SOME SDA ON AMAZON  BOOK REVIEW DATA</vt:lpstr>
      <vt:lpstr>KAGGLE BOOK DATA UPDATES</vt:lpstr>
      <vt:lpstr>Electronic Data</vt:lpstr>
      <vt:lpstr>Findings with WordCloud</vt:lpstr>
      <vt:lpstr>Polarity</vt:lpstr>
      <vt:lpstr>Polarity and Star Ratings of Products</vt:lpstr>
      <vt:lpstr>Some SDA on Amazon Mobile Electronics Review Data</vt:lpstr>
      <vt:lpstr>Some SDA on Amazon Mobile Electronics Review Data</vt:lpstr>
      <vt:lpstr>Some SDA on Amazon Mobile Electronics Review Data</vt:lpstr>
      <vt:lpstr>Some SDA on Amazon Mobile Electronics Review Data</vt:lpstr>
      <vt:lpstr>Mobile Electronics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dc:title>
  <cp:lastModifiedBy>Kevin Fitzpatrick</cp:lastModifiedBy>
  <cp:revision>1</cp:revision>
  <dcterms:modified xsi:type="dcterms:W3CDTF">2021-05-13T16:59:56Z</dcterms:modified>
</cp:coreProperties>
</file>