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65612bc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65612bc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65612bc2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65612bc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65612bc2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65612bc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65612bc2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65612bc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9dadf9e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9dadf9e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rgbClr val="FEFEFE"/>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8" name="Google Shape;78;p1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7"/>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1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ACRSENT</a:t>
            </a:r>
            <a:endParaRPr/>
          </a:p>
        </p:txBody>
      </p:sp>
      <p:sp>
        <p:nvSpPr>
          <p:cNvPr id="99" name="Google Shape;99;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KAGGLE BOOK DATA UPDATES</a:t>
            </a:r>
            <a:endParaRPr/>
          </a:p>
        </p:txBody>
      </p:sp>
      <p:sp>
        <p:nvSpPr>
          <p:cNvPr id="159" name="Google Shape;159;p2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00000"/>
              </a:lnSpc>
              <a:spcBef>
                <a:spcPts val="0"/>
              </a:spcBef>
              <a:spcAft>
                <a:spcPts val="0"/>
              </a:spcAft>
              <a:buSzPct val="100000"/>
              <a:buChar char="•"/>
            </a:pPr>
            <a:r>
              <a:rPr lang="en-US"/>
              <a:t>Successfully pulled it into pandas</a:t>
            </a:r>
            <a:endParaRPr/>
          </a:p>
          <a:p>
            <a:pPr indent="-228600" lvl="0" marL="228600" rtl="0" algn="l">
              <a:lnSpc>
                <a:spcPct val="100000"/>
              </a:lnSpc>
              <a:spcBef>
                <a:spcPts val="1000"/>
              </a:spcBef>
              <a:spcAft>
                <a:spcPts val="0"/>
              </a:spcAft>
              <a:buSzPct val="100000"/>
              <a:buChar char="•"/>
            </a:pPr>
            <a:r>
              <a:rPr lang="en-US"/>
              <a:t>Show number of reviews per year</a:t>
            </a:r>
            <a:endParaRPr/>
          </a:p>
          <a:p>
            <a:pPr indent="-228600" lvl="0" marL="228600" rtl="0" algn="l">
              <a:lnSpc>
                <a:spcPct val="100000"/>
              </a:lnSpc>
              <a:spcBef>
                <a:spcPts val="1000"/>
              </a:spcBef>
              <a:spcAft>
                <a:spcPts val="0"/>
              </a:spcAft>
              <a:buSzPct val="100000"/>
              <a:buChar char="•"/>
            </a:pPr>
            <a:r>
              <a:rPr lang="en-US"/>
              <a:t>We can match on book title but currently need to do a better merge than just left join since we care about the year </a:t>
            </a:r>
            <a:endParaRPr/>
          </a:p>
          <a:p>
            <a:pPr indent="-228600" lvl="1" marL="457200" rtl="0" algn="l">
              <a:lnSpc>
                <a:spcPct val="100000"/>
              </a:lnSpc>
              <a:spcBef>
                <a:spcPts val="1000"/>
              </a:spcBef>
              <a:spcAft>
                <a:spcPts val="0"/>
              </a:spcAft>
              <a:buSzPct val="100000"/>
              <a:buChar char="•"/>
            </a:pPr>
            <a:r>
              <a:rPr lang="en-US"/>
              <a:t>Have not fully implemented this yet</a:t>
            </a:r>
            <a:endParaRPr/>
          </a:p>
          <a:p>
            <a:pPr indent="-228600" lvl="1" marL="457200" rtl="0" algn="l">
              <a:lnSpc>
                <a:spcPct val="100000"/>
              </a:lnSpc>
              <a:spcBef>
                <a:spcPts val="1000"/>
              </a:spcBef>
              <a:spcAft>
                <a:spcPts val="0"/>
              </a:spcAft>
              <a:buSzPct val="100000"/>
              <a:buChar char="•"/>
            </a:pPr>
            <a:r>
              <a:rPr lang="en-US"/>
              <a:t>Make a second version of the book review data where we keep just the first 30 reviews of each book since we want to know long term if we can predict if a book will make the top 100 by its initial review </a:t>
            </a:r>
            <a:endParaRPr/>
          </a:p>
          <a:p>
            <a:pPr indent="-228600" lvl="1" marL="457200" rtl="0" algn="l">
              <a:lnSpc>
                <a:spcPct val="100000"/>
              </a:lnSpc>
              <a:spcBef>
                <a:spcPts val="1000"/>
              </a:spcBef>
              <a:spcAft>
                <a:spcPts val="0"/>
              </a:spcAft>
              <a:buSzPct val="100000"/>
              <a:buChar char="•"/>
            </a:pPr>
            <a:r>
              <a:rPr lang="en-US"/>
              <a:t>Title, first review date, 30</a:t>
            </a:r>
            <a:r>
              <a:rPr baseline="30000" lang="en-US"/>
              <a:t>th</a:t>
            </a:r>
            <a:r>
              <a:rPr lang="en-US"/>
              <a:t> review date, all 30 reviews, top 100 yes or no (one line of new dataset) </a:t>
            </a:r>
            <a:endParaRPr/>
          </a:p>
          <a:p>
            <a:pPr indent="-228600" lvl="2" marL="685800" rtl="0" algn="l">
              <a:lnSpc>
                <a:spcPct val="100000"/>
              </a:lnSpc>
              <a:spcBef>
                <a:spcPts val="1000"/>
              </a:spcBef>
              <a:spcAft>
                <a:spcPts val="0"/>
              </a:spcAft>
              <a:buSzPct val="100000"/>
              <a:buChar char="•"/>
            </a:pPr>
            <a:r>
              <a:rPr lang="en-US"/>
              <a:t>Might not need to do a merge if we do it this way. Just check each title if it is in corresponding top 100 list or not </a:t>
            </a:r>
            <a:endParaRPr/>
          </a:p>
          <a:p>
            <a:pPr indent="-142240" lvl="1" marL="457200" rtl="0" algn="l">
              <a:lnSpc>
                <a:spcPct val="100000"/>
              </a:lnSpc>
              <a:spcBef>
                <a:spcPts val="100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Electronic Data</a:t>
            </a:r>
            <a:endParaRPr/>
          </a:p>
        </p:txBody>
      </p:sp>
      <p:sp>
        <p:nvSpPr>
          <p:cNvPr id="165" name="Google Shape;165;p25"/>
          <p:cNvSpPr txBox="1"/>
          <p:nvPr>
            <p:ph idx="1" type="body"/>
          </p:nvPr>
        </p:nvSpPr>
        <p:spPr>
          <a:xfrm>
            <a:off x="2231136" y="2638044"/>
            <a:ext cx="7729800" cy="31020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Attempted to remove rows containing </a:t>
            </a:r>
            <a:r>
              <a:rPr lang="en-US"/>
              <a:t>words such as case, sleeve, male, female, etc. Resulted in purging a lot of the data. </a:t>
            </a:r>
            <a:endParaRPr/>
          </a:p>
          <a:p>
            <a:pPr indent="-342900" lvl="0" marL="457200" rtl="0" algn="l">
              <a:spcBef>
                <a:spcPts val="0"/>
              </a:spcBef>
              <a:spcAft>
                <a:spcPts val="0"/>
              </a:spcAft>
              <a:buSzPts val="1800"/>
              <a:buChar char="-"/>
            </a:pPr>
            <a:r>
              <a:rPr lang="en-US"/>
              <a:t>Removed null values, but found that some product titles have: (Create a generic Title per Amazons guidelines)</a:t>
            </a:r>
            <a:endParaRPr b="1" sz="900">
              <a:solidFill>
                <a:srgbClr val="000000"/>
              </a:solidFill>
              <a:highlight>
                <a:srgbClr val="FFFFFF"/>
              </a:highlight>
              <a:latin typeface="Arial"/>
              <a:ea typeface="Arial"/>
              <a:cs typeface="Arial"/>
              <a:sym typeface="Arial"/>
            </a:endParaRPr>
          </a:p>
          <a:p>
            <a:pPr indent="-342900" lvl="0" marL="457200" rtl="0" algn="r">
              <a:lnSpc>
                <a:spcPct val="115000"/>
              </a:lnSpc>
              <a:spcBef>
                <a:spcPts val="0"/>
              </a:spcBef>
              <a:spcAft>
                <a:spcPts val="0"/>
              </a:spcAft>
              <a:buSzPts val="1800"/>
              <a:buChar char="-"/>
            </a:pPr>
            <a:r>
              <a:t/>
            </a:r>
            <a:endParaRPr b="1" sz="9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US"/>
              <a:t>Cleaned and lemmatized review body data, created a document term matrix</a:t>
            </a:r>
            <a:endParaRPr/>
          </a:p>
          <a:p>
            <a:pPr indent="-342900" lvl="0" marL="457200" rtl="0" algn="l">
              <a:spcBef>
                <a:spcPts val="0"/>
              </a:spcBef>
              <a:spcAft>
                <a:spcPts val="0"/>
              </a:spcAft>
              <a:buSzPts val="1800"/>
              <a:buChar char="-"/>
            </a:pPr>
            <a:r>
              <a:rPr lang="en-US"/>
              <a:t>used wordcloud to look for frequently occurring words for each product to review to inform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Findings with WordCloud</a:t>
            </a:r>
            <a:endParaRPr/>
          </a:p>
        </p:txBody>
      </p:sp>
      <p:pic>
        <p:nvPicPr>
          <p:cNvPr id="171" name="Google Shape;171;p26"/>
          <p:cNvPicPr preferRelativeResize="0"/>
          <p:nvPr/>
        </p:nvPicPr>
        <p:blipFill>
          <a:blip r:embed="rId3">
            <a:alphaModFix/>
          </a:blip>
          <a:stretch>
            <a:fillRect/>
          </a:stretch>
        </p:blipFill>
        <p:spPr>
          <a:xfrm>
            <a:off x="901250" y="2305692"/>
            <a:ext cx="4667353" cy="4399908"/>
          </a:xfrm>
          <a:prstGeom prst="rect">
            <a:avLst/>
          </a:prstGeom>
          <a:noFill/>
          <a:ln>
            <a:noFill/>
          </a:ln>
        </p:spPr>
      </p:pic>
      <p:pic>
        <p:nvPicPr>
          <p:cNvPr id="172" name="Google Shape;172;p26"/>
          <p:cNvPicPr preferRelativeResize="0"/>
          <p:nvPr/>
        </p:nvPicPr>
        <p:blipFill>
          <a:blip r:embed="rId4">
            <a:alphaModFix/>
          </a:blip>
          <a:stretch>
            <a:fillRect/>
          </a:stretch>
        </p:blipFill>
        <p:spPr>
          <a:xfrm>
            <a:off x="6469853" y="2305692"/>
            <a:ext cx="4959063" cy="4399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Polarity</a:t>
            </a:r>
            <a:endParaRPr/>
          </a:p>
        </p:txBody>
      </p:sp>
      <p:sp>
        <p:nvSpPr>
          <p:cNvPr id="178" name="Google Shape;178;p27"/>
          <p:cNvSpPr txBox="1"/>
          <p:nvPr>
            <p:ph idx="1" type="body"/>
          </p:nvPr>
        </p:nvSpPr>
        <p:spPr>
          <a:xfrm>
            <a:off x="2231125" y="2638045"/>
            <a:ext cx="7729800" cy="540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What makes a really positive review from a negative one?</a:t>
            </a:r>
            <a:endParaRPr/>
          </a:p>
        </p:txBody>
      </p:sp>
      <p:sp>
        <p:nvSpPr>
          <p:cNvPr id="179" name="Google Shape;179;p27"/>
          <p:cNvSpPr txBox="1"/>
          <p:nvPr/>
        </p:nvSpPr>
        <p:spPr>
          <a:xfrm>
            <a:off x="5990200" y="3663700"/>
            <a:ext cx="37989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750">
              <a:solidFill>
                <a:schemeClr val="dk1"/>
              </a:solidFill>
              <a:highlight>
                <a:srgbClr val="FFFFFF"/>
              </a:highlight>
            </a:endParaRPr>
          </a:p>
        </p:txBody>
      </p:sp>
      <p:sp>
        <p:nvSpPr>
          <p:cNvPr id="180" name="Google Shape;180;p27"/>
          <p:cNvSpPr/>
          <p:nvPr/>
        </p:nvSpPr>
        <p:spPr>
          <a:xfrm>
            <a:off x="1259600" y="3178975"/>
            <a:ext cx="4278900" cy="3139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US" sz="1750">
                <a:solidFill>
                  <a:schemeClr val="dk1"/>
                </a:solidFill>
                <a:highlight>
                  <a:srgbClr val="FFFFFF"/>
                </a:highlight>
              </a:rPr>
              <a:t>3 Random Reviews with Highest Polarity:</a:t>
            </a:r>
            <a:endParaRPr b="1" i="1"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1750">
                <a:solidFill>
                  <a:schemeClr val="dk1"/>
                </a:solidFill>
                <a:highlight>
                  <a:srgbClr val="FFFFFF"/>
                </a:highlight>
              </a:rPr>
              <a:t>Review 1: Works perfectly</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1750">
                <a:solidFill>
                  <a:schemeClr val="dk1"/>
                </a:solidFill>
                <a:highlight>
                  <a:srgbClr val="FFFFFF"/>
                </a:highlight>
              </a:rPr>
              <a:t>Review 2: Perfect for the price</a:t>
            </a:r>
            <a:endParaRPr sz="17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US" sz="1750">
                <a:solidFill>
                  <a:schemeClr val="dk1"/>
                </a:solidFill>
                <a:highlight>
                  <a:srgbClr val="FFFFFF"/>
                </a:highlight>
              </a:rPr>
              <a:t>Review 3: Perfect picture quality.  No need to spend hundreds of dollars on one.</a:t>
            </a:r>
            <a:endParaRPr/>
          </a:p>
        </p:txBody>
      </p:sp>
      <p:sp>
        <p:nvSpPr>
          <p:cNvPr id="181" name="Google Shape;181;p27"/>
          <p:cNvSpPr/>
          <p:nvPr/>
        </p:nvSpPr>
        <p:spPr>
          <a:xfrm>
            <a:off x="6678050" y="3178975"/>
            <a:ext cx="4142700" cy="3139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50">
                <a:solidFill>
                  <a:schemeClr val="dk1"/>
                </a:solidFill>
                <a:highlight>
                  <a:srgbClr val="FFFFFF"/>
                </a:highlight>
              </a:rPr>
              <a:t>3</a:t>
            </a:r>
            <a:r>
              <a:rPr b="1" lang="en-US" sz="1750">
                <a:solidFill>
                  <a:schemeClr val="dk1"/>
                </a:solidFill>
                <a:highlight>
                  <a:srgbClr val="FFFFFF"/>
                </a:highlight>
              </a:rPr>
              <a:t> </a:t>
            </a:r>
            <a:r>
              <a:rPr b="1" lang="en-US" sz="1550">
                <a:solidFill>
                  <a:schemeClr val="dk1"/>
                </a:solidFill>
                <a:highlight>
                  <a:srgbClr val="FFFFFF"/>
                </a:highlight>
              </a:rPr>
              <a:t>Random Reviews with Lowest Polarity:</a:t>
            </a:r>
            <a:endParaRPr b="1" sz="1350">
              <a:solidFill>
                <a:schemeClr val="dk1"/>
              </a:solidFill>
              <a:highlight>
                <a:srgbClr val="FFFFFF"/>
              </a:highlight>
            </a:endParaRPr>
          </a:p>
          <a:p>
            <a:pPr indent="0" lvl="0" marL="0" rtl="0" algn="l">
              <a:spcBef>
                <a:spcPts val="0"/>
              </a:spcBef>
              <a:spcAft>
                <a:spcPts val="0"/>
              </a:spcAft>
              <a:buNone/>
            </a:pPr>
            <a:r>
              <a:rPr lang="en-US" sz="1550">
                <a:solidFill>
                  <a:schemeClr val="dk1"/>
                </a:solidFill>
                <a:highlight>
                  <a:srgbClr val="FFFFFF"/>
                </a:highlight>
              </a:rPr>
              <a:t>Review 1: HORRIBLE.</a:t>
            </a:r>
            <a:endParaRPr sz="1550">
              <a:solidFill>
                <a:schemeClr val="dk1"/>
              </a:solidFill>
              <a:highlight>
                <a:srgbClr val="FFFFFF"/>
              </a:highlight>
            </a:endParaRPr>
          </a:p>
          <a:p>
            <a:pPr indent="0" lvl="0" marL="0" rtl="0" algn="l">
              <a:spcBef>
                <a:spcPts val="0"/>
              </a:spcBef>
              <a:spcAft>
                <a:spcPts val="0"/>
              </a:spcAft>
              <a:buNone/>
            </a:pPr>
            <a:r>
              <a:rPr lang="en-US" sz="1550">
                <a:solidFill>
                  <a:schemeClr val="dk1"/>
                </a:solidFill>
                <a:highlight>
                  <a:srgbClr val="FFFFFF"/>
                </a:highlight>
              </a:rPr>
              <a:t>Review 2: Piece of cr*p. they broke within 2 days. The seattle seahawks pieces fell off of both ears. This is a terrible product!</a:t>
            </a:r>
            <a:endParaRPr sz="1550">
              <a:solidFill>
                <a:schemeClr val="dk1"/>
              </a:solidFill>
              <a:highlight>
                <a:srgbClr val="FFFFFF"/>
              </a:highlight>
            </a:endParaRPr>
          </a:p>
          <a:p>
            <a:pPr indent="0" lvl="0" marL="0" rtl="0" algn="l">
              <a:spcBef>
                <a:spcPts val="0"/>
              </a:spcBef>
              <a:spcAft>
                <a:spcPts val="0"/>
              </a:spcAft>
              <a:buNone/>
            </a:pPr>
            <a:r>
              <a:rPr lang="en-US" sz="1550">
                <a:solidFill>
                  <a:schemeClr val="dk1"/>
                </a:solidFill>
                <a:highlight>
                  <a:srgbClr val="FFFFFF"/>
                </a:highlight>
              </a:rPr>
              <a:t>Review 3: HDMI metal tip bent and separated from the casing after first insertion.  Terrible build quality.  Would almost spend the time and pay for the shipping just to send it back to them.  A</a:t>
            </a:r>
            <a:r>
              <a:rPr lang="en-US" sz="1350">
                <a:solidFill>
                  <a:schemeClr val="dk1"/>
                </a:solidFill>
                <a:highlight>
                  <a:srgbClr val="FFFFFF"/>
                </a:highlight>
              </a:rPr>
              <a:t>lmost...</a:t>
            </a:r>
            <a:endParaRPr sz="13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2730986" y="964717"/>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rPr lang="en-US"/>
              <a:t>Polarity and Star Ratings of Products</a:t>
            </a:r>
            <a:endParaRPr/>
          </a:p>
        </p:txBody>
      </p:sp>
      <p:sp>
        <p:nvSpPr>
          <p:cNvPr id="187" name="Google Shape;187;p28"/>
          <p:cNvSpPr txBox="1"/>
          <p:nvPr/>
        </p:nvSpPr>
        <p:spPr>
          <a:xfrm>
            <a:off x="2948600" y="2713525"/>
            <a:ext cx="6841200" cy="2339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Currently trying to optimize graphs. It appears that there is a lot of data, so it may be useful to focus on specific devices, rather than the full range of electronic devices.</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Also pulling readability indices of positive and negative reviews: Flesch-Kinkaid, Dale Chall, Gunning Fog. Do reviews become more complex or less depending on the sentiment?</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And examining reading time: do positive or negative reviews tend to take longer to read? If so, which one?</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231136" y="964692"/>
            <a:ext cx="7729800" cy="1188600"/>
          </a:xfrm>
          <a:prstGeom prst="rect">
            <a:avLst/>
          </a:prstGeom>
        </p:spPr>
        <p:txBody>
          <a:bodyPr anchorCtr="0" anchor="ctr" bIns="182875" lIns="182875" spcFirstLastPara="1" rIns="182875" wrap="square" tIns="182875">
            <a:normAutofit/>
          </a:bodyPr>
          <a:lstStyle/>
          <a:p>
            <a:pPr indent="0" lvl="0" marL="0" rtl="0" algn="ctr">
              <a:spcBef>
                <a:spcPts val="0"/>
              </a:spcBef>
              <a:spcAft>
                <a:spcPts val="0"/>
              </a:spcAft>
              <a:buNone/>
            </a:pPr>
            <a:r>
              <a:t/>
            </a:r>
            <a:endParaRPr/>
          </a:p>
        </p:txBody>
      </p:sp>
      <p:sp>
        <p:nvSpPr>
          <p:cNvPr id="193" name="Google Shape;193;p29"/>
          <p:cNvSpPr txBox="1"/>
          <p:nvPr>
            <p:ph idx="1" type="body"/>
          </p:nvPr>
        </p:nvSpPr>
        <p:spPr>
          <a:xfrm>
            <a:off x="2231136" y="2638044"/>
            <a:ext cx="7729800" cy="3102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SDA UPDATES AND WEEK 7 PROGRESS</a:t>
            </a:r>
            <a:endParaRPr/>
          </a:p>
        </p:txBody>
      </p:sp>
      <p:sp>
        <p:nvSpPr>
          <p:cNvPr id="105" name="Google Shape;10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114300" lvl="0" marL="228600" rtl="0" algn="l">
              <a:lnSpc>
                <a:spcPct val="100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BOOK DATA UPDATES</a:t>
            </a:r>
            <a:endParaRPr/>
          </a:p>
        </p:txBody>
      </p:sp>
      <p:sp>
        <p:nvSpPr>
          <p:cNvPr id="111" name="Google Shape;111;p17"/>
          <p:cNvSpPr txBox="1"/>
          <p:nvPr>
            <p:ph idx="1" type="body"/>
          </p:nvPr>
        </p:nvSpPr>
        <p:spPr>
          <a:xfrm>
            <a:off x="2231136" y="2406550"/>
            <a:ext cx="7729728" cy="310198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SzPct val="100000"/>
              <a:buChar char="•"/>
            </a:pPr>
            <a:r>
              <a:rPr lang="en-US"/>
              <a:t>Wrote three Python files to clean the Amazon book review data</a:t>
            </a:r>
            <a:endParaRPr/>
          </a:p>
          <a:p>
            <a:pPr indent="-228600" lvl="0" marL="228600" rtl="0" algn="l">
              <a:lnSpc>
                <a:spcPct val="100000"/>
              </a:lnSpc>
              <a:spcBef>
                <a:spcPts val="1000"/>
              </a:spcBef>
              <a:spcAft>
                <a:spcPts val="0"/>
              </a:spcAft>
              <a:buSzPct val="100000"/>
              <a:buChar char="•"/>
            </a:pPr>
            <a:r>
              <a:rPr lang="en-US"/>
              <a:t>Original file from Amazon contained 10,319,090 reviews. It was 6.7GB. </a:t>
            </a:r>
            <a:endParaRPr/>
          </a:p>
          <a:p>
            <a:pPr indent="-228600" lvl="0" marL="228600" rtl="0" algn="l">
              <a:lnSpc>
                <a:spcPct val="100000"/>
              </a:lnSpc>
              <a:spcBef>
                <a:spcPts val="1000"/>
              </a:spcBef>
              <a:spcAft>
                <a:spcPts val="0"/>
              </a:spcAft>
              <a:buSzPct val="100000"/>
              <a:buChar char="•"/>
            </a:pPr>
            <a:r>
              <a:rPr lang="en-US"/>
              <a:t>After first pass: 7,450,412 reviews, 2.66GB.</a:t>
            </a:r>
            <a:endParaRPr/>
          </a:p>
          <a:p>
            <a:pPr indent="-228600" lvl="1" marL="457200" rtl="0" algn="l">
              <a:lnSpc>
                <a:spcPct val="100000"/>
              </a:lnSpc>
              <a:spcBef>
                <a:spcPts val="1000"/>
              </a:spcBef>
              <a:spcAft>
                <a:spcPts val="0"/>
              </a:spcAft>
              <a:buSzPct val="100000"/>
              <a:buChar char="•"/>
            </a:pPr>
            <a:r>
              <a:rPr lang="en-US"/>
              <a:t>Most common issue was not verified purchases.</a:t>
            </a:r>
            <a:endParaRPr/>
          </a:p>
          <a:p>
            <a:pPr indent="-228600" lvl="0" marL="228600" rtl="0" algn="l">
              <a:lnSpc>
                <a:spcPct val="100000"/>
              </a:lnSpc>
              <a:spcBef>
                <a:spcPts val="1000"/>
              </a:spcBef>
              <a:spcAft>
                <a:spcPts val="0"/>
              </a:spcAft>
              <a:buSzPct val="100000"/>
              <a:buChar char="•"/>
            </a:pPr>
            <a:r>
              <a:rPr lang="en-US"/>
              <a:t>Performed second pass to count number of reviews per book </a:t>
            </a:r>
            <a:endParaRPr/>
          </a:p>
          <a:p>
            <a:pPr indent="-228600" lvl="1" marL="457200" rtl="0" algn="l">
              <a:lnSpc>
                <a:spcPct val="100000"/>
              </a:lnSpc>
              <a:spcBef>
                <a:spcPts val="1000"/>
              </a:spcBef>
              <a:spcAft>
                <a:spcPts val="0"/>
              </a:spcAft>
              <a:buSzPct val="100000"/>
              <a:buChar char="•"/>
            </a:pPr>
            <a:r>
              <a:rPr lang="en-US"/>
              <a:t>Once with every book: 1.65 million books</a:t>
            </a:r>
            <a:endParaRPr/>
          </a:p>
          <a:p>
            <a:pPr indent="-228600" lvl="1" marL="457200" rtl="0" algn="l">
              <a:lnSpc>
                <a:spcPct val="100000"/>
              </a:lnSpc>
              <a:spcBef>
                <a:spcPts val="1000"/>
              </a:spcBef>
              <a:spcAft>
                <a:spcPts val="0"/>
              </a:spcAft>
              <a:buSzPct val="100000"/>
              <a:buChar char="•"/>
            </a:pPr>
            <a:r>
              <a:rPr lang="en-US"/>
              <a:t>Once with only books that contain 30 reviews or more: 34,194 books</a:t>
            </a:r>
            <a:endParaRPr/>
          </a:p>
          <a:p>
            <a:pPr indent="-228600" lvl="0" marL="228600" rtl="0" algn="l">
              <a:lnSpc>
                <a:spcPct val="100000"/>
              </a:lnSpc>
              <a:spcBef>
                <a:spcPts val="1000"/>
              </a:spcBef>
              <a:spcAft>
                <a:spcPts val="0"/>
              </a:spcAft>
              <a:buSzPct val="100000"/>
              <a:buChar char="•"/>
            </a:pPr>
            <a:r>
              <a:rPr lang="en-US"/>
              <a:t>Third pass created file of cleaned reviews containing book titles with at least 30 reviews: 2,668,988 reviews, 893 MB</a:t>
            </a:r>
            <a:endParaRPr/>
          </a:p>
          <a:p>
            <a:pPr indent="-122872" lvl="0" marL="228600" rtl="0" algn="l">
              <a:lnSpc>
                <a:spcPct val="100000"/>
              </a:lnSpc>
              <a:spcBef>
                <a:spcPts val="100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17" name="Google Shape;117;p18"/>
          <p:cNvSpPr txBox="1"/>
          <p:nvPr/>
        </p:nvSpPr>
        <p:spPr>
          <a:xfrm>
            <a:off x="3399098" y="2407534"/>
            <a:ext cx="539380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All Data from 2</a:t>
            </a:r>
            <a:r>
              <a:rPr b="0" baseline="30000" i="0" lang="en-US" sz="1800" u="none" cap="none" strike="noStrike">
                <a:solidFill>
                  <a:schemeClr val="dk1"/>
                </a:solidFill>
                <a:latin typeface="Gill Sans"/>
                <a:ea typeface="Gill Sans"/>
                <a:cs typeface="Gill Sans"/>
                <a:sym typeface="Gill Sans"/>
              </a:rPr>
              <a:t>nd</a:t>
            </a:r>
            <a:r>
              <a:rPr b="0" i="0" lang="en-US" sz="1800" u="none" cap="none" strike="noStrike">
                <a:solidFill>
                  <a:schemeClr val="dk1"/>
                </a:solidFill>
                <a:latin typeface="Gill Sans"/>
                <a:ea typeface="Gill Sans"/>
                <a:cs typeface="Gill Sans"/>
                <a:sym typeface="Gill Sans"/>
              </a:rPr>
              <a:t> Pass</a:t>
            </a:r>
            <a:endParaRPr/>
          </a:p>
        </p:txBody>
      </p:sp>
      <p:pic>
        <p:nvPicPr>
          <p:cNvPr descr="Table&#10;&#10;Description automatically generated" id="118" name="Google Shape;118;p18"/>
          <p:cNvPicPr preferRelativeResize="0"/>
          <p:nvPr/>
        </p:nvPicPr>
        <p:blipFill rotWithShape="1">
          <a:blip r:embed="rId3">
            <a:alphaModFix/>
          </a:blip>
          <a:srcRect b="0" l="0" r="0" t="0"/>
          <a:stretch/>
        </p:blipFill>
        <p:spPr>
          <a:xfrm>
            <a:off x="1342662" y="3030988"/>
            <a:ext cx="3518221" cy="3436205"/>
          </a:xfrm>
          <a:prstGeom prst="rect">
            <a:avLst/>
          </a:prstGeom>
          <a:noFill/>
          <a:ln>
            <a:noFill/>
          </a:ln>
        </p:spPr>
      </p:pic>
      <p:pic>
        <p:nvPicPr>
          <p:cNvPr descr="Chart, histogram&#10;&#10;Description automatically generated" id="119" name="Google Shape;119;p18"/>
          <p:cNvPicPr preferRelativeResize="0"/>
          <p:nvPr/>
        </p:nvPicPr>
        <p:blipFill rotWithShape="1">
          <a:blip r:embed="rId4">
            <a:alphaModFix/>
          </a:blip>
          <a:srcRect b="0" l="0" r="0" t="0"/>
          <a:stretch/>
        </p:blipFill>
        <p:spPr>
          <a:xfrm>
            <a:off x="5775768" y="2882835"/>
            <a:ext cx="5732120" cy="36435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25" name="Google Shape;125;p19"/>
          <p:cNvSpPr txBox="1"/>
          <p:nvPr/>
        </p:nvSpPr>
        <p:spPr>
          <a:xfrm>
            <a:off x="3399098" y="2407534"/>
            <a:ext cx="539380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At least 30 Reviews Data from 2</a:t>
            </a:r>
            <a:r>
              <a:rPr b="0" baseline="30000" i="0" lang="en-US" sz="1800" u="none" cap="none" strike="noStrike">
                <a:solidFill>
                  <a:schemeClr val="dk1"/>
                </a:solidFill>
                <a:latin typeface="Gill Sans"/>
                <a:ea typeface="Gill Sans"/>
                <a:cs typeface="Gill Sans"/>
                <a:sym typeface="Gill Sans"/>
              </a:rPr>
              <a:t>nd</a:t>
            </a:r>
            <a:r>
              <a:rPr b="0" i="0" lang="en-US" sz="1800" u="none" cap="none" strike="noStrike">
                <a:solidFill>
                  <a:schemeClr val="dk1"/>
                </a:solidFill>
                <a:latin typeface="Gill Sans"/>
                <a:ea typeface="Gill Sans"/>
                <a:cs typeface="Gill Sans"/>
                <a:sym typeface="Gill Sans"/>
              </a:rPr>
              <a:t> Pass</a:t>
            </a:r>
            <a:endParaRPr/>
          </a:p>
        </p:txBody>
      </p:sp>
      <p:pic>
        <p:nvPicPr>
          <p:cNvPr descr="Table&#10;&#10;Description automatically generated" id="126" name="Google Shape;126;p19"/>
          <p:cNvPicPr preferRelativeResize="0"/>
          <p:nvPr/>
        </p:nvPicPr>
        <p:blipFill rotWithShape="1">
          <a:blip r:embed="rId3">
            <a:alphaModFix/>
          </a:blip>
          <a:srcRect b="0" l="0" r="0" t="0"/>
          <a:stretch/>
        </p:blipFill>
        <p:spPr>
          <a:xfrm>
            <a:off x="1307939" y="2944442"/>
            <a:ext cx="3268804" cy="3145156"/>
          </a:xfrm>
          <a:prstGeom prst="rect">
            <a:avLst/>
          </a:prstGeom>
          <a:noFill/>
          <a:ln>
            <a:noFill/>
          </a:ln>
        </p:spPr>
      </p:pic>
      <p:pic>
        <p:nvPicPr>
          <p:cNvPr descr="Chart, histogram&#10;&#10;Description automatically generated" id="127" name="Google Shape;127;p19"/>
          <p:cNvPicPr preferRelativeResize="0"/>
          <p:nvPr/>
        </p:nvPicPr>
        <p:blipFill rotWithShape="1">
          <a:blip r:embed="rId4">
            <a:alphaModFix/>
          </a:blip>
          <a:srcRect b="0" l="0" r="0" t="0"/>
          <a:stretch/>
        </p:blipFill>
        <p:spPr>
          <a:xfrm>
            <a:off x="5765639" y="2795287"/>
            <a:ext cx="6054524" cy="32943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descr="Table&#10;&#10;Description automatically generated" id="133" name="Google Shape;133;p20"/>
          <p:cNvPicPr preferRelativeResize="0"/>
          <p:nvPr>
            <p:ph idx="1" type="body"/>
          </p:nvPr>
        </p:nvPicPr>
        <p:blipFill rotWithShape="1">
          <a:blip r:embed="rId3">
            <a:alphaModFix/>
          </a:blip>
          <a:srcRect b="0" l="0" r="0" t="0"/>
          <a:stretch/>
        </p:blipFill>
        <p:spPr>
          <a:xfrm>
            <a:off x="1882486" y="2325365"/>
            <a:ext cx="8427028" cy="42741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sp>
        <p:nvSpPr>
          <p:cNvPr id="139" name="Google Shape;139;p2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114300" lvl="0" marL="228600" rtl="0" algn="l">
              <a:lnSpc>
                <a:spcPct val="100000"/>
              </a:lnSpc>
              <a:spcBef>
                <a:spcPts val="0"/>
              </a:spcBef>
              <a:spcAft>
                <a:spcPts val="0"/>
              </a:spcAft>
              <a:buSzPts val="1800"/>
              <a:buNone/>
            </a:pPr>
            <a:r>
              <a:t/>
            </a:r>
            <a:endParaRPr/>
          </a:p>
        </p:txBody>
      </p:sp>
      <p:pic>
        <p:nvPicPr>
          <p:cNvPr descr="Graphical user interface, text, application, email&#10;&#10;Description automatically generated" id="140" name="Google Shape;140;p21"/>
          <p:cNvPicPr preferRelativeResize="0"/>
          <p:nvPr/>
        </p:nvPicPr>
        <p:blipFill rotWithShape="1">
          <a:blip r:embed="rId3">
            <a:alphaModFix/>
          </a:blip>
          <a:srcRect b="0" l="0" r="0" t="0"/>
          <a:stretch/>
        </p:blipFill>
        <p:spPr>
          <a:xfrm>
            <a:off x="1153172" y="2339602"/>
            <a:ext cx="9885654" cy="3675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SOME SDA ON AMAZON</a:t>
            </a:r>
            <a:br>
              <a:rPr lang="en-US"/>
            </a:br>
            <a:r>
              <a:rPr lang="en-US"/>
              <a:t>BOOK REVIEW DATA</a:t>
            </a:r>
            <a:endParaRPr/>
          </a:p>
        </p:txBody>
      </p:sp>
      <p:pic>
        <p:nvPicPr>
          <p:cNvPr descr="Table&#10;&#10;Description automatically generated" id="146" name="Google Shape;146;p22"/>
          <p:cNvPicPr preferRelativeResize="0"/>
          <p:nvPr>
            <p:ph idx="1" type="body"/>
          </p:nvPr>
        </p:nvPicPr>
        <p:blipFill rotWithShape="1">
          <a:blip r:embed="rId3">
            <a:alphaModFix/>
          </a:blip>
          <a:srcRect b="0" l="0" r="0" t="0"/>
          <a:stretch/>
        </p:blipFill>
        <p:spPr>
          <a:xfrm>
            <a:off x="1321275" y="2415207"/>
            <a:ext cx="9549449" cy="37998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SOME SDA ON AMAZON </a:t>
            </a:r>
            <a:br>
              <a:rPr lang="en-US"/>
            </a:br>
            <a:r>
              <a:rPr lang="en-US"/>
              <a:t>BOOK REVIEW DATA</a:t>
            </a:r>
            <a:endParaRPr/>
          </a:p>
        </p:txBody>
      </p:sp>
      <p:sp>
        <p:nvSpPr>
          <p:cNvPr id="152" name="Google Shape;152;p23"/>
          <p:cNvSpPr txBox="1"/>
          <p:nvPr>
            <p:ph idx="1" type="body"/>
          </p:nvPr>
        </p:nvSpPr>
        <p:spPr>
          <a:xfrm>
            <a:off x="3679825" y="2395728"/>
            <a:ext cx="4998339" cy="43376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Plot of the average star rating by date over time</a:t>
            </a:r>
            <a:endParaRPr/>
          </a:p>
        </p:txBody>
      </p:sp>
      <p:pic>
        <p:nvPicPr>
          <p:cNvPr descr="Chart&#10;&#10;Description automatically generated" id="153" name="Google Shape;153;p23"/>
          <p:cNvPicPr preferRelativeResize="0"/>
          <p:nvPr/>
        </p:nvPicPr>
        <p:blipFill rotWithShape="1">
          <a:blip r:embed="rId3">
            <a:alphaModFix/>
          </a:blip>
          <a:srcRect b="0" l="0" r="0" t="0"/>
          <a:stretch/>
        </p:blipFill>
        <p:spPr>
          <a:xfrm>
            <a:off x="2957512" y="2829497"/>
            <a:ext cx="6887673" cy="35316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