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7" r:id="rId6"/>
    <p:sldId id="260" r:id="rId7"/>
    <p:sldId id="261" r:id="rId8"/>
    <p:sldId id="262" r:id="rId9"/>
    <p:sldId id="263" r:id="rId10"/>
    <p:sldId id="264" r:id="rId11"/>
    <p:sldId id="275" r:id="rId12"/>
    <p:sldId id="265" r:id="rId13"/>
    <p:sldId id="266" r:id="rId14"/>
    <p:sldId id="268" r:id="rId15"/>
    <p:sldId id="269" r:id="rId16"/>
    <p:sldId id="270" r:id="rId17"/>
    <p:sldId id="271" r:id="rId18"/>
    <p:sldId id="273"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3DD00-A6C9-4B32-93D3-EB9B27D0C0FC}"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631E7-B5E2-4D8B-8020-D1A7ED6B7F6D}" type="slidenum">
              <a:rPr lang="en-US" smtClean="0"/>
              <a:t>‹#›</a:t>
            </a:fld>
            <a:endParaRPr lang="en-US"/>
          </a:p>
        </p:txBody>
      </p:sp>
    </p:spTree>
    <p:extLst>
      <p:ext uri="{BB962C8B-B14F-4D97-AF65-F5344CB8AC3E}">
        <p14:creationId xmlns:p14="http://schemas.microsoft.com/office/powerpoint/2010/main" val="263502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B631E7-B5E2-4D8B-8020-D1A7ED6B7F6D}" type="slidenum">
              <a:rPr lang="en-US" smtClean="0"/>
              <a:t>5</a:t>
            </a:fld>
            <a:endParaRPr lang="en-US"/>
          </a:p>
        </p:txBody>
      </p:sp>
    </p:spTree>
    <p:extLst>
      <p:ext uri="{BB962C8B-B14F-4D97-AF65-F5344CB8AC3E}">
        <p14:creationId xmlns:p14="http://schemas.microsoft.com/office/powerpoint/2010/main" val="204942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B631E7-B5E2-4D8B-8020-D1A7ED6B7F6D}" type="slidenum">
              <a:rPr lang="en-US" smtClean="0"/>
              <a:t>18</a:t>
            </a:fld>
            <a:endParaRPr lang="en-US"/>
          </a:p>
        </p:txBody>
      </p:sp>
    </p:spTree>
    <p:extLst>
      <p:ext uri="{BB962C8B-B14F-4D97-AF65-F5344CB8AC3E}">
        <p14:creationId xmlns:p14="http://schemas.microsoft.com/office/powerpoint/2010/main" val="401717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E998-8AE0-8BD1-9E33-BC197D4BB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E15C3-16D2-774C-D8FB-3D65A14FA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E7CC8-5BB8-30D8-363A-2487250D1DF6}"/>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5" name="Footer Placeholder 4">
            <a:extLst>
              <a:ext uri="{FF2B5EF4-FFF2-40B4-BE49-F238E27FC236}">
                <a16:creationId xmlns:a16="http://schemas.microsoft.com/office/drawing/2014/main" id="{14728FF6-0D5D-7F71-5211-F34457CD0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6DC07-CFE4-875E-2964-C0C1BC7C418D}"/>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382594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BA05-FC3D-20FB-43C6-8786A4CF9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05EF0E-78EE-286F-F507-8FA257B6C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1A8BE-57C2-2D61-BFE9-C2D4180226FC}"/>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5" name="Footer Placeholder 4">
            <a:extLst>
              <a:ext uri="{FF2B5EF4-FFF2-40B4-BE49-F238E27FC236}">
                <a16:creationId xmlns:a16="http://schemas.microsoft.com/office/drawing/2014/main" id="{348DF3F0-7882-876B-CA8E-3E36BA367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E239F-13C3-D722-FF43-4E9C9F97177D}"/>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425911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803C1-127D-6F88-F677-D09C3D53A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D80206-6275-8D45-D283-385C44016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3558F-CCB2-3BCF-CA10-FE305B360600}"/>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5" name="Footer Placeholder 4">
            <a:extLst>
              <a:ext uri="{FF2B5EF4-FFF2-40B4-BE49-F238E27FC236}">
                <a16:creationId xmlns:a16="http://schemas.microsoft.com/office/drawing/2014/main" id="{340092C7-B52C-2330-DC24-C78ADFBDA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CCDBD-09D9-59AE-AED2-0DF8938C6B48}"/>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68925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5A16-EB98-6538-00C1-8A4DCD328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4341C-BFE8-3C7F-D3AA-10E67C2777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86FED-F142-8EE3-BD0F-991134C0A801}"/>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5" name="Footer Placeholder 4">
            <a:extLst>
              <a:ext uri="{FF2B5EF4-FFF2-40B4-BE49-F238E27FC236}">
                <a16:creationId xmlns:a16="http://schemas.microsoft.com/office/drawing/2014/main" id="{55898AE2-37A9-3019-AEC4-002C71483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0DB14-D3B0-0D65-5CCB-705F79AC532A}"/>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304820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DFA8-F3B5-40C6-27CE-0CE0804F6E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EC271B-6857-BA90-F2E8-9453BBFDC0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17703F-097F-6766-C978-0DB5A8E24D42}"/>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5" name="Footer Placeholder 4">
            <a:extLst>
              <a:ext uri="{FF2B5EF4-FFF2-40B4-BE49-F238E27FC236}">
                <a16:creationId xmlns:a16="http://schemas.microsoft.com/office/drawing/2014/main" id="{16CE2D0D-DDA2-832D-457E-14E18FEF6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87DF4-66AD-1FA1-9659-F78A13DCC4AF}"/>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92858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502D-108C-A000-4049-10B29E95D2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23AEE-3057-0CE3-9CDD-A1559CE52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9D0B02-EBFF-8768-0BF0-2C5AB8F3A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728632-A1C4-B6E5-58A9-37207F01B39A}"/>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6" name="Footer Placeholder 5">
            <a:extLst>
              <a:ext uri="{FF2B5EF4-FFF2-40B4-BE49-F238E27FC236}">
                <a16:creationId xmlns:a16="http://schemas.microsoft.com/office/drawing/2014/main" id="{C12A995F-DC6F-01CA-C02A-B5EBA071D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69CBD-7479-74CB-4DBB-7F93634E687F}"/>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409297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EE82-B82A-5DA6-45A2-B5DEECDAE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0769B0-6A97-2B8A-8243-76A820F25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CF26F-C630-36D4-928E-B5CC0862F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15E746-1D52-F329-7DD8-6D18C74F6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B88C3-CD7F-FEE9-D8EB-FAC4D8D4F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13293-55DA-8F44-E4DE-EBDC0D761603}"/>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8" name="Footer Placeholder 7">
            <a:extLst>
              <a:ext uri="{FF2B5EF4-FFF2-40B4-BE49-F238E27FC236}">
                <a16:creationId xmlns:a16="http://schemas.microsoft.com/office/drawing/2014/main" id="{552EAB4C-EDC2-3F23-ADD2-3A64233953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7A4FD-0FA9-8DEF-10EC-BA06CC001681}"/>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197177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D92B-6B2A-32AC-8A02-0F34537118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17C51-5C6D-B01A-89FF-6F6ACFC89AFA}"/>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4" name="Footer Placeholder 3">
            <a:extLst>
              <a:ext uri="{FF2B5EF4-FFF2-40B4-BE49-F238E27FC236}">
                <a16:creationId xmlns:a16="http://schemas.microsoft.com/office/drawing/2014/main" id="{4D7F31E6-85D5-3B99-365B-9E2C5951E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6737D-DDD4-93E2-0602-5F0D956F0F34}"/>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280879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CA734-4037-BE70-06E4-5548F26D2AC1}"/>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3" name="Footer Placeholder 2">
            <a:extLst>
              <a:ext uri="{FF2B5EF4-FFF2-40B4-BE49-F238E27FC236}">
                <a16:creationId xmlns:a16="http://schemas.microsoft.com/office/drawing/2014/main" id="{87F76873-049D-ECF7-B5CF-63424B8337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7BD6A-D2B0-EFC6-1471-E10D8D634BD5}"/>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198505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555F-E358-325E-1265-9838F6A59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9FB57F-8B09-8794-6709-46BECA830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841136-6897-E406-F1D1-9C5A2CCD3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D569B-F7B6-4FEB-AF63-3EE4E64EDBFF}"/>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6" name="Footer Placeholder 5">
            <a:extLst>
              <a:ext uri="{FF2B5EF4-FFF2-40B4-BE49-F238E27FC236}">
                <a16:creationId xmlns:a16="http://schemas.microsoft.com/office/drawing/2014/main" id="{9F31584C-8A75-610F-0253-9C42EF28C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C607D-6447-73C6-8AE2-B077DA03D17B}"/>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141267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936A-50E5-71F9-F291-05E270BBD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74E703-6556-B606-3D5A-0210AF89A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F22EF0-6772-5D63-B5D7-8F3D69EDC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D2911-86B5-5714-80C7-7E83CE89995B}"/>
              </a:ext>
            </a:extLst>
          </p:cNvPr>
          <p:cNvSpPr>
            <a:spLocks noGrp="1"/>
          </p:cNvSpPr>
          <p:nvPr>
            <p:ph type="dt" sz="half" idx="10"/>
          </p:nvPr>
        </p:nvSpPr>
        <p:spPr/>
        <p:txBody>
          <a:bodyPr/>
          <a:lstStyle/>
          <a:p>
            <a:fld id="{1A81D8F7-71F1-4B0C-824C-3EFF1B461979}" type="datetimeFigureOut">
              <a:rPr lang="en-US" smtClean="0"/>
              <a:t>9/24/2024</a:t>
            </a:fld>
            <a:endParaRPr lang="en-US"/>
          </a:p>
        </p:txBody>
      </p:sp>
      <p:sp>
        <p:nvSpPr>
          <p:cNvPr id="6" name="Footer Placeholder 5">
            <a:extLst>
              <a:ext uri="{FF2B5EF4-FFF2-40B4-BE49-F238E27FC236}">
                <a16:creationId xmlns:a16="http://schemas.microsoft.com/office/drawing/2014/main" id="{0ADDEA4E-A3BE-EA53-AF4E-B1C5F822B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DF4B4-8421-0E27-A86E-8795E240A219}"/>
              </a:ext>
            </a:extLst>
          </p:cNvPr>
          <p:cNvSpPr>
            <a:spLocks noGrp="1"/>
          </p:cNvSpPr>
          <p:nvPr>
            <p:ph type="sldNum" sz="quarter" idx="12"/>
          </p:nvPr>
        </p:nvSpPr>
        <p:spPr/>
        <p:txBody>
          <a:bodyPr/>
          <a:lstStyle/>
          <a:p>
            <a:fld id="{FA5DCEEB-E2BF-4E19-8430-F0EC42F13B01}" type="slidenum">
              <a:rPr lang="en-US" smtClean="0"/>
              <a:t>‹#›</a:t>
            </a:fld>
            <a:endParaRPr lang="en-US"/>
          </a:p>
        </p:txBody>
      </p:sp>
    </p:spTree>
    <p:extLst>
      <p:ext uri="{BB962C8B-B14F-4D97-AF65-F5344CB8AC3E}">
        <p14:creationId xmlns:p14="http://schemas.microsoft.com/office/powerpoint/2010/main" val="342013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926ED-3E53-C4EB-2540-DB376C538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D8E6F-A9B3-57C9-679D-AE7747153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378B2-3130-2027-3CF3-01C9F7E19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81D8F7-71F1-4B0C-824C-3EFF1B461979}" type="datetimeFigureOut">
              <a:rPr lang="en-US" smtClean="0"/>
              <a:t>9/24/2024</a:t>
            </a:fld>
            <a:endParaRPr lang="en-US"/>
          </a:p>
        </p:txBody>
      </p:sp>
      <p:sp>
        <p:nvSpPr>
          <p:cNvPr id="5" name="Footer Placeholder 4">
            <a:extLst>
              <a:ext uri="{FF2B5EF4-FFF2-40B4-BE49-F238E27FC236}">
                <a16:creationId xmlns:a16="http://schemas.microsoft.com/office/drawing/2014/main" id="{AF1B7F75-03DA-6589-0ED7-1AFD41897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6692A5-62B1-DFC8-F5C2-7E13193D1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5DCEEB-E2BF-4E19-8430-F0EC42F13B01}" type="slidenum">
              <a:rPr lang="en-US" smtClean="0"/>
              <a:t>‹#›</a:t>
            </a:fld>
            <a:endParaRPr lang="en-US"/>
          </a:p>
        </p:txBody>
      </p:sp>
    </p:spTree>
    <p:extLst>
      <p:ext uri="{BB962C8B-B14F-4D97-AF65-F5344CB8AC3E}">
        <p14:creationId xmlns:p14="http://schemas.microsoft.com/office/powerpoint/2010/main" val="375966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4650-23FE-D4EA-F427-89E293C1C65F}"/>
              </a:ext>
            </a:extLst>
          </p:cNvPr>
          <p:cNvSpPr>
            <a:spLocks noGrp="1"/>
          </p:cNvSpPr>
          <p:nvPr>
            <p:ph type="ctrTitle"/>
          </p:nvPr>
        </p:nvSpPr>
        <p:spPr/>
        <p:txBody>
          <a:bodyPr/>
          <a:lstStyle/>
          <a:p>
            <a:r>
              <a:rPr lang="en-US" dirty="0"/>
              <a:t>Shattered Protocols</a:t>
            </a:r>
          </a:p>
        </p:txBody>
      </p:sp>
      <p:sp>
        <p:nvSpPr>
          <p:cNvPr id="3" name="Subtitle 2">
            <a:extLst>
              <a:ext uri="{FF2B5EF4-FFF2-40B4-BE49-F238E27FC236}">
                <a16:creationId xmlns:a16="http://schemas.microsoft.com/office/drawing/2014/main" id="{ADDBC11D-68C9-634F-CB25-7CFA3C7CF7FF}"/>
              </a:ext>
            </a:extLst>
          </p:cNvPr>
          <p:cNvSpPr>
            <a:spLocks noGrp="1"/>
          </p:cNvSpPr>
          <p:nvPr>
            <p:ph type="subTitle" idx="1"/>
          </p:nvPr>
        </p:nvSpPr>
        <p:spPr/>
        <p:txBody>
          <a:bodyPr/>
          <a:lstStyle/>
          <a:p>
            <a:r>
              <a:rPr lang="en-US" dirty="0"/>
              <a:t>A text based logic Game</a:t>
            </a:r>
          </a:p>
        </p:txBody>
      </p:sp>
    </p:spTree>
    <p:extLst>
      <p:ext uri="{BB962C8B-B14F-4D97-AF65-F5344CB8AC3E}">
        <p14:creationId xmlns:p14="http://schemas.microsoft.com/office/powerpoint/2010/main" val="195630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14089-9A4A-4DD5-4085-03E4EDD3D2A6}"/>
              </a:ext>
            </a:extLst>
          </p:cNvPr>
          <p:cNvSpPr>
            <a:spLocks noGrp="1"/>
          </p:cNvSpPr>
          <p:nvPr>
            <p:ph idx="1"/>
          </p:nvPr>
        </p:nvSpPr>
        <p:spPr>
          <a:xfrm>
            <a:off x="838200" y="377687"/>
            <a:ext cx="10515600" cy="5799276"/>
          </a:xfrm>
        </p:spPr>
        <p:txBody>
          <a:bodyPr/>
          <a:lstStyle/>
          <a:p>
            <a:r>
              <a:rPr lang="en-US" dirty="0"/>
              <a:t>Iteration 1- Prototype  </a:t>
            </a:r>
            <a:r>
              <a:rPr lang="en-US" dirty="0">
                <a:highlight>
                  <a:srgbClr val="FFFF00"/>
                </a:highlight>
              </a:rPr>
              <a:t>(Est Duration)</a:t>
            </a:r>
            <a:endParaRPr lang="en-US" dirty="0"/>
          </a:p>
          <a:p>
            <a:pPr lvl="1"/>
            <a:r>
              <a:rPr lang="en-US" dirty="0"/>
              <a:t>Incorporate Story Elements</a:t>
            </a:r>
          </a:p>
          <a:p>
            <a:pPr lvl="1"/>
            <a:r>
              <a:rPr lang="en-US" dirty="0"/>
              <a:t>Flesh out a prototype map (5 rooms, none empty)</a:t>
            </a:r>
          </a:p>
          <a:p>
            <a:pPr lvl="1"/>
            <a:r>
              <a:rPr lang="en-US" dirty="0"/>
              <a:t>Store all failed commands for use with expanding keyword vocabulary and determining potential issues</a:t>
            </a:r>
          </a:p>
          <a:p>
            <a:r>
              <a:rPr lang="en-US" dirty="0"/>
              <a:t>Iteration 1.5- </a:t>
            </a:r>
            <a:r>
              <a:rPr lang="en-US" sz="2400" dirty="0"/>
              <a:t>Begin game testing after each iteration</a:t>
            </a:r>
            <a:endParaRPr lang="en-US" dirty="0"/>
          </a:p>
          <a:p>
            <a:r>
              <a:rPr lang="en-US" dirty="0"/>
              <a:t>Iteration 2-</a:t>
            </a:r>
          </a:p>
          <a:p>
            <a:pPr lvl="1"/>
            <a:r>
              <a:rPr lang="en-US" dirty="0"/>
              <a:t>Story chapter 1 implemented</a:t>
            </a:r>
          </a:p>
          <a:p>
            <a:pPr lvl="1"/>
            <a:r>
              <a:rPr lang="en-US" dirty="0"/>
              <a:t>Larger map (10 rooms, several empty or with items to use in puzzles)</a:t>
            </a:r>
          </a:p>
          <a:p>
            <a:pPr lvl="1"/>
            <a:r>
              <a:rPr lang="en-US" dirty="0"/>
              <a:t>Save/Load game data from file</a:t>
            </a:r>
          </a:p>
          <a:p>
            <a:r>
              <a:rPr lang="en-US" dirty="0"/>
              <a:t>Iterations 3+</a:t>
            </a:r>
          </a:p>
          <a:p>
            <a:pPr lvl="1"/>
            <a:r>
              <a:rPr lang="en-US" dirty="0"/>
              <a:t>Additional story chapters</a:t>
            </a:r>
          </a:p>
          <a:p>
            <a:pPr lvl="1"/>
            <a:r>
              <a:rPr lang="en-US" dirty="0"/>
              <a:t>More areas to explore (levels/floors/environments </a:t>
            </a:r>
            <a:r>
              <a:rPr lang="en-US" dirty="0" err="1"/>
              <a:t>etc</a:t>
            </a:r>
            <a:r>
              <a:rPr lang="en-US" dirty="0"/>
              <a:t>)</a:t>
            </a:r>
          </a:p>
        </p:txBody>
      </p:sp>
    </p:spTree>
    <p:extLst>
      <p:ext uri="{BB962C8B-B14F-4D97-AF65-F5344CB8AC3E}">
        <p14:creationId xmlns:p14="http://schemas.microsoft.com/office/powerpoint/2010/main" val="422578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37B7-3487-21FA-D0A7-629640D55DF6}"/>
              </a:ext>
            </a:extLst>
          </p:cNvPr>
          <p:cNvSpPr>
            <a:spLocks noGrp="1"/>
          </p:cNvSpPr>
          <p:nvPr>
            <p:ph type="title"/>
          </p:nvPr>
        </p:nvSpPr>
        <p:spPr/>
        <p:txBody>
          <a:bodyPr/>
          <a:lstStyle/>
          <a:p>
            <a:r>
              <a:rPr lang="en-US" dirty="0"/>
              <a:t>Project Iteration Organization</a:t>
            </a:r>
          </a:p>
        </p:txBody>
      </p:sp>
      <p:sp>
        <p:nvSpPr>
          <p:cNvPr id="3" name="Content Placeholder 2">
            <a:extLst>
              <a:ext uri="{FF2B5EF4-FFF2-40B4-BE49-F238E27FC236}">
                <a16:creationId xmlns:a16="http://schemas.microsoft.com/office/drawing/2014/main" id="{8C8139C6-FCB2-AB5F-115E-1FD90E870211}"/>
              </a:ext>
            </a:extLst>
          </p:cNvPr>
          <p:cNvSpPr>
            <a:spLocks noGrp="1"/>
          </p:cNvSpPr>
          <p:nvPr>
            <p:ph idx="1"/>
          </p:nvPr>
        </p:nvSpPr>
        <p:spPr/>
        <p:txBody>
          <a:bodyPr/>
          <a:lstStyle/>
          <a:p>
            <a:r>
              <a:rPr lang="en-US" dirty="0"/>
              <a:t>All Iterative work will be done in separate dev branches, only to be merged with main branch of project after each component part is complete.</a:t>
            </a:r>
          </a:p>
          <a:p>
            <a:r>
              <a:rPr lang="en-US" dirty="0"/>
              <a:t>Starting at Iteration 1 a separate branch shall be setup to handle Stable versions of the game (starting from Stable V0)</a:t>
            </a:r>
          </a:p>
          <a:p>
            <a:r>
              <a:rPr lang="en-US" dirty="0"/>
              <a:t>At the end of each following iteration it will then be determined if the result is stable enough to be defined as a Stable version.</a:t>
            </a:r>
          </a:p>
          <a:p>
            <a:endParaRPr lang="en-US" dirty="0"/>
          </a:p>
        </p:txBody>
      </p:sp>
    </p:spTree>
    <p:extLst>
      <p:ext uri="{BB962C8B-B14F-4D97-AF65-F5344CB8AC3E}">
        <p14:creationId xmlns:p14="http://schemas.microsoft.com/office/powerpoint/2010/main" val="141913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1610-A523-1123-099F-6AEE9B92C45D}"/>
              </a:ext>
            </a:extLst>
          </p:cNvPr>
          <p:cNvSpPr>
            <a:spLocks noGrp="1"/>
          </p:cNvSpPr>
          <p:nvPr>
            <p:ph type="title"/>
          </p:nvPr>
        </p:nvSpPr>
        <p:spPr/>
        <p:txBody>
          <a:bodyPr/>
          <a:lstStyle/>
          <a:p>
            <a:r>
              <a:rPr lang="en-US" dirty="0"/>
              <a:t>Software Engineering Tools</a:t>
            </a:r>
          </a:p>
        </p:txBody>
      </p:sp>
      <p:sp>
        <p:nvSpPr>
          <p:cNvPr id="3" name="Content Placeholder 2">
            <a:extLst>
              <a:ext uri="{FF2B5EF4-FFF2-40B4-BE49-F238E27FC236}">
                <a16:creationId xmlns:a16="http://schemas.microsoft.com/office/drawing/2014/main" id="{BF0DE189-BDAE-6BF1-289E-4ADBDC69FE82}"/>
              </a:ext>
            </a:extLst>
          </p:cNvPr>
          <p:cNvSpPr>
            <a:spLocks noGrp="1"/>
          </p:cNvSpPr>
          <p:nvPr>
            <p:ph idx="1"/>
          </p:nvPr>
        </p:nvSpPr>
        <p:spPr/>
        <p:txBody>
          <a:bodyPr>
            <a:normAutofit fontScale="85000" lnSpcReduction="10000"/>
          </a:bodyPr>
          <a:lstStyle/>
          <a:p>
            <a:r>
              <a:rPr lang="en-US" dirty="0"/>
              <a:t>Iterations with preset tasks</a:t>
            </a:r>
          </a:p>
          <a:p>
            <a:r>
              <a:rPr lang="en-US" dirty="0"/>
              <a:t>Backlog</a:t>
            </a:r>
          </a:p>
          <a:p>
            <a:pPr lvl="1"/>
            <a:r>
              <a:rPr lang="en-US" dirty="0"/>
              <a:t>All bugs, issues, ideas go into a backlog with a priority identifier</a:t>
            </a:r>
          </a:p>
          <a:p>
            <a:pPr lvl="1"/>
            <a:r>
              <a:rPr lang="en-US" b="1" dirty="0"/>
              <a:t>High priority: </a:t>
            </a:r>
            <a:r>
              <a:rPr lang="en-US" dirty="0"/>
              <a:t>mainly bugs. Items that must be fixed before proceeding.</a:t>
            </a:r>
          </a:p>
          <a:p>
            <a:pPr lvl="1"/>
            <a:r>
              <a:rPr lang="en-US" b="1" dirty="0"/>
              <a:t>Medium priority: </a:t>
            </a:r>
            <a:r>
              <a:rPr lang="en-US" dirty="0"/>
              <a:t>are planned features</a:t>
            </a:r>
          </a:p>
          <a:p>
            <a:pPr lvl="1"/>
            <a:r>
              <a:rPr lang="en-US" b="1" dirty="0"/>
              <a:t>Lowest priority: </a:t>
            </a:r>
            <a:r>
              <a:rPr lang="en-US" dirty="0"/>
              <a:t>Items that may be interesting to implement one day. Ensures good ideas are not lost, but prevents scope creep.</a:t>
            </a:r>
          </a:p>
          <a:p>
            <a:r>
              <a:rPr lang="en-US" dirty="0"/>
              <a:t>Regular Testing</a:t>
            </a:r>
          </a:p>
          <a:p>
            <a:pPr lvl="1"/>
            <a:r>
              <a:rPr lang="en-US" dirty="0"/>
              <a:t>We intend to implement player testing when appropriate and ideally automated testing as well.</a:t>
            </a:r>
          </a:p>
          <a:p>
            <a:r>
              <a:rPr lang="en-US" dirty="0"/>
              <a:t>Scrum: while often part of AGILE testing, we will use a similar framework but with active communication during iterations rather than scrum sessions, with meetings between iterations to compare results and plan next iteration.</a:t>
            </a:r>
          </a:p>
        </p:txBody>
      </p:sp>
    </p:spTree>
    <p:extLst>
      <p:ext uri="{BB962C8B-B14F-4D97-AF65-F5344CB8AC3E}">
        <p14:creationId xmlns:p14="http://schemas.microsoft.com/office/powerpoint/2010/main" val="76956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0215-95DA-CC3F-2AFA-8F29029BD2D9}"/>
              </a:ext>
            </a:extLst>
          </p:cNvPr>
          <p:cNvSpPr>
            <a:spLocks noGrp="1"/>
          </p:cNvSpPr>
          <p:nvPr>
            <p:ph type="title"/>
          </p:nvPr>
        </p:nvSpPr>
        <p:spPr/>
        <p:txBody>
          <a:bodyPr/>
          <a:lstStyle/>
          <a:p>
            <a:r>
              <a:rPr lang="en-US" dirty="0"/>
              <a:t>Project Models</a:t>
            </a:r>
          </a:p>
        </p:txBody>
      </p:sp>
      <p:sp>
        <p:nvSpPr>
          <p:cNvPr id="3" name="Content Placeholder 2">
            <a:extLst>
              <a:ext uri="{FF2B5EF4-FFF2-40B4-BE49-F238E27FC236}">
                <a16:creationId xmlns:a16="http://schemas.microsoft.com/office/drawing/2014/main" id="{95B53987-7493-2070-2CA3-7729A1C98005}"/>
              </a:ext>
            </a:extLst>
          </p:cNvPr>
          <p:cNvSpPr>
            <a:spLocks noGrp="1"/>
          </p:cNvSpPr>
          <p:nvPr>
            <p:ph idx="1"/>
          </p:nvPr>
        </p:nvSpPr>
        <p:spPr/>
        <p:txBody>
          <a:bodyPr/>
          <a:lstStyle/>
          <a:p>
            <a:r>
              <a:rPr lang="en-US" dirty="0"/>
              <a:t>Class Model to lay out what classes (and importantly objects) handle what tasks</a:t>
            </a:r>
          </a:p>
          <a:p>
            <a:r>
              <a:rPr lang="en-US" dirty="0"/>
              <a:t>User Model lays out what the user sees</a:t>
            </a:r>
          </a:p>
          <a:p>
            <a:r>
              <a:rPr lang="en-US" dirty="0"/>
              <a:t>???</a:t>
            </a:r>
          </a:p>
        </p:txBody>
      </p:sp>
    </p:spTree>
    <p:extLst>
      <p:ext uri="{BB962C8B-B14F-4D97-AF65-F5344CB8AC3E}">
        <p14:creationId xmlns:p14="http://schemas.microsoft.com/office/powerpoint/2010/main" val="20189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39B3-A6CA-FC16-43B8-9EF67FDEBE37}"/>
              </a:ext>
            </a:extLst>
          </p:cNvPr>
          <p:cNvSpPr>
            <a:spLocks noGrp="1"/>
          </p:cNvSpPr>
          <p:nvPr>
            <p:ph type="title"/>
          </p:nvPr>
        </p:nvSpPr>
        <p:spPr/>
        <p:txBody>
          <a:bodyPr/>
          <a:lstStyle/>
          <a:p>
            <a:r>
              <a:rPr lang="en-US" dirty="0"/>
              <a:t>Project Architecture</a:t>
            </a:r>
          </a:p>
        </p:txBody>
      </p:sp>
      <p:sp>
        <p:nvSpPr>
          <p:cNvPr id="3" name="Content Placeholder 2">
            <a:extLst>
              <a:ext uri="{FF2B5EF4-FFF2-40B4-BE49-F238E27FC236}">
                <a16:creationId xmlns:a16="http://schemas.microsoft.com/office/drawing/2014/main" id="{BB30C79D-5AF7-E3F7-C2E2-4FBA2900B3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320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8C3C-4DFA-9DD2-7ACD-C537BD25B500}"/>
              </a:ext>
            </a:extLst>
          </p:cNvPr>
          <p:cNvSpPr>
            <a:spLocks noGrp="1"/>
          </p:cNvSpPr>
          <p:nvPr>
            <p:ph type="title"/>
          </p:nvPr>
        </p:nvSpPr>
        <p:spPr/>
        <p:txBody>
          <a:bodyPr/>
          <a:lstStyle/>
          <a:p>
            <a:r>
              <a:rPr lang="en-US" dirty="0"/>
              <a:t>Project Design</a:t>
            </a:r>
          </a:p>
        </p:txBody>
      </p:sp>
      <p:sp>
        <p:nvSpPr>
          <p:cNvPr id="3" name="Content Placeholder 2">
            <a:extLst>
              <a:ext uri="{FF2B5EF4-FFF2-40B4-BE49-F238E27FC236}">
                <a16:creationId xmlns:a16="http://schemas.microsoft.com/office/drawing/2014/main" id="{D99D7EA2-4C1E-5837-E2E8-3789DE3558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681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74DD-198B-E7DD-E745-AF1A3E39A8BF}"/>
              </a:ext>
            </a:extLst>
          </p:cNvPr>
          <p:cNvSpPr>
            <a:spLocks noGrp="1"/>
          </p:cNvSpPr>
          <p:nvPr>
            <p:ph type="title"/>
          </p:nvPr>
        </p:nvSpPr>
        <p:spPr>
          <a:xfrm>
            <a:off x="838200" y="275673"/>
            <a:ext cx="10515600" cy="1325563"/>
          </a:xfrm>
        </p:spPr>
        <p:txBody>
          <a:bodyPr/>
          <a:lstStyle/>
          <a:p>
            <a:r>
              <a:rPr lang="en-US" dirty="0"/>
              <a:t>Configuration Management</a:t>
            </a:r>
          </a:p>
        </p:txBody>
      </p:sp>
      <p:sp>
        <p:nvSpPr>
          <p:cNvPr id="3" name="Content Placeholder 2">
            <a:extLst>
              <a:ext uri="{FF2B5EF4-FFF2-40B4-BE49-F238E27FC236}">
                <a16:creationId xmlns:a16="http://schemas.microsoft.com/office/drawing/2014/main" id="{572E1209-2A81-8BC8-79B2-F201ADF2516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2125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240C-7969-ADDF-9E0D-D742A1BD79C4}"/>
              </a:ext>
            </a:extLst>
          </p:cNvPr>
          <p:cNvSpPr>
            <a:spLocks noGrp="1"/>
          </p:cNvSpPr>
          <p:nvPr>
            <p:ph type="title"/>
          </p:nvPr>
        </p:nvSpPr>
        <p:spPr/>
        <p:txBody>
          <a:bodyPr/>
          <a:lstStyle/>
          <a:p>
            <a:r>
              <a:rPr lang="en-US" dirty="0"/>
              <a:t>Project Verification</a:t>
            </a:r>
          </a:p>
        </p:txBody>
      </p:sp>
      <p:sp>
        <p:nvSpPr>
          <p:cNvPr id="3" name="Content Placeholder 2">
            <a:extLst>
              <a:ext uri="{FF2B5EF4-FFF2-40B4-BE49-F238E27FC236}">
                <a16:creationId xmlns:a16="http://schemas.microsoft.com/office/drawing/2014/main" id="{0967FCD9-D1E9-D9CE-E47A-60E8FA0B69F6}"/>
              </a:ext>
            </a:extLst>
          </p:cNvPr>
          <p:cNvSpPr>
            <a:spLocks noGrp="1"/>
          </p:cNvSpPr>
          <p:nvPr>
            <p:ph idx="1"/>
          </p:nvPr>
        </p:nvSpPr>
        <p:spPr/>
        <p:txBody>
          <a:bodyPr/>
          <a:lstStyle/>
          <a:p>
            <a:r>
              <a:rPr lang="en-US" dirty="0"/>
              <a:t>A key component of verifying requirements are met is the assistance of play testers.</a:t>
            </a:r>
          </a:p>
          <a:p>
            <a:pPr lvl="1"/>
            <a:r>
              <a:rPr lang="en-US" dirty="0"/>
              <a:t>Store un-recognized inputs to track common problem points</a:t>
            </a:r>
          </a:p>
          <a:p>
            <a:r>
              <a:rPr lang="en-US" dirty="0"/>
              <a:t>???</a:t>
            </a:r>
          </a:p>
        </p:txBody>
      </p:sp>
    </p:spTree>
    <p:extLst>
      <p:ext uri="{BB962C8B-B14F-4D97-AF65-F5344CB8AC3E}">
        <p14:creationId xmlns:p14="http://schemas.microsoft.com/office/powerpoint/2010/main" val="419261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140F-BF2C-668E-093A-90515B7410EC}"/>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B5E7B247-8F59-7BD5-DA17-A2B879C33646}"/>
              </a:ext>
            </a:extLst>
          </p:cNvPr>
          <p:cNvSpPr>
            <a:spLocks noGrp="1"/>
          </p:cNvSpPr>
          <p:nvPr>
            <p:ph idx="1"/>
          </p:nvPr>
        </p:nvSpPr>
        <p:spPr/>
        <p:txBody>
          <a:bodyPr/>
          <a:lstStyle/>
          <a:p>
            <a:r>
              <a:rPr lang="en-US" dirty="0"/>
              <a:t>Shattered Protocols will be developed as a console (command prompt) based text </a:t>
            </a:r>
            <a:r>
              <a:rPr lang="en-US" dirty="0" err="1"/>
              <a:t>rpg</a:t>
            </a:r>
            <a:r>
              <a:rPr lang="en-US" dirty="0"/>
              <a:t> using C#</a:t>
            </a:r>
          </a:p>
          <a:p>
            <a:r>
              <a:rPr lang="en-US" dirty="0"/>
              <a:t>COTS: </a:t>
            </a:r>
            <a:r>
              <a:rPr lang="en-US" dirty="0">
                <a:highlight>
                  <a:srgbClr val="FFFF00"/>
                </a:highlight>
              </a:rPr>
              <a:t>We have decided not to use COTS at this time (Check options)</a:t>
            </a:r>
          </a:p>
          <a:p>
            <a:r>
              <a:rPr lang="en-US" dirty="0"/>
              <a:t>Licensing: Recommend a limited open source license. free to distribute and modify but not resell.</a:t>
            </a:r>
          </a:p>
          <a:p>
            <a:r>
              <a:rPr lang="en-US" dirty="0">
                <a:highlight>
                  <a:srgbClr val="FFFF00"/>
                </a:highlight>
              </a:rPr>
              <a:t>Can code comments be directly fed into documentation????</a:t>
            </a:r>
          </a:p>
        </p:txBody>
      </p:sp>
    </p:spTree>
    <p:extLst>
      <p:ext uri="{BB962C8B-B14F-4D97-AF65-F5344CB8AC3E}">
        <p14:creationId xmlns:p14="http://schemas.microsoft.com/office/powerpoint/2010/main" val="10319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BD87-4A98-8F1B-376F-9CA1C639FCCD}"/>
              </a:ext>
            </a:extLst>
          </p:cNvPr>
          <p:cNvSpPr>
            <a:spLocks noGrp="1"/>
          </p:cNvSpPr>
          <p:nvPr>
            <p:ph type="title"/>
          </p:nvPr>
        </p:nvSpPr>
        <p:spPr/>
        <p:txBody>
          <a:bodyPr/>
          <a:lstStyle/>
          <a:p>
            <a:r>
              <a:rPr lang="en-US" dirty="0"/>
              <a:t>Documentation	</a:t>
            </a:r>
          </a:p>
        </p:txBody>
      </p:sp>
      <p:sp>
        <p:nvSpPr>
          <p:cNvPr id="3" name="Content Placeholder 2">
            <a:extLst>
              <a:ext uri="{FF2B5EF4-FFF2-40B4-BE49-F238E27FC236}">
                <a16:creationId xmlns:a16="http://schemas.microsoft.com/office/drawing/2014/main" id="{4E5E02A0-D968-7557-F56D-45B25CE27593}"/>
              </a:ext>
            </a:extLst>
          </p:cNvPr>
          <p:cNvSpPr>
            <a:spLocks noGrp="1"/>
          </p:cNvSpPr>
          <p:nvPr>
            <p:ph idx="1"/>
          </p:nvPr>
        </p:nvSpPr>
        <p:spPr/>
        <p:txBody>
          <a:bodyPr/>
          <a:lstStyle/>
          <a:p>
            <a:r>
              <a:rPr lang="en-US" dirty="0"/>
              <a:t>For users: In Game Help command</a:t>
            </a:r>
          </a:p>
          <a:p>
            <a:r>
              <a:rPr lang="en-US" dirty="0"/>
              <a:t>???</a:t>
            </a:r>
          </a:p>
        </p:txBody>
      </p:sp>
    </p:spTree>
    <p:extLst>
      <p:ext uri="{BB962C8B-B14F-4D97-AF65-F5344CB8AC3E}">
        <p14:creationId xmlns:p14="http://schemas.microsoft.com/office/powerpoint/2010/main" val="58554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2EE8-F5B4-E844-4069-9CEE3CBB93E8}"/>
              </a:ext>
            </a:extLst>
          </p:cNvPr>
          <p:cNvSpPr>
            <a:spLocks noGrp="1"/>
          </p:cNvSpPr>
          <p:nvPr>
            <p:ph type="title"/>
          </p:nvPr>
        </p:nvSpPr>
        <p:spPr/>
        <p:txBody>
          <a:bodyPr/>
          <a:lstStyle/>
          <a:p>
            <a:r>
              <a:rPr lang="en-US" dirty="0"/>
              <a:t>About Us</a:t>
            </a:r>
          </a:p>
        </p:txBody>
      </p:sp>
      <p:sp>
        <p:nvSpPr>
          <p:cNvPr id="3" name="Content Placeholder 2">
            <a:extLst>
              <a:ext uri="{FF2B5EF4-FFF2-40B4-BE49-F238E27FC236}">
                <a16:creationId xmlns:a16="http://schemas.microsoft.com/office/drawing/2014/main" id="{85131ED8-5AE6-2F9F-2196-1CE6CA17F0BB}"/>
              </a:ext>
            </a:extLst>
          </p:cNvPr>
          <p:cNvSpPr>
            <a:spLocks noGrp="1"/>
          </p:cNvSpPr>
          <p:nvPr>
            <p:ph idx="1"/>
          </p:nvPr>
        </p:nvSpPr>
        <p:spPr/>
        <p:txBody>
          <a:bodyPr/>
          <a:lstStyle/>
          <a:p>
            <a:r>
              <a:rPr lang="en-US" dirty="0"/>
              <a:t>Taylor Fox: (Roles)</a:t>
            </a:r>
          </a:p>
          <a:p>
            <a:r>
              <a:rPr lang="en-US" dirty="0"/>
              <a:t>Seth Welton: (Roles)</a:t>
            </a:r>
          </a:p>
          <a:p>
            <a:r>
              <a:rPr lang="en-US" dirty="0" err="1"/>
              <a:t>Juhan</a:t>
            </a:r>
            <a:r>
              <a:rPr lang="en-US" dirty="0"/>
              <a:t> Hong: (Roles)</a:t>
            </a:r>
          </a:p>
        </p:txBody>
      </p:sp>
    </p:spTree>
    <p:extLst>
      <p:ext uri="{BB962C8B-B14F-4D97-AF65-F5344CB8AC3E}">
        <p14:creationId xmlns:p14="http://schemas.microsoft.com/office/powerpoint/2010/main" val="10890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68FE-A3E0-F6A0-86A8-A9365CAED577}"/>
              </a:ext>
            </a:extLst>
          </p:cNvPr>
          <p:cNvSpPr>
            <a:spLocks noGrp="1"/>
          </p:cNvSpPr>
          <p:nvPr>
            <p:ph type="title"/>
          </p:nvPr>
        </p:nvSpPr>
        <p:spPr/>
        <p:txBody>
          <a:bodyPr/>
          <a:lstStyle/>
          <a:p>
            <a:r>
              <a:rPr lang="en-US" dirty="0"/>
              <a:t>Future of the Project</a:t>
            </a:r>
          </a:p>
        </p:txBody>
      </p:sp>
      <p:sp>
        <p:nvSpPr>
          <p:cNvPr id="3" name="Content Placeholder 2">
            <a:extLst>
              <a:ext uri="{FF2B5EF4-FFF2-40B4-BE49-F238E27FC236}">
                <a16:creationId xmlns:a16="http://schemas.microsoft.com/office/drawing/2014/main" id="{E110DC89-7D61-8F17-B859-0138E4EF50FC}"/>
              </a:ext>
            </a:extLst>
          </p:cNvPr>
          <p:cNvSpPr>
            <a:spLocks noGrp="1"/>
          </p:cNvSpPr>
          <p:nvPr>
            <p:ph idx="1"/>
          </p:nvPr>
        </p:nvSpPr>
        <p:spPr/>
        <p:txBody>
          <a:bodyPr/>
          <a:lstStyle/>
          <a:p>
            <a:r>
              <a:rPr lang="en-US" dirty="0"/>
              <a:t>We do not know yet if we wish to take this project into future development</a:t>
            </a:r>
          </a:p>
        </p:txBody>
      </p:sp>
    </p:spTree>
    <p:extLst>
      <p:ext uri="{BB962C8B-B14F-4D97-AF65-F5344CB8AC3E}">
        <p14:creationId xmlns:p14="http://schemas.microsoft.com/office/powerpoint/2010/main" val="307368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1356-215D-9EA3-7478-82A8044D9584}"/>
              </a:ext>
            </a:extLst>
          </p:cNvPr>
          <p:cNvSpPr>
            <a:spLocks noGrp="1"/>
          </p:cNvSpPr>
          <p:nvPr>
            <p:ph type="title"/>
          </p:nvPr>
        </p:nvSpPr>
        <p:spPr/>
        <p:txBody>
          <a:bodyPr/>
          <a:lstStyle/>
          <a:p>
            <a:r>
              <a:rPr lang="en-US" dirty="0"/>
              <a:t>Shattered Protocols</a:t>
            </a:r>
          </a:p>
        </p:txBody>
      </p:sp>
      <p:sp>
        <p:nvSpPr>
          <p:cNvPr id="3" name="Content Placeholder 2">
            <a:extLst>
              <a:ext uri="{FF2B5EF4-FFF2-40B4-BE49-F238E27FC236}">
                <a16:creationId xmlns:a16="http://schemas.microsoft.com/office/drawing/2014/main" id="{3AF65358-EC37-227E-2084-FAB384E991EE}"/>
              </a:ext>
            </a:extLst>
          </p:cNvPr>
          <p:cNvSpPr>
            <a:spLocks noGrp="1"/>
          </p:cNvSpPr>
          <p:nvPr>
            <p:ph idx="1"/>
          </p:nvPr>
        </p:nvSpPr>
        <p:spPr/>
        <p:txBody>
          <a:bodyPr/>
          <a:lstStyle/>
          <a:p>
            <a:r>
              <a:rPr lang="en-US" dirty="0"/>
              <a:t>Description</a:t>
            </a:r>
          </a:p>
        </p:txBody>
      </p:sp>
    </p:spTree>
    <p:extLst>
      <p:ext uri="{BB962C8B-B14F-4D97-AF65-F5344CB8AC3E}">
        <p14:creationId xmlns:p14="http://schemas.microsoft.com/office/powerpoint/2010/main" val="139398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EE59-CFA9-5398-911A-83864B5A7E4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38DA6B9-8AE6-FC97-3AA1-C9D4E10FDC9B}"/>
              </a:ext>
            </a:extLst>
          </p:cNvPr>
          <p:cNvSpPr>
            <a:spLocks noGrp="1"/>
          </p:cNvSpPr>
          <p:nvPr>
            <p:ph idx="1"/>
          </p:nvPr>
        </p:nvSpPr>
        <p:spPr/>
        <p:txBody>
          <a:bodyPr/>
          <a:lstStyle/>
          <a:p>
            <a:r>
              <a:rPr lang="en-US" dirty="0"/>
              <a:t>How can we design a text-based sci-fi RPG that uses engaging, story-driven logic puzzles to improve players' critical thinking and reasoning skills, while maintaining a balance between entertainment and learning?</a:t>
            </a:r>
          </a:p>
        </p:txBody>
      </p:sp>
    </p:spTree>
    <p:extLst>
      <p:ext uri="{BB962C8B-B14F-4D97-AF65-F5344CB8AC3E}">
        <p14:creationId xmlns:p14="http://schemas.microsoft.com/office/powerpoint/2010/main" val="1893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B98B-0B56-33AA-CAD4-71AAB1DD2BF3}"/>
              </a:ext>
            </a:extLst>
          </p:cNvPr>
          <p:cNvSpPr>
            <a:spLocks noGrp="1"/>
          </p:cNvSpPr>
          <p:nvPr>
            <p:ph type="title"/>
          </p:nvPr>
        </p:nvSpPr>
        <p:spPr/>
        <p:txBody>
          <a:bodyPr/>
          <a:lstStyle/>
          <a:p>
            <a:r>
              <a:rPr lang="en-US" dirty="0"/>
              <a:t>Project Requirements</a:t>
            </a:r>
            <a:endParaRPr lang="en-US" dirty="0">
              <a:highlight>
                <a:srgbClr val="FFFF00"/>
              </a:highlight>
            </a:endParaRPr>
          </a:p>
        </p:txBody>
      </p:sp>
      <p:sp>
        <p:nvSpPr>
          <p:cNvPr id="3" name="Content Placeholder 2">
            <a:extLst>
              <a:ext uri="{FF2B5EF4-FFF2-40B4-BE49-F238E27FC236}">
                <a16:creationId xmlns:a16="http://schemas.microsoft.com/office/drawing/2014/main" id="{6758C4B7-3137-BF04-EEF2-7782CC602A11}"/>
              </a:ext>
            </a:extLst>
          </p:cNvPr>
          <p:cNvSpPr>
            <a:spLocks noGrp="1"/>
          </p:cNvSpPr>
          <p:nvPr>
            <p:ph idx="1"/>
          </p:nvPr>
        </p:nvSpPr>
        <p:spPr/>
        <p:txBody>
          <a:bodyPr/>
          <a:lstStyle/>
          <a:p>
            <a:r>
              <a:rPr lang="en-US" dirty="0"/>
              <a:t>Must have a throughline story providing the player with context and a goal.</a:t>
            </a:r>
          </a:p>
          <a:p>
            <a:r>
              <a:rPr lang="en-US" dirty="0"/>
              <a:t>Must implement several different logic puzzles of varying difficulty.</a:t>
            </a:r>
          </a:p>
          <a:p>
            <a:r>
              <a:rPr lang="en-US" dirty="0"/>
              <a:t>Player inputs must be intuitive. </a:t>
            </a:r>
          </a:p>
          <a:p>
            <a:pPr lvl="1"/>
            <a:r>
              <a:rPr lang="en-US" dirty="0"/>
              <a:t>Must use reliable keywords. Synonyms when possible</a:t>
            </a:r>
          </a:p>
          <a:p>
            <a:pPr lvl="1"/>
            <a:r>
              <a:rPr lang="en-US" dirty="0"/>
              <a:t>Must be able to check available commands at any time.</a:t>
            </a:r>
          </a:p>
          <a:p>
            <a:pPr lvl="1"/>
            <a:endParaRPr lang="en-US" dirty="0"/>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6CCD3589-44C1-192A-A02C-8115B6BADB44}"/>
              </a:ext>
            </a:extLst>
          </p:cNvPr>
          <p:cNvSpPr txBox="1"/>
          <p:nvPr/>
        </p:nvSpPr>
        <p:spPr>
          <a:xfrm>
            <a:off x="2544418" y="1321356"/>
            <a:ext cx="7562007" cy="369332"/>
          </a:xfrm>
          <a:prstGeom prst="rect">
            <a:avLst/>
          </a:prstGeom>
          <a:noFill/>
        </p:spPr>
        <p:txBody>
          <a:bodyPr wrap="none" rtlCol="0">
            <a:spAutoFit/>
          </a:bodyPr>
          <a:lstStyle/>
          <a:p>
            <a:r>
              <a:rPr lang="en-US" dirty="0">
                <a:highlight>
                  <a:srgbClr val="FFFF00"/>
                </a:highlight>
              </a:rPr>
              <a:t>Should be an EXCEL DOC (screenshot?) look at previous ppts for examples</a:t>
            </a:r>
            <a:endParaRPr lang="en-US" dirty="0"/>
          </a:p>
        </p:txBody>
      </p:sp>
    </p:spTree>
    <p:extLst>
      <p:ext uri="{BB962C8B-B14F-4D97-AF65-F5344CB8AC3E}">
        <p14:creationId xmlns:p14="http://schemas.microsoft.com/office/powerpoint/2010/main" val="39835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B199-C689-9F0F-61C7-50F856649903}"/>
              </a:ext>
            </a:extLst>
          </p:cNvPr>
          <p:cNvSpPr>
            <a:spLocks noGrp="1"/>
          </p:cNvSpPr>
          <p:nvPr>
            <p:ph type="title"/>
          </p:nvPr>
        </p:nvSpPr>
        <p:spPr/>
        <p:txBody>
          <a:bodyPr/>
          <a:lstStyle/>
          <a:p>
            <a:r>
              <a:rPr lang="en-US" dirty="0"/>
              <a:t>Ethics Operation</a:t>
            </a:r>
          </a:p>
        </p:txBody>
      </p:sp>
      <p:sp>
        <p:nvSpPr>
          <p:cNvPr id="3" name="Content Placeholder 2">
            <a:extLst>
              <a:ext uri="{FF2B5EF4-FFF2-40B4-BE49-F238E27FC236}">
                <a16:creationId xmlns:a16="http://schemas.microsoft.com/office/drawing/2014/main" id="{5F4348BA-37E4-485B-B430-F953E9E757CA}"/>
              </a:ext>
            </a:extLst>
          </p:cNvPr>
          <p:cNvSpPr>
            <a:spLocks noGrp="1"/>
          </p:cNvSpPr>
          <p:nvPr>
            <p:ph idx="1"/>
          </p:nvPr>
        </p:nvSpPr>
        <p:spPr/>
        <p:txBody>
          <a:bodyPr/>
          <a:lstStyle/>
          <a:p>
            <a:r>
              <a:rPr lang="en-US" dirty="0"/>
              <a:t>_______ will be in charge of overseeing ethics and ensuring the game does not cause undue harm.</a:t>
            </a:r>
          </a:p>
          <a:p>
            <a:r>
              <a:rPr lang="en-US" dirty="0"/>
              <a:t>As the game will be self contained, and is not planned to have characters as one might find in other games we do not expect too many ethical issues. We will not need to worry about regulatory conflicts, nor issues of inclusion/representation.</a:t>
            </a:r>
          </a:p>
        </p:txBody>
      </p:sp>
    </p:spTree>
    <p:extLst>
      <p:ext uri="{BB962C8B-B14F-4D97-AF65-F5344CB8AC3E}">
        <p14:creationId xmlns:p14="http://schemas.microsoft.com/office/powerpoint/2010/main" val="103770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4E6C-B866-7B75-D42E-AD9FC8D353FB}"/>
              </a:ext>
            </a:extLst>
          </p:cNvPr>
          <p:cNvSpPr>
            <a:spLocks noGrp="1"/>
          </p:cNvSpPr>
          <p:nvPr>
            <p:ph type="title"/>
          </p:nvPr>
        </p:nvSpPr>
        <p:spPr/>
        <p:txBody>
          <a:bodyPr/>
          <a:lstStyle/>
          <a:p>
            <a:r>
              <a:rPr lang="en-US" dirty="0"/>
              <a:t>Software Engineering Principles</a:t>
            </a:r>
          </a:p>
        </p:txBody>
      </p:sp>
      <p:sp>
        <p:nvSpPr>
          <p:cNvPr id="3" name="Content Placeholder 2">
            <a:extLst>
              <a:ext uri="{FF2B5EF4-FFF2-40B4-BE49-F238E27FC236}">
                <a16:creationId xmlns:a16="http://schemas.microsoft.com/office/drawing/2014/main" id="{D962CFDB-422F-2319-59F9-4009BD32940E}"/>
              </a:ext>
            </a:extLst>
          </p:cNvPr>
          <p:cNvSpPr>
            <a:spLocks noGrp="1"/>
          </p:cNvSpPr>
          <p:nvPr>
            <p:ph idx="1"/>
          </p:nvPr>
        </p:nvSpPr>
        <p:spPr/>
        <p:txBody>
          <a:bodyPr/>
          <a:lstStyle/>
          <a:p>
            <a:r>
              <a:rPr lang="en-US" dirty="0"/>
              <a:t>While we have done some planning and models, our project will mostly work from a rapid development/AGILE framework.</a:t>
            </a:r>
          </a:p>
          <a:p>
            <a:r>
              <a:rPr lang="en-US" dirty="0"/>
              <a:t>Focusing on an iterative approach allows us to ensure the core components of the game work.</a:t>
            </a:r>
          </a:p>
          <a:p>
            <a:r>
              <a:rPr lang="en-US" dirty="0"/>
              <a:t>In game development small decisions at the beginning have rippling consequences that conflict with rigid pre-planning. </a:t>
            </a:r>
          </a:p>
          <a:p>
            <a:r>
              <a:rPr lang="en-US" dirty="0"/>
              <a:t>An iterative approach allows us to use this to our advantage rather than fight with it.</a:t>
            </a:r>
          </a:p>
        </p:txBody>
      </p:sp>
    </p:spTree>
    <p:extLst>
      <p:ext uri="{BB962C8B-B14F-4D97-AF65-F5344CB8AC3E}">
        <p14:creationId xmlns:p14="http://schemas.microsoft.com/office/powerpoint/2010/main" val="340564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D5B7-591E-32EC-B8A7-8C39A5AE33C8}"/>
              </a:ext>
            </a:extLst>
          </p:cNvPr>
          <p:cNvSpPr>
            <a:spLocks noGrp="1"/>
          </p:cNvSpPr>
          <p:nvPr>
            <p:ph type="title"/>
          </p:nvPr>
        </p:nvSpPr>
        <p:spPr/>
        <p:txBody>
          <a:bodyPr/>
          <a:lstStyle/>
          <a:p>
            <a:r>
              <a:rPr lang="en-US" dirty="0"/>
              <a:t>Current Backlog</a:t>
            </a:r>
          </a:p>
        </p:txBody>
      </p:sp>
      <p:sp>
        <p:nvSpPr>
          <p:cNvPr id="3" name="Content Placeholder 2">
            <a:extLst>
              <a:ext uri="{FF2B5EF4-FFF2-40B4-BE49-F238E27FC236}">
                <a16:creationId xmlns:a16="http://schemas.microsoft.com/office/drawing/2014/main" id="{392909CE-7217-409F-DEA1-ACC7349DB834}"/>
              </a:ext>
            </a:extLst>
          </p:cNvPr>
          <p:cNvSpPr>
            <a:spLocks noGrp="1"/>
          </p:cNvSpPr>
          <p:nvPr>
            <p:ph idx="1"/>
          </p:nvPr>
        </p:nvSpPr>
        <p:spPr/>
        <p:txBody>
          <a:bodyPr/>
          <a:lstStyle/>
          <a:p>
            <a:r>
              <a:rPr lang="en-US" dirty="0"/>
              <a:t>Here is a small sampling of the tasks we have queued in out backlog</a:t>
            </a:r>
          </a:p>
        </p:txBody>
      </p:sp>
    </p:spTree>
    <p:extLst>
      <p:ext uri="{BB962C8B-B14F-4D97-AF65-F5344CB8AC3E}">
        <p14:creationId xmlns:p14="http://schemas.microsoft.com/office/powerpoint/2010/main" val="276473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B06D-D99F-1057-F4F2-2C332C615116}"/>
              </a:ext>
            </a:extLst>
          </p:cNvPr>
          <p:cNvSpPr>
            <a:spLocks noGrp="1"/>
          </p:cNvSpPr>
          <p:nvPr>
            <p:ph type="title"/>
          </p:nvPr>
        </p:nvSpPr>
        <p:spPr/>
        <p:txBody>
          <a:bodyPr/>
          <a:lstStyle/>
          <a:p>
            <a:r>
              <a:rPr lang="en-US" dirty="0"/>
              <a:t>Project Schedule Projection	</a:t>
            </a:r>
          </a:p>
        </p:txBody>
      </p:sp>
      <p:sp>
        <p:nvSpPr>
          <p:cNvPr id="3" name="Content Placeholder 2">
            <a:extLst>
              <a:ext uri="{FF2B5EF4-FFF2-40B4-BE49-F238E27FC236}">
                <a16:creationId xmlns:a16="http://schemas.microsoft.com/office/drawing/2014/main" id="{F4536F5A-BE2D-94E5-D4CD-075CF41319E6}"/>
              </a:ext>
            </a:extLst>
          </p:cNvPr>
          <p:cNvSpPr>
            <a:spLocks noGrp="1"/>
          </p:cNvSpPr>
          <p:nvPr>
            <p:ph idx="1"/>
          </p:nvPr>
        </p:nvSpPr>
        <p:spPr/>
        <p:txBody>
          <a:bodyPr/>
          <a:lstStyle/>
          <a:p>
            <a:r>
              <a:rPr lang="en-US" dirty="0"/>
              <a:t>Iteration 0: Base project  </a:t>
            </a:r>
            <a:r>
              <a:rPr lang="en-US" dirty="0">
                <a:highlight>
                  <a:srgbClr val="FFFF00"/>
                </a:highlight>
              </a:rPr>
              <a:t>(Est Duration)</a:t>
            </a:r>
          </a:p>
          <a:p>
            <a:pPr lvl="1"/>
            <a:r>
              <a:rPr lang="en-US" dirty="0"/>
              <a:t>setup initial baseline code and objects (Rooms, </a:t>
            </a:r>
            <a:r>
              <a:rPr lang="en-US" dirty="0" err="1"/>
              <a:t>Player,Items,Puzzles</a:t>
            </a:r>
            <a:r>
              <a:rPr lang="en-US" dirty="0"/>
              <a:t>)</a:t>
            </a:r>
          </a:p>
          <a:p>
            <a:pPr lvl="1"/>
            <a:r>
              <a:rPr lang="en-US" dirty="0"/>
              <a:t>Establish a base set of intuitive set of commands with reliable results</a:t>
            </a:r>
          </a:p>
          <a:p>
            <a:pPr lvl="2"/>
            <a:r>
              <a:rPr lang="en-US" b="0" i="0" dirty="0">
                <a:effectLst/>
                <a:latin typeface="gg sans"/>
              </a:rPr>
              <a:t>Search: search a room to reveal items/clues/exits </a:t>
            </a:r>
          </a:p>
          <a:p>
            <a:pPr lvl="2"/>
            <a:r>
              <a:rPr lang="en-US" b="0" i="0" dirty="0">
                <a:effectLst/>
                <a:latin typeface="gg sans"/>
              </a:rPr>
              <a:t>Inspect: Inspects an item providing a detailed description </a:t>
            </a:r>
          </a:p>
          <a:p>
            <a:pPr lvl="2"/>
            <a:r>
              <a:rPr lang="en-US" b="0" i="0" dirty="0">
                <a:effectLst/>
                <a:latin typeface="gg sans"/>
              </a:rPr>
              <a:t>Take [Item]: attempts to pick up an item </a:t>
            </a:r>
          </a:p>
          <a:p>
            <a:pPr lvl="2"/>
            <a:r>
              <a:rPr lang="en-US" b="0" i="0" dirty="0">
                <a:effectLst/>
                <a:latin typeface="gg sans"/>
              </a:rPr>
              <a:t>Drop [Item]: drops an item from player inventory </a:t>
            </a:r>
          </a:p>
          <a:p>
            <a:pPr lvl="2"/>
            <a:r>
              <a:rPr lang="en-US" b="0" i="0" dirty="0">
                <a:effectLst/>
                <a:latin typeface="gg sans"/>
              </a:rPr>
              <a:t>Use [Item]: attempts to "use" an item </a:t>
            </a:r>
          </a:p>
          <a:p>
            <a:pPr lvl="2"/>
            <a:r>
              <a:rPr lang="en-US" b="0" i="0" dirty="0">
                <a:effectLst/>
                <a:latin typeface="gg sans"/>
              </a:rPr>
              <a:t>Inventory: Display players inventory Help: show list of possible commands.</a:t>
            </a:r>
          </a:p>
          <a:p>
            <a:pPr lvl="2"/>
            <a:r>
              <a:rPr lang="en-US" dirty="0">
                <a:latin typeface="gg sans"/>
              </a:rPr>
              <a:t>Help: Displays a list of usable command keywords</a:t>
            </a:r>
          </a:p>
          <a:p>
            <a:pPr lvl="2"/>
            <a:r>
              <a:rPr lang="en-US" dirty="0">
                <a:latin typeface="gg sans"/>
              </a:rPr>
              <a:t>When possible include common synonyms for keywords as well.</a:t>
            </a:r>
            <a:endParaRPr lang="en-US" dirty="0"/>
          </a:p>
        </p:txBody>
      </p:sp>
    </p:spTree>
    <p:extLst>
      <p:ext uri="{BB962C8B-B14F-4D97-AF65-F5344CB8AC3E}">
        <p14:creationId xmlns:p14="http://schemas.microsoft.com/office/powerpoint/2010/main" val="90333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858</Words>
  <Application>Microsoft Office PowerPoint</Application>
  <PresentationFormat>Widescreen</PresentationFormat>
  <Paragraphs>90</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gg sans</vt:lpstr>
      <vt:lpstr>Aptos</vt:lpstr>
      <vt:lpstr>Aptos Display</vt:lpstr>
      <vt:lpstr>Arial</vt:lpstr>
      <vt:lpstr>Office Theme</vt:lpstr>
      <vt:lpstr>Shattered Protocols</vt:lpstr>
      <vt:lpstr>About Us</vt:lpstr>
      <vt:lpstr>Shattered Protocols</vt:lpstr>
      <vt:lpstr>Problem Statement</vt:lpstr>
      <vt:lpstr>Project Requirements</vt:lpstr>
      <vt:lpstr>Ethics Operation</vt:lpstr>
      <vt:lpstr>Software Engineering Principles</vt:lpstr>
      <vt:lpstr>Current Backlog</vt:lpstr>
      <vt:lpstr>Project Schedule Projection </vt:lpstr>
      <vt:lpstr>PowerPoint Presentation</vt:lpstr>
      <vt:lpstr>Project Iteration Organization</vt:lpstr>
      <vt:lpstr>Software Engineering Tools</vt:lpstr>
      <vt:lpstr>Project Models</vt:lpstr>
      <vt:lpstr>Project Architecture</vt:lpstr>
      <vt:lpstr>Project Design</vt:lpstr>
      <vt:lpstr>Configuration Management</vt:lpstr>
      <vt:lpstr>Project Verification</vt:lpstr>
      <vt:lpstr>Development</vt:lpstr>
      <vt:lpstr>Documentation </vt:lpstr>
      <vt:lpstr>Future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Fox</dc:creator>
  <cp:lastModifiedBy>Taylor Fox</cp:lastModifiedBy>
  <cp:revision>1</cp:revision>
  <dcterms:created xsi:type="dcterms:W3CDTF">2024-09-24T21:22:02Z</dcterms:created>
  <dcterms:modified xsi:type="dcterms:W3CDTF">2024-09-24T22:13:14Z</dcterms:modified>
</cp:coreProperties>
</file>