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8" r:id="rId14"/>
  </p:sldIdLst>
  <p:sldSz cx="12252325" cy="6950075"/>
  <p:notesSz cx="12192000" cy="6858000"/>
  <p:defaultTextStyle>
    <a:defPPr>
      <a:defRPr lang="en-US"/>
    </a:defPPr>
    <a:lvl1pPr marL="0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0858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1715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3430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65146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26003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46" y="-96"/>
      </p:cViewPr>
      <p:guideLst>
        <p:guide orient="horz" pos="2918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employee_data%20(3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excel%20nm%20copy%20(5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excel%20nm%20copy%20(5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pieChart>
        <c:varyColors val="1"/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[excel nm copy (5).xlsx]Sheet2!PivotTable1</c:name>
    <c:fmtId val="11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/>
      <c:lineChart>
        <c:grouping val="standard"/>
        <c:ser>
          <c:idx val="0"/>
          <c:order val="0"/>
          <c:tx>
            <c:strRef>
              <c:f>Sheet2!$B$4:$B$5</c:f>
              <c:strCache>
                <c:ptCount val="1"/>
                <c:pt idx="0">
                  <c:v>HIGH</c:v>
                </c:pt>
              </c:strCache>
            </c:strRef>
          </c:tx>
          <c:marker>
            <c:symbol val="none"/>
          </c:marker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LOW</c:v>
                </c:pt>
              </c:strCache>
            </c:strRef>
          </c:tx>
          <c:marker>
            <c:symbol val="none"/>
          </c:marker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MED</c:v>
                </c:pt>
              </c:strCache>
            </c:strRef>
          </c:tx>
          <c:marker>
            <c:symbol val="none"/>
          </c:marker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Sheet2!$E$4:$E$5</c:f>
              <c:strCache>
                <c:ptCount val="1"/>
                <c:pt idx="0">
                  <c:v>VERY HIGH</c:v>
                </c:pt>
              </c:strCache>
            </c:strRef>
          </c:tx>
          <c:marker>
            <c:symbol val="none"/>
          </c:marker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marker val="1"/>
        <c:axId val="124458880"/>
        <c:axId val="124460416"/>
      </c:lineChart>
      <c:catAx>
        <c:axId val="124458880"/>
        <c:scaling>
          <c:orientation val="minMax"/>
        </c:scaling>
        <c:axPos val="b"/>
        <c:tickLblPos val="nextTo"/>
        <c:crossAx val="124460416"/>
        <c:crosses val="autoZero"/>
        <c:auto val="1"/>
        <c:lblAlgn val="ctr"/>
        <c:lblOffset val="100"/>
      </c:catAx>
      <c:valAx>
        <c:axId val="124460416"/>
        <c:scaling>
          <c:orientation val="minMax"/>
        </c:scaling>
        <c:axPos val="l"/>
        <c:majorGridlines/>
        <c:numFmt formatCode="General" sourceLinked="1"/>
        <c:tickLblPos val="nextTo"/>
        <c:crossAx val="1244588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5"/>
  <c:pivotSource>
    <c:name>[excel nm copy (5).xlsx]Sheet2!PivotTable1</c:name>
    <c:fmtId val="17"/>
  </c:pivotSource>
  <c:chart>
    <c:title>
      <c:layout/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delete val="1"/>
        </c:dLbl>
      </c:pivotFmt>
      <c:pivotFmt>
        <c:idx val="5"/>
        <c:marker>
          <c:symbol val="none"/>
        </c:marker>
        <c:dLbl>
          <c:idx val="0"/>
          <c:delete val="1"/>
        </c:dLbl>
      </c:pivotFmt>
      <c:pivotFmt>
        <c:idx val="6"/>
        <c:marker>
          <c:symbol val="none"/>
        </c:marker>
        <c:dLbl>
          <c:idx val="0"/>
          <c:delete val="1"/>
        </c:dLbl>
      </c:pivotFmt>
      <c:pivotFmt>
        <c:idx val="7"/>
        <c:marker>
          <c:symbol val="none"/>
        </c:marker>
        <c:dLbl>
          <c:idx val="0"/>
          <c:delete val="1"/>
        </c:dLbl>
      </c:pivotFmt>
    </c:pivotFmts>
    <c:plotArea>
      <c:layout/>
      <c:areaChart>
        <c:grouping val="standard"/>
        <c:ser>
          <c:idx val="0"/>
          <c:order val="0"/>
          <c:tx>
            <c:strRef>
              <c:f>Sheet2!$B$4:$B$5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Sheet2!$E$4:$E$5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axId val="42067840"/>
        <c:axId val="42621184"/>
      </c:areaChart>
      <c:catAx>
        <c:axId val="42067840"/>
        <c:scaling>
          <c:orientation val="minMax"/>
        </c:scaling>
        <c:axPos val="b"/>
        <c:majorTickMark val="none"/>
        <c:tickLblPos val="nextTo"/>
        <c:crossAx val="42621184"/>
        <c:crosses val="autoZero"/>
        <c:auto val="1"/>
        <c:lblAlgn val="ctr"/>
        <c:lblOffset val="100"/>
      </c:catAx>
      <c:valAx>
        <c:axId val="4262118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42067840"/>
        <c:crosses val="autoZero"/>
        <c:crossBetween val="midCat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56063" y="857250"/>
            <a:ext cx="40798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0858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21715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43430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65146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26003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56063" y="857250"/>
            <a:ext cx="40798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56063" y="857250"/>
            <a:ext cx="40798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11389" y="2095062"/>
            <a:ext cx="582955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7849" y="3892043"/>
            <a:ext cx="8576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38405">
              <a:lnSpc>
                <a:spcPct val="100000"/>
              </a:lnSpc>
              <a:spcBef>
                <a:spcPts val="55"/>
              </a:spcBef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81D60167-4931-47E6-BA6A-407CBD079E47}" type="slidenum">
              <a:rPr lang="en-US" spc="10" smtClean="0"/>
              <a:pPr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38405">
              <a:lnSpc>
                <a:spcPct val="100000"/>
              </a:lnSpc>
              <a:spcBef>
                <a:spcPts val="55"/>
              </a:spcBef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81D60167-4931-47E6-BA6A-407CBD079E47}" type="slidenum">
              <a:rPr lang="en-US" spc="10" smtClean="0"/>
              <a:pPr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2618" y="1598518"/>
            <a:ext cx="532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09947" y="1598518"/>
            <a:ext cx="5329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38405">
              <a:lnSpc>
                <a:spcPct val="100000"/>
              </a:lnSpc>
              <a:spcBef>
                <a:spcPts val="55"/>
              </a:spcBef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81D60167-4931-47E6-BA6A-407CBD079E47}" type="slidenum">
              <a:rPr lang="en-US" spc="10" smtClean="0"/>
              <a:pPr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38405">
              <a:lnSpc>
                <a:spcPct val="100000"/>
              </a:lnSpc>
              <a:spcBef>
                <a:spcPts val="55"/>
              </a:spcBef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81D60167-4931-47E6-BA6A-407CBD079E47}" type="slidenum">
              <a:rPr lang="en-US" spc="10" smtClean="0"/>
              <a:pPr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38405">
              <a:lnSpc>
                <a:spcPct val="100000"/>
              </a:lnSpc>
              <a:spcBef>
                <a:spcPts val="55"/>
              </a:spcBef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81D60167-4931-47E6-BA6A-407CBD079E47}" type="slidenum">
              <a:rPr lang="en-US" spc="10" smtClean="0"/>
              <a:pPr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423826" y="4891"/>
            <a:ext cx="1224595" cy="6945571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85469" y="3744503"/>
            <a:ext cx="4766921" cy="3206044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27535" y="0"/>
            <a:ext cx="3024793" cy="6950075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50395" y="0"/>
            <a:ext cx="2602343" cy="6950075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78658" y="3088923"/>
            <a:ext cx="3273668" cy="3861153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84134" y="0"/>
            <a:ext cx="2868448" cy="6950075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50518" y="0"/>
            <a:ext cx="1301810" cy="6950075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90360" y="0"/>
            <a:ext cx="1262246" cy="6950075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424050" y="3639139"/>
            <a:ext cx="1828276" cy="3310938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" y="4063866"/>
            <a:ext cx="449890" cy="2886212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74" y="390619"/>
            <a:ext cx="1073418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617" y="1598518"/>
            <a:ext cx="110270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65791" y="6463571"/>
            <a:ext cx="39207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2618" y="6463571"/>
            <a:ext cx="28180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09597" y="6560248"/>
            <a:ext cx="151876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8405">
              <a:lnSpc>
                <a:spcPct val="100000"/>
              </a:lnSpc>
              <a:spcBef>
                <a:spcPts val="55"/>
              </a:spcBef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81D60167-4931-47E6-BA6A-407CBD079E47}" type="slidenum">
              <a:rPr lang="en-US" spc="10" smtClean="0"/>
              <a:pPr/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60858">
        <a:defRPr>
          <a:latin typeface="+mn-lt"/>
          <a:ea typeface="+mn-ea"/>
          <a:cs typeface="+mn-cs"/>
        </a:defRPr>
      </a:lvl2pPr>
      <a:lvl3pPr marL="921715">
        <a:defRPr>
          <a:latin typeface="+mn-lt"/>
          <a:ea typeface="+mn-ea"/>
          <a:cs typeface="+mn-cs"/>
        </a:defRPr>
      </a:lvl3pPr>
      <a:lvl4pPr marL="1382573">
        <a:defRPr>
          <a:latin typeface="+mn-lt"/>
          <a:ea typeface="+mn-ea"/>
          <a:cs typeface="+mn-cs"/>
        </a:defRPr>
      </a:lvl4pPr>
      <a:lvl5pPr marL="1843430">
        <a:defRPr>
          <a:latin typeface="+mn-lt"/>
          <a:ea typeface="+mn-ea"/>
          <a:cs typeface="+mn-cs"/>
        </a:defRPr>
      </a:lvl5pPr>
      <a:lvl6pPr marL="2304288">
        <a:defRPr>
          <a:latin typeface="+mn-lt"/>
          <a:ea typeface="+mn-ea"/>
          <a:cs typeface="+mn-cs"/>
        </a:defRPr>
      </a:lvl6pPr>
      <a:lvl7pPr marL="2765146">
        <a:defRPr>
          <a:latin typeface="+mn-lt"/>
          <a:ea typeface="+mn-ea"/>
          <a:cs typeface="+mn-cs"/>
        </a:defRPr>
      </a:lvl7pPr>
      <a:lvl8pPr marL="3226003">
        <a:defRPr>
          <a:latin typeface="+mn-lt"/>
          <a:ea typeface="+mn-ea"/>
          <a:cs typeface="+mn-cs"/>
        </a:defRPr>
      </a:lvl8pPr>
      <a:lvl9pPr marL="368686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60858">
        <a:defRPr>
          <a:latin typeface="+mn-lt"/>
          <a:ea typeface="+mn-ea"/>
          <a:cs typeface="+mn-cs"/>
        </a:defRPr>
      </a:lvl2pPr>
      <a:lvl3pPr marL="921715">
        <a:defRPr>
          <a:latin typeface="+mn-lt"/>
          <a:ea typeface="+mn-ea"/>
          <a:cs typeface="+mn-cs"/>
        </a:defRPr>
      </a:lvl3pPr>
      <a:lvl4pPr marL="1382573">
        <a:defRPr>
          <a:latin typeface="+mn-lt"/>
          <a:ea typeface="+mn-ea"/>
          <a:cs typeface="+mn-cs"/>
        </a:defRPr>
      </a:lvl4pPr>
      <a:lvl5pPr marL="1843430">
        <a:defRPr>
          <a:latin typeface="+mn-lt"/>
          <a:ea typeface="+mn-ea"/>
          <a:cs typeface="+mn-cs"/>
        </a:defRPr>
      </a:lvl5pPr>
      <a:lvl6pPr marL="2304288">
        <a:defRPr>
          <a:latin typeface="+mn-lt"/>
          <a:ea typeface="+mn-ea"/>
          <a:cs typeface="+mn-cs"/>
        </a:defRPr>
      </a:lvl6pPr>
      <a:lvl7pPr marL="2765146">
        <a:defRPr>
          <a:latin typeface="+mn-lt"/>
          <a:ea typeface="+mn-ea"/>
          <a:cs typeface="+mn-cs"/>
        </a:defRPr>
      </a:lvl7pPr>
      <a:lvl8pPr marL="3226003">
        <a:defRPr>
          <a:latin typeface="+mn-lt"/>
          <a:ea typeface="+mn-ea"/>
          <a:cs typeface="+mn-cs"/>
        </a:defRPr>
      </a:lvl8pPr>
      <a:lvl9pPr marL="368686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0635" y="1003901"/>
            <a:ext cx="1751700" cy="1351404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71425" y="1206613"/>
            <a:ext cx="1675122" cy="145758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9279" y="5299434"/>
            <a:ext cx="727482" cy="627438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32775" y="19929"/>
            <a:ext cx="10031591" cy="1001690"/>
          </a:xfrm>
          <a:prstGeom prst="rect">
            <a:avLst/>
          </a:prstGeom>
        </p:spPr>
        <p:txBody>
          <a:bodyPr vert="horz" wrap="square" lIns="0" tIns="16642" rIns="0" bIns="0" rtlCol="0">
            <a:spAutoFit/>
          </a:bodyPr>
          <a:lstStyle/>
          <a:p>
            <a:pPr marL="3239445">
              <a:spcBef>
                <a:spcPts val="131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22" y="6554308"/>
            <a:ext cx="2153729" cy="20271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409597" y="6560248"/>
            <a:ext cx="151876" cy="176387"/>
          </a:xfrm>
          <a:prstGeom prst="rect">
            <a:avLst/>
          </a:prstGeom>
        </p:spPr>
        <p:txBody>
          <a:bodyPr vert="horz" wrap="square" lIns="0" tIns="7041" rIns="0" bIns="0" rtlCol="0">
            <a:spAutoFit/>
          </a:bodyPr>
          <a:lstStyle/>
          <a:p>
            <a:fld id="{81D60167-4931-47E6-BA6A-407CBD079E47}" type="slidenum">
              <a:rPr spc="10" dirty="0"/>
              <a:pPr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9624" y="3025516"/>
            <a:ext cx="8653205" cy="1939731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Kirubha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gunavarshini</a:t>
            </a:r>
            <a:r>
              <a:rPr lang="en-IN" sz="2400" b="1" dirty="0" smtClean="0"/>
              <a:t>  T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</a:t>
            </a:r>
            <a:r>
              <a:rPr lang="en-IN" sz="2400" dirty="0" smtClean="0"/>
              <a:t>312215839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(Accounting and Finance)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Shri </a:t>
            </a:r>
            <a:r>
              <a:rPr lang="en-IN" sz="2400" dirty="0" err="1"/>
              <a:t>Shankarlal</a:t>
            </a:r>
            <a:r>
              <a:rPr lang="en-IN" sz="2400" dirty="0"/>
              <a:t> </a:t>
            </a:r>
            <a:r>
              <a:rPr lang="en-IN" sz="2400" dirty="0" err="1"/>
              <a:t>Sundarbai</a:t>
            </a:r>
            <a:r>
              <a:rPr lang="en-IN" sz="2400" dirty="0"/>
              <a:t> </a:t>
            </a:r>
            <a:r>
              <a:rPr lang="en-IN" sz="2400" dirty="0" err="1"/>
              <a:t>Shasun</a:t>
            </a:r>
            <a:r>
              <a:rPr lang="en-IN" sz="2400" dirty="0"/>
              <a:t> Jain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99" y="6573118"/>
            <a:ext cx="178233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1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1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1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99831" y="5434573"/>
            <a:ext cx="459463" cy="46333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9206" y="1718214"/>
            <a:ext cx="315881" cy="32819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9832" y="5975136"/>
            <a:ext cx="181870" cy="18340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08" y="3426773"/>
            <a:ext cx="2479181" cy="346538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438" y="663731"/>
            <a:ext cx="8522386" cy="678524"/>
          </a:xfrm>
          <a:prstGeom prst="rect">
            <a:avLst/>
          </a:prstGeom>
        </p:spPr>
        <p:txBody>
          <a:bodyPr vert="horz" wrap="square" lIns="0" tIns="16642" rIns="0" bIns="0" rtlCol="0">
            <a:spAutoFit/>
          </a:bodyPr>
          <a:lstStyle/>
          <a:p>
            <a:pPr marL="12802">
              <a:spcBef>
                <a:spcPts val="131"/>
              </a:spcBef>
            </a:pPr>
            <a:r>
              <a:rPr sz="4300" spc="15" dirty="0"/>
              <a:t>THE</a:t>
            </a:r>
            <a:r>
              <a:rPr sz="4300" spc="20" dirty="0"/>
              <a:t> </a:t>
            </a:r>
            <a:r>
              <a:rPr lang="en-US" sz="4300" spc="20" dirty="0"/>
              <a:t>"</a:t>
            </a:r>
            <a:r>
              <a:rPr sz="4300" spc="10" dirty="0"/>
              <a:t>WOW</a:t>
            </a:r>
            <a:r>
              <a:rPr lang="en-US" sz="4300" spc="10" dirty="0"/>
              <a:t>"</a:t>
            </a:r>
            <a:r>
              <a:rPr sz="4300" spc="86" dirty="0"/>
              <a:t> </a:t>
            </a:r>
            <a:r>
              <a:rPr sz="4300" spc="10" dirty="0"/>
              <a:t>IN</a:t>
            </a:r>
            <a:r>
              <a:rPr sz="4300" spc="-5" dirty="0"/>
              <a:t> </a:t>
            </a:r>
            <a:r>
              <a:rPr sz="4300" spc="15" dirty="0"/>
              <a:t>OUR</a:t>
            </a:r>
            <a:r>
              <a:rPr sz="4300" spc="-10" dirty="0"/>
              <a:t> </a:t>
            </a:r>
            <a:r>
              <a:rPr sz="4300" spc="20" dirty="0"/>
              <a:t>SOLUTION</a:t>
            </a:r>
            <a:endParaRPr sz="4300" dirty="0"/>
          </a:p>
        </p:txBody>
      </p:sp>
      <p:sp>
        <p:nvSpPr>
          <p:cNvPr id="8" name="object 8"/>
          <p:cNvSpPr txBox="1"/>
          <p:nvPr/>
        </p:nvSpPr>
        <p:spPr>
          <a:xfrm>
            <a:off x="11333018" y="6560248"/>
            <a:ext cx="229731" cy="176387"/>
          </a:xfrm>
          <a:prstGeom prst="rect">
            <a:avLst/>
          </a:prstGeom>
        </p:spPr>
        <p:txBody>
          <a:bodyPr vert="horz" wrap="square" lIns="0" tIns="7041" rIns="0" bIns="0" rtlCol="0">
            <a:spAutoFit/>
          </a:bodyPr>
          <a:lstStyle/>
          <a:p>
            <a:pPr marL="38405"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405">
                <a:spcBef>
                  <a:spcPts val="55"/>
                </a:spcBef>
              </a:p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56776" y="2386318"/>
            <a:ext cx="8576244" cy="954846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39D0CBB-A689-C06F-2097-53793BB1E25C}"/>
              </a:ext>
            </a:extLst>
          </p:cNvPr>
          <p:cNvSpPr txBox="1"/>
          <p:nvPr/>
        </p:nvSpPr>
        <p:spPr>
          <a:xfrm>
            <a:off x="2756775" y="1694471"/>
            <a:ext cx="6643058" cy="5356051"/>
          </a:xfrm>
          <a:prstGeom prst="rect">
            <a:avLst/>
          </a:prstGeom>
          <a:noFill/>
        </p:spPr>
        <p:txBody>
          <a:bodyPr wrap="square" lIns="92172" tIns="46086" rIns="92172" bIns="46086">
            <a:spAutoFit/>
          </a:bodyPr>
          <a:lstStyle/>
          <a:p>
            <a:r>
              <a:rPr lang="en-IN" b="1" dirty="0">
                <a:effectLst/>
              </a:rPr>
              <a:t>The</a:t>
            </a:r>
            <a:r>
              <a:rPr lang="en-IN" dirty="0">
                <a:effectLst/>
              </a:rPr>
              <a:t> "</a:t>
            </a:r>
            <a:r>
              <a:rPr lang="en-IN" b="1" dirty="0">
                <a:effectLst/>
              </a:rPr>
              <a:t>Wow</a:t>
            </a:r>
            <a:r>
              <a:rPr lang="en-IN" dirty="0">
                <a:effectLst/>
              </a:rPr>
              <a:t>" </a:t>
            </a:r>
            <a:r>
              <a:rPr lang="en-IN" b="1" dirty="0">
                <a:effectLst/>
              </a:rPr>
              <a:t>Factor</a:t>
            </a:r>
            <a:r>
              <a:rPr lang="en-IN" dirty="0">
                <a:effectLst/>
              </a:rPr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Predictive Analytics and Personalized Development Plans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Our solution goes beyond traditional employee performance analysis by incorporating predictive analytics and machine learning algorithms to: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>
                <a:effectLst/>
              </a:rPr>
              <a:t>1. Forecast future performance: </a:t>
            </a:r>
            <a:r>
              <a:rPr lang="en-IN" dirty="0">
                <a:effectLst/>
              </a:rPr>
              <a:t>Identify high-potential employees and predict future performance based on historical data and trends.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2. Detect early warning signs: </a:t>
            </a:r>
            <a:r>
              <a:rPr lang="en-IN" dirty="0">
                <a:effectLst/>
              </a:rPr>
              <a:t>Flag employees at risk of underperforming or leaving the organization, enabling proactive interventions.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3. Personalized development plans: </a:t>
            </a:r>
            <a:r>
              <a:rPr lang="en-IN" dirty="0">
                <a:effectLst/>
              </a:rPr>
              <a:t>Generate tailored development recommendations for each employee, aligning with their strengths, weaknesses, and career goals.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Automated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coaching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insights:</a:t>
            </a:r>
            <a:r>
              <a:rPr lang="en-IN" dirty="0">
                <a:effectLst/>
              </a:rPr>
              <a:t> Provide managers with data-driven coaching suggestions to improve employee performance and address skill gaps.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99832" y="5975136"/>
            <a:ext cx="181870" cy="18340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125" y="6554307"/>
            <a:ext cx="76577" cy="1801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33018" y="6560248"/>
            <a:ext cx="229731" cy="176387"/>
          </a:xfrm>
          <a:prstGeom prst="rect">
            <a:avLst/>
          </a:prstGeom>
        </p:spPr>
        <p:txBody>
          <a:bodyPr vert="horz" wrap="square" lIns="0" tIns="7041" rIns="0" bIns="0" rtlCol="0">
            <a:spAutoFit/>
          </a:bodyPr>
          <a:lstStyle/>
          <a:p>
            <a:pPr marL="38405"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405"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436" y="295058"/>
            <a:ext cx="3320251" cy="752237"/>
          </a:xfrm>
          <a:prstGeom prst="rect">
            <a:avLst/>
          </a:prstGeom>
        </p:spPr>
        <p:txBody>
          <a:bodyPr vert="horz" wrap="square" lIns="0" tIns="13442" rIns="0" bIns="0" rtlCol="0">
            <a:spAutoFit/>
          </a:bodyPr>
          <a:lstStyle/>
          <a:p>
            <a:pPr marL="12802">
              <a:spcBef>
                <a:spcPts val="106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108170" y="532191"/>
            <a:ext cx="459463" cy="46333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D24070F-F688-92DA-6856-71A800FD0DBC}"/>
              </a:ext>
            </a:extLst>
          </p:cNvPr>
          <p:cNvSpPr txBox="1"/>
          <p:nvPr/>
        </p:nvSpPr>
        <p:spPr>
          <a:xfrm>
            <a:off x="926104" y="1821984"/>
            <a:ext cx="7952047" cy="4525055"/>
          </a:xfrm>
          <a:prstGeom prst="rect">
            <a:avLst/>
          </a:prstGeom>
          <a:noFill/>
        </p:spPr>
        <p:txBody>
          <a:bodyPr wrap="square" lIns="92172" tIns="46086" rIns="92172" bIns="46086">
            <a:spAutoFit/>
          </a:bodyPr>
          <a:lstStyle/>
          <a:p>
            <a:r>
              <a:rPr lang="en-IN" b="1" dirty="0">
                <a:effectLst/>
              </a:rPr>
              <a:t>Modelling Approach: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1.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Descriptive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Data cleaning and pre-processing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Data visualization (charts, tables, etc.)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Summary statistics (means, medians, etc.)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2.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Inferential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Correlation analysis (relationships between variables)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Regression analysis (predicting performance ratings)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Hypothesis testing (identifying significant differences)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3</a:t>
            </a:r>
            <a:r>
              <a:rPr lang="en-IN" dirty="0">
                <a:effectLst/>
              </a:rPr>
              <a:t>. </a:t>
            </a:r>
            <a:r>
              <a:rPr lang="en-IN" b="1" dirty="0">
                <a:effectLst/>
              </a:rPr>
              <a:t>Predictive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    - Machine learning algorithms (e.g., decision trees, clustering)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Predictive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(forecasting future performance)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Prescriptive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    - Optimization techniques (identifying best courses of action)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Simulation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(evaluating different scenarios)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99831" y="5434573"/>
            <a:ext cx="459463" cy="46333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9206" y="1718214"/>
            <a:ext cx="315881" cy="32819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9832" y="5975136"/>
            <a:ext cx="181870" cy="18340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125" y="6554307"/>
            <a:ext cx="76577" cy="1801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9071" y="390620"/>
            <a:ext cx="2449189" cy="752237"/>
          </a:xfrm>
          <a:prstGeom prst="rect">
            <a:avLst/>
          </a:prstGeom>
        </p:spPr>
        <p:txBody>
          <a:bodyPr vert="horz" wrap="square" lIns="0" tIns="13442" rIns="0" bIns="0" rtlCol="0">
            <a:spAutoFit/>
          </a:bodyPr>
          <a:lstStyle/>
          <a:p>
            <a:pPr marL="12802">
              <a:spcBef>
                <a:spcPts val="106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8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33018" y="6560248"/>
            <a:ext cx="229731" cy="176387"/>
          </a:xfrm>
          <a:prstGeom prst="rect">
            <a:avLst/>
          </a:prstGeom>
        </p:spPr>
        <p:txBody>
          <a:bodyPr vert="horz" wrap="square" lIns="0" tIns="7041" rIns="0" bIns="0" rtlCol="0">
            <a:spAutoFit/>
          </a:bodyPr>
          <a:lstStyle/>
          <a:p>
            <a:pPr marL="38405"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405">
                <a:spcBef>
                  <a:spcPts val="55"/>
                </a:spcBef>
              </a:pPr>
              <a:t>12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58ED83D-60FE-E7CF-CABA-C33EFD975E10}"/>
              </a:ext>
            </a:extLst>
          </p:cNvPr>
          <p:cNvSpPr txBox="1"/>
          <p:nvPr/>
        </p:nvSpPr>
        <p:spPr>
          <a:xfrm rot="10800000" flipV="1">
            <a:off x="759072" y="1343922"/>
            <a:ext cx="11931062" cy="374291"/>
          </a:xfrm>
          <a:prstGeom prst="rect">
            <a:avLst/>
          </a:prstGeom>
          <a:noFill/>
        </p:spPr>
        <p:txBody>
          <a:bodyPr wrap="square" lIns="92172" tIns="46086" rIns="92172" bIns="46086">
            <a:spAutoFit/>
          </a:bodyPr>
          <a:lstStyle/>
          <a:p>
            <a:r>
              <a:rPr lang="en-US" dirty="0"/>
              <a:t>FORMULA=IFS(Z8&gt;=5,"VERY HIGH",Z8&gt;=4,"HIGH",Z8&gt;=3,"MED",TRUE,"LOW")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6430962" y="1570037"/>
          <a:ext cx="2667001" cy="2819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868362" y="2713037"/>
          <a:ext cx="4114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5059362" y="2027237"/>
          <a:ext cx="4343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64990AA-2D03-3307-0C9F-EBC89FC0260E}"/>
              </a:ext>
            </a:extLst>
          </p:cNvPr>
          <p:cNvSpPr txBox="1"/>
          <p:nvPr/>
        </p:nvSpPr>
        <p:spPr>
          <a:xfrm>
            <a:off x="466644" y="1743945"/>
            <a:ext cx="8725594" cy="2586062"/>
          </a:xfrm>
          <a:prstGeom prst="rect">
            <a:avLst/>
          </a:prstGeom>
          <a:noFill/>
        </p:spPr>
        <p:txBody>
          <a:bodyPr wrap="square" lIns="92172" tIns="46086" rIns="92172" bIns="46086">
            <a:spAutoFit/>
          </a:bodyPr>
          <a:lstStyle/>
          <a:p>
            <a:r>
              <a:rPr lang="en-IN" dirty="0">
                <a:effectLst/>
              </a:rPr>
              <a:t>Conclusion: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The employee performance analysis using Excel has provided valuable insights into the organization's talent landscape. By leveraging data analytics and visualization, we have: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1. Identified top performers and underperforming employees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2. Uncovered departmental and demographic trends influencing performance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3. Developed targeted recommendations for talent development and improvement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0635" y="1003900"/>
            <a:ext cx="1751700" cy="1351404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71423" y="1206611"/>
            <a:ext cx="1675122" cy="145758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9279" y="5299433"/>
            <a:ext cx="727482" cy="627438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32775" y="19929"/>
            <a:ext cx="10031591" cy="1001690"/>
          </a:xfrm>
          <a:prstGeom prst="rect">
            <a:avLst/>
          </a:prstGeom>
        </p:spPr>
        <p:txBody>
          <a:bodyPr vert="horz" wrap="square" lIns="0" tIns="16642" rIns="0" bIns="0" rtlCol="0">
            <a:spAutoFit/>
          </a:bodyPr>
          <a:lstStyle/>
          <a:p>
            <a:pPr marL="3239445">
              <a:spcBef>
                <a:spcPts val="131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22" y="6554308"/>
            <a:ext cx="2153729" cy="20271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409597" y="6560248"/>
            <a:ext cx="151876" cy="176387"/>
          </a:xfrm>
          <a:prstGeom prst="rect">
            <a:avLst/>
          </a:prstGeom>
        </p:spPr>
        <p:txBody>
          <a:bodyPr vert="horz" wrap="square" lIns="0" tIns="7041" rIns="0" bIns="0" rtlCol="0">
            <a:spAutoFit/>
          </a:bodyPr>
          <a:lstStyle/>
          <a:p>
            <a:fld id="{81D60167-4931-47E6-BA6A-407CBD079E47}" type="slidenum">
              <a:rPr spc="10" dirty="0"/>
              <a:pPr/>
              <a:t>2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9622" y="3025515"/>
            <a:ext cx="8653205" cy="1939731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b="1" dirty="0"/>
              <a:t> </a:t>
            </a:r>
            <a:r>
              <a:rPr lang="en-IN" sz="2400" b="1" dirty="0" smtClean="0"/>
              <a:t>KIRUBHA GUNAVARSHINI  T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</a:t>
            </a:r>
            <a:r>
              <a:rPr lang="en-IN" sz="2400" dirty="0" smtClean="0"/>
              <a:t>312215839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(Accounting and Finance)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Shri </a:t>
            </a:r>
            <a:r>
              <a:rPr lang="en-IN" sz="2400" dirty="0" err="1"/>
              <a:t>Shankarlal</a:t>
            </a:r>
            <a:r>
              <a:rPr lang="en-IN" sz="2400" dirty="0"/>
              <a:t> </a:t>
            </a:r>
            <a:r>
              <a:rPr lang="en-IN" sz="2400" dirty="0" err="1"/>
              <a:t>Sundarbai</a:t>
            </a:r>
            <a:r>
              <a:rPr lang="en-IN" sz="2400" dirty="0"/>
              <a:t> </a:t>
            </a:r>
            <a:r>
              <a:rPr lang="en-IN" sz="2400" dirty="0" err="1"/>
              <a:t>Shasun</a:t>
            </a:r>
            <a:r>
              <a:rPr lang="en-IN" sz="2400" dirty="0"/>
              <a:t> Jain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252325" cy="69500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80684" y="0"/>
            <a:ext cx="4776492" cy="6955223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" y="4063866"/>
            <a:ext cx="449890" cy="2886212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99831" y="5434573"/>
            <a:ext cx="459463" cy="46333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29206" y="1718214"/>
            <a:ext cx="315881" cy="32819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9832" y="5975136"/>
            <a:ext cx="181870" cy="18340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43441" y="840766"/>
            <a:ext cx="3929038" cy="678524"/>
          </a:xfrm>
          <a:prstGeom prst="rect">
            <a:avLst/>
          </a:prstGeom>
        </p:spPr>
        <p:txBody>
          <a:bodyPr vert="horz" wrap="square" lIns="0" tIns="16642" rIns="0" bIns="0" rtlCol="0">
            <a:spAutoFit/>
          </a:bodyPr>
          <a:lstStyle/>
          <a:p>
            <a:pPr marL="12802">
              <a:spcBef>
                <a:spcPts val="131"/>
              </a:spcBef>
            </a:pPr>
            <a:r>
              <a:rPr sz="4300" spc="5" dirty="0"/>
              <a:t>PROJECT</a:t>
            </a:r>
            <a:r>
              <a:rPr sz="4300" spc="-86" dirty="0"/>
              <a:t> </a:t>
            </a:r>
            <a:r>
              <a:rPr sz="4300" spc="25" dirty="0"/>
              <a:t>TITLE</a:t>
            </a:r>
            <a:endParaRPr sz="43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9038" y="6496392"/>
            <a:ext cx="3723558" cy="299239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409597" y="6560248"/>
            <a:ext cx="151876" cy="176387"/>
          </a:xfrm>
          <a:prstGeom prst="rect">
            <a:avLst/>
          </a:prstGeom>
        </p:spPr>
        <p:txBody>
          <a:bodyPr vert="horz" wrap="square" lIns="0" tIns="7041" rIns="0" bIns="0" rtlCol="0">
            <a:spAutoFit/>
          </a:bodyPr>
          <a:lstStyle/>
          <a:p>
            <a:fld id="{81D60167-4931-47E6-BA6A-407CBD079E47}" type="slidenum">
              <a:rPr spc="10" dirty="0"/>
              <a:pPr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23548" y="2151779"/>
            <a:ext cx="8635747" cy="1447289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574" y="28963"/>
            <a:ext cx="12543472" cy="69500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80684" y="0"/>
            <a:ext cx="4776492" cy="6955223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" y="4063866"/>
            <a:ext cx="449890" cy="2886212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6199" y="6573118"/>
            <a:ext cx="178233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1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1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1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99258" y="453685"/>
            <a:ext cx="363740" cy="36681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65382" y="5685548"/>
            <a:ext cx="650903" cy="656396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931" y="6216457"/>
            <a:ext cx="248875" cy="25097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863" y="3870804"/>
            <a:ext cx="4144732" cy="3050311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43436" y="451369"/>
            <a:ext cx="2368783" cy="752237"/>
          </a:xfrm>
          <a:prstGeom prst="rect">
            <a:avLst/>
          </a:prstGeom>
        </p:spPr>
        <p:txBody>
          <a:bodyPr vert="horz" wrap="square" lIns="0" tIns="13442" rIns="0" bIns="0" rtlCol="0">
            <a:spAutoFit/>
          </a:bodyPr>
          <a:lstStyle/>
          <a:p>
            <a:pPr marL="12802">
              <a:spcBef>
                <a:spcPts val="106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409597" y="6560248"/>
            <a:ext cx="151876" cy="176387"/>
          </a:xfrm>
          <a:prstGeom prst="rect">
            <a:avLst/>
          </a:prstGeom>
        </p:spPr>
        <p:txBody>
          <a:bodyPr vert="horz" wrap="square" lIns="0" tIns="7041" rIns="0" bIns="0" rtlCol="0">
            <a:spAutoFit/>
          </a:bodyPr>
          <a:lstStyle/>
          <a:p>
            <a:fld id="{81D60167-4931-47E6-BA6A-407CBD079E47}" type="slidenum">
              <a:rPr spc="10" dirty="0"/>
              <a:pPr/>
              <a:t>4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2226" y="1046674"/>
            <a:ext cx="5054084" cy="4401944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pPr algn="l"/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31017" y="2973088"/>
            <a:ext cx="2775918" cy="3301285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29206" y="1718214"/>
            <a:ext cx="315881" cy="32819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4" y="582776"/>
            <a:ext cx="5664785" cy="2001963"/>
          </a:xfrm>
          <a:prstGeom prst="rect">
            <a:avLst/>
          </a:prstGeom>
        </p:spPr>
        <p:txBody>
          <a:bodyPr vert="horz" wrap="square" lIns="0" tIns="16642" rIns="0" bIns="0" rtlCol="0">
            <a:spAutoFit/>
          </a:bodyPr>
          <a:lstStyle/>
          <a:p>
            <a:pPr marL="12802">
              <a:spcBef>
                <a:spcPts val="131"/>
              </a:spcBef>
              <a:tabLst>
                <a:tab pos="2749784" algn="l"/>
              </a:tabLst>
            </a:pPr>
            <a:r>
              <a:rPr sz="4300" spc="-20" dirty="0"/>
              <a:t>P</a:t>
            </a:r>
            <a:r>
              <a:rPr sz="4300" spc="15" dirty="0"/>
              <a:t>ROB</a:t>
            </a:r>
            <a:r>
              <a:rPr sz="4300" spc="55" dirty="0"/>
              <a:t>L</a:t>
            </a:r>
            <a:r>
              <a:rPr sz="4300" spc="-20" dirty="0"/>
              <a:t>E</a:t>
            </a:r>
            <a:r>
              <a:rPr sz="4300" spc="20" dirty="0"/>
              <a:t>M</a:t>
            </a:r>
            <a:r>
              <a:rPr sz="4300" dirty="0"/>
              <a:t>	</a:t>
            </a:r>
            <a:r>
              <a:rPr sz="4300" spc="10" dirty="0"/>
              <a:t>S</a:t>
            </a:r>
            <a:r>
              <a:rPr sz="4300" spc="-373" dirty="0"/>
              <a:t>T</a:t>
            </a:r>
            <a:r>
              <a:rPr sz="4300" spc="-378" dirty="0"/>
              <a:t>A</a:t>
            </a:r>
            <a:r>
              <a:rPr sz="4300" spc="15" dirty="0"/>
              <a:t>T</a:t>
            </a:r>
            <a:r>
              <a:rPr sz="4300" spc="-10" dirty="0"/>
              <a:t>E</a:t>
            </a:r>
            <a:r>
              <a:rPr sz="4300" spc="-20" dirty="0"/>
              <a:t>ME</a:t>
            </a:r>
            <a:r>
              <a:rPr sz="4300" spc="10" dirty="0"/>
              <a:t>NT</a:t>
            </a:r>
            <a:endParaRPr sz="43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22" y="6554308"/>
            <a:ext cx="2153729" cy="20271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409597" y="6560248"/>
            <a:ext cx="151876" cy="176387"/>
          </a:xfrm>
          <a:prstGeom prst="rect">
            <a:avLst/>
          </a:prstGeom>
        </p:spPr>
        <p:txBody>
          <a:bodyPr vert="horz" wrap="square" lIns="0" tIns="7041" rIns="0" bIns="0" rtlCol="0">
            <a:spAutoFit/>
          </a:bodyPr>
          <a:lstStyle/>
          <a:p>
            <a:fld id="{81D60167-4931-47E6-BA6A-407CBD079E47}" type="slidenum">
              <a:rPr spc="10" dirty="0"/>
              <a:pPr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34C3F1C-C178-513A-530A-AC828B1292B9}"/>
              </a:ext>
            </a:extLst>
          </p:cNvPr>
          <p:cNvSpPr txBox="1"/>
          <p:nvPr/>
        </p:nvSpPr>
        <p:spPr>
          <a:xfrm flipH="1">
            <a:off x="679618" y="2554394"/>
            <a:ext cx="7049875" cy="370071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3EA33DC-6ED0-8248-7D19-40BF1B79E99A}"/>
              </a:ext>
            </a:extLst>
          </p:cNvPr>
          <p:cNvSpPr txBox="1"/>
          <p:nvPr/>
        </p:nvSpPr>
        <p:spPr>
          <a:xfrm>
            <a:off x="1386288" y="2554396"/>
            <a:ext cx="5664785" cy="3694058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pPr algn="l"/>
            <a:r>
              <a:rPr lang="en-IN" dirty="0">
                <a:effectLst/>
              </a:rPr>
              <a:t>As an HR Analyst, you have been tasked with evaluating the performance of employees in a large organization. You have access to a dataset containing employee information, including: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Employee ID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Name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Department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Job Title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Performance ratings (1-5) for the past 3 years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Salary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Years of service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01068" y="2683502"/>
            <a:ext cx="3551258" cy="3861153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29206" y="1718214"/>
            <a:ext cx="315881" cy="32819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438" y="840767"/>
            <a:ext cx="5289559" cy="2001963"/>
          </a:xfrm>
          <a:prstGeom prst="rect">
            <a:avLst/>
          </a:prstGeom>
        </p:spPr>
        <p:txBody>
          <a:bodyPr vert="horz" wrap="square" lIns="0" tIns="16642" rIns="0" bIns="0" rtlCol="0">
            <a:spAutoFit/>
          </a:bodyPr>
          <a:lstStyle/>
          <a:p>
            <a:pPr marL="12802">
              <a:spcBef>
                <a:spcPts val="131"/>
              </a:spcBef>
              <a:tabLst>
                <a:tab pos="2664013" algn="l"/>
              </a:tabLst>
            </a:pPr>
            <a:r>
              <a:rPr sz="4300" spc="5" dirty="0"/>
              <a:t>PROJECT	</a:t>
            </a:r>
            <a:r>
              <a:rPr sz="4300" spc="-20" dirty="0"/>
              <a:t>OVERVIEW</a:t>
            </a:r>
            <a:endParaRPr sz="43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22" y="6554308"/>
            <a:ext cx="2153729" cy="20271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409597" y="6560248"/>
            <a:ext cx="151876" cy="176387"/>
          </a:xfrm>
          <a:prstGeom prst="rect">
            <a:avLst/>
          </a:prstGeom>
        </p:spPr>
        <p:txBody>
          <a:bodyPr vert="horz" wrap="square" lIns="0" tIns="7041" rIns="0" bIns="0" rtlCol="0">
            <a:spAutoFit/>
          </a:bodyPr>
          <a:lstStyle/>
          <a:p>
            <a:fld id="{81D60167-4931-47E6-BA6A-407CBD079E47}" type="slidenum">
              <a:rPr spc="10" dirty="0"/>
              <a:pPr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5503" y="2162247"/>
            <a:ext cx="7964012" cy="831736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C168B22-9B43-51D6-4E7F-094CD03280A2}"/>
              </a:ext>
            </a:extLst>
          </p:cNvPr>
          <p:cNvSpPr txBox="1"/>
          <p:nvPr/>
        </p:nvSpPr>
        <p:spPr>
          <a:xfrm flipH="1">
            <a:off x="933284" y="2554394"/>
            <a:ext cx="5374750" cy="370071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488E281-0158-B8F5-64DB-C1662FFDCEF7}"/>
              </a:ext>
            </a:extLst>
          </p:cNvPr>
          <p:cNvSpPr txBox="1"/>
          <p:nvPr/>
        </p:nvSpPr>
        <p:spPr>
          <a:xfrm flipH="1">
            <a:off x="1086440" y="2708839"/>
            <a:ext cx="5374750" cy="370071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7C34A8-036B-D103-F35A-0EB5C87FB860}"/>
              </a:ext>
            </a:extLst>
          </p:cNvPr>
          <p:cNvSpPr txBox="1"/>
          <p:nvPr/>
        </p:nvSpPr>
        <p:spPr>
          <a:xfrm flipH="1">
            <a:off x="1239594" y="2863285"/>
            <a:ext cx="5374750" cy="739403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pPr algn="l"/>
            <a:endParaRPr lang="en-IN" sz="2400" dirty="0"/>
          </a:p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8EF15FE-7E73-AD61-E94F-709E65F5DC31}"/>
              </a:ext>
            </a:extLst>
          </p:cNvPr>
          <p:cNvSpPr txBox="1"/>
          <p:nvPr/>
        </p:nvSpPr>
        <p:spPr>
          <a:xfrm>
            <a:off x="1174979" y="2286525"/>
            <a:ext cx="1837848" cy="370071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ABF5A02-C406-7F32-4092-D5330C182A3D}"/>
              </a:ext>
            </a:extLst>
          </p:cNvPr>
          <p:cNvSpPr txBox="1"/>
          <p:nvPr/>
        </p:nvSpPr>
        <p:spPr>
          <a:xfrm>
            <a:off x="1328132" y="2440970"/>
            <a:ext cx="6879968" cy="2309063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pPr algn="l"/>
            <a:endParaRPr lang="en-IN" dirty="0"/>
          </a:p>
          <a:p>
            <a:pPr algn="l"/>
            <a:r>
              <a:rPr lang="en-IN" dirty="0">
                <a:effectLst/>
              </a:rPr>
              <a:t>1. Identify top-performing employees across departments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2. Determine the relationship between performance ratings and salary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3. Examine the impact of years of service on performance ratings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4. Develop a dashboard to visualize key performance metrics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5. Provide recommendations for talent development and retention strategies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99831" y="5434573"/>
            <a:ext cx="459463" cy="46333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29206" y="1718214"/>
            <a:ext cx="315881" cy="32819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99832" y="5975136"/>
            <a:ext cx="181870" cy="18340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2914" y="903766"/>
            <a:ext cx="5039408" cy="509247"/>
          </a:xfrm>
          <a:prstGeom prst="rect">
            <a:avLst/>
          </a:prstGeom>
        </p:spPr>
        <p:txBody>
          <a:bodyPr vert="horz" wrap="square" lIns="0" tIns="16642" rIns="0" bIns="0" rtlCol="0">
            <a:spAutoFit/>
          </a:bodyPr>
          <a:lstStyle/>
          <a:p>
            <a:pPr marL="12802">
              <a:spcBef>
                <a:spcPts val="131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7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484" y="6255070"/>
            <a:ext cx="2192018" cy="49229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409597" y="6560248"/>
            <a:ext cx="151876" cy="176387"/>
          </a:xfrm>
          <a:prstGeom prst="rect">
            <a:avLst/>
          </a:prstGeom>
        </p:spPr>
        <p:txBody>
          <a:bodyPr vert="horz" wrap="square" lIns="0" tIns="7041" rIns="0" bIns="0" rtlCol="0">
            <a:spAutoFit/>
          </a:bodyPr>
          <a:lstStyle/>
          <a:p>
            <a:fld id="{81D60167-4931-47E6-BA6A-407CBD079E47}" type="slidenum">
              <a:rPr spc="10" dirty="0"/>
              <a:pPr/>
              <a:t>7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03383C-4F3D-FF42-9F5A-39E7ADD61B5D}"/>
              </a:ext>
            </a:extLst>
          </p:cNvPr>
          <p:cNvSpPr txBox="1"/>
          <p:nvPr/>
        </p:nvSpPr>
        <p:spPr>
          <a:xfrm>
            <a:off x="738490" y="2046411"/>
            <a:ext cx="7576340" cy="3417059"/>
          </a:xfrm>
          <a:prstGeom prst="rect">
            <a:avLst/>
          </a:prstGeom>
          <a:noFill/>
        </p:spPr>
        <p:txBody>
          <a:bodyPr wrap="square" lIns="92172" tIns="46086" rIns="92172" bIns="46086" rtlCol="0">
            <a:spAutoFit/>
          </a:bodyPr>
          <a:lstStyle/>
          <a:p>
            <a:pPr algn="l"/>
            <a:r>
              <a:rPr lang="en-IN" dirty="0"/>
              <a:t>1. </a:t>
            </a:r>
            <a:r>
              <a:rPr lang="en-IN" b="1" dirty="0"/>
              <a:t>HR Managers</a:t>
            </a:r>
            <a:r>
              <a:rPr lang="en-IN" dirty="0"/>
              <a:t>: Responsible for talent development, performance management, and employee engagement.
2. </a:t>
            </a:r>
            <a:r>
              <a:rPr lang="en-IN" b="1" dirty="0"/>
              <a:t>Department Heads: </a:t>
            </a:r>
            <a:r>
              <a:rPr lang="en-IN" dirty="0"/>
              <a:t>Leaders of various departments who need to understand their team’s performance and identify areas for improvement.
3. </a:t>
            </a:r>
            <a:r>
              <a:rPr lang="en-IN" b="1" dirty="0"/>
              <a:t>Senior Management</a:t>
            </a:r>
            <a:r>
              <a:rPr lang="en-IN" dirty="0"/>
              <a:t>: Executives who require insights to inform strategic decisions on talent development, resource allocation, and performance improvement initiatives.
4. </a:t>
            </a:r>
            <a:r>
              <a:rPr lang="en-IN" b="1" dirty="0"/>
              <a:t>Team Leads:</a:t>
            </a:r>
            <a:r>
              <a:rPr lang="en-IN" dirty="0"/>
              <a:t> Supervisors who need to understand their team members’ strengths and weaknesses to provide targeted coaching and development opportunities.
5. </a:t>
            </a:r>
            <a:r>
              <a:rPr lang="en-IN" b="1" dirty="0"/>
              <a:t>Employees</a:t>
            </a:r>
            <a:r>
              <a:rPr lang="en-IN" dirty="0"/>
              <a:t>: Individuals who want to understand their own performance, set goals, and track progress.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496198"/>
            <a:ext cx="2708910" cy="329163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99831" y="5434573"/>
            <a:ext cx="459463" cy="46333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9206" y="1718214"/>
            <a:ext cx="315881" cy="32819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99832" y="5975136"/>
            <a:ext cx="181870" cy="18340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0928" y="869404"/>
            <a:ext cx="9811433" cy="567571"/>
          </a:xfrm>
          <a:prstGeom prst="rect">
            <a:avLst/>
          </a:prstGeom>
        </p:spPr>
        <p:txBody>
          <a:bodyPr vert="horz" wrap="square" lIns="0" tIns="13442" rIns="0" bIns="0" rtlCol="0">
            <a:spAutoFit/>
          </a:bodyPr>
          <a:lstStyle/>
          <a:p>
            <a:pPr marL="12802">
              <a:spcBef>
                <a:spcPts val="106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8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7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6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22" y="6554308"/>
            <a:ext cx="2153729" cy="20271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409597" y="6560248"/>
            <a:ext cx="151876" cy="176387"/>
          </a:xfrm>
          <a:prstGeom prst="rect">
            <a:avLst/>
          </a:prstGeom>
        </p:spPr>
        <p:txBody>
          <a:bodyPr vert="horz" wrap="square" lIns="0" tIns="7041" rIns="0" bIns="0" rtlCol="0">
            <a:spAutoFit/>
          </a:bodyPr>
          <a:lstStyle/>
          <a:p>
            <a:fld id="{81D60167-4931-47E6-BA6A-407CBD079E47}" type="slidenum">
              <a:rPr spc="10" dirty="0"/>
              <a:pPr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55AE63F-4BEA-1A7E-F4B7-43B6DF8AF844}"/>
              </a:ext>
            </a:extLst>
          </p:cNvPr>
          <p:cNvSpPr txBox="1"/>
          <p:nvPr/>
        </p:nvSpPr>
        <p:spPr>
          <a:xfrm>
            <a:off x="3060092" y="2445740"/>
            <a:ext cx="6132143" cy="3478614"/>
          </a:xfrm>
          <a:prstGeom prst="rect">
            <a:avLst/>
          </a:prstGeom>
          <a:noFill/>
        </p:spPr>
        <p:txBody>
          <a:bodyPr wrap="square" lIns="92172" tIns="46086" rIns="92172" bIns="46086">
            <a:spAutoFit/>
          </a:bodyPr>
          <a:lstStyle/>
          <a:p>
            <a:r>
              <a:rPr lang="en-IN" b="1" dirty="0"/>
              <a:t>  </a:t>
            </a:r>
            <a:r>
              <a:rPr lang="en-IN" sz="2000" b="1" dirty="0"/>
              <a:t>Solution</a:t>
            </a:r>
            <a:r>
              <a:rPr lang="en-IN" dirty="0">
                <a:effectLst/>
              </a:rPr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Comprehensive Excel-based employee performance analysis and visualization tool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Automated data cleaning, processing, and analysis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Interactive dashboard with customizable charts, tables, and filters.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 </a:t>
            </a:r>
            <a:r>
              <a:rPr lang="en-IN" sz="2000" b="1" dirty="0"/>
              <a:t> Value Propositions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- Data-driven insights: Make informed decisions about talent development, performance management, and resource allocation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Improved performance management: Identify areas for improvement, set targeted goals, and track progress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E7BC8C-804A-0E98-AAC2-53549816EE05}"/>
              </a:ext>
            </a:extLst>
          </p:cNvPr>
          <p:cNvSpPr txBox="1"/>
          <p:nvPr/>
        </p:nvSpPr>
        <p:spPr>
          <a:xfrm>
            <a:off x="759068" y="1496197"/>
            <a:ext cx="9315598" cy="4525055"/>
          </a:xfrm>
          <a:prstGeom prst="rect">
            <a:avLst/>
          </a:prstGeom>
          <a:noFill/>
        </p:spPr>
        <p:txBody>
          <a:bodyPr wrap="square" lIns="92172" tIns="46086" rIns="92172" bIns="46086">
            <a:spAutoFit/>
          </a:bodyPr>
          <a:lstStyle/>
          <a:p>
            <a:r>
              <a:rPr lang="en-IN" b="1" dirty="0">
                <a:effectLst/>
              </a:rPr>
              <a:t>Description</a:t>
            </a:r>
            <a:r>
              <a:rPr lang="en-IN" dirty="0">
                <a:effectLst/>
              </a:rPr>
              <a:t>: This dataset contains employee performance data for a large organization, including: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1. </a:t>
            </a:r>
            <a:r>
              <a:rPr lang="en-IN" b="1" dirty="0">
                <a:effectLst/>
              </a:rPr>
              <a:t>Employee ID</a:t>
            </a:r>
            <a:r>
              <a:rPr lang="en-IN" dirty="0">
                <a:effectLst/>
              </a:rPr>
              <a:t> (Unique identifier for each employee)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2. </a:t>
            </a:r>
            <a:r>
              <a:rPr lang="en-IN" b="1" dirty="0">
                <a:effectLst/>
              </a:rPr>
              <a:t>Name</a:t>
            </a:r>
            <a:r>
              <a:rPr lang="en-IN" dirty="0">
                <a:effectLst/>
              </a:rPr>
              <a:t> (Employee name)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3. </a:t>
            </a:r>
            <a:r>
              <a:rPr lang="en-IN" b="1" dirty="0">
                <a:effectLst/>
              </a:rPr>
              <a:t>Department</a:t>
            </a:r>
            <a:r>
              <a:rPr lang="en-IN" dirty="0"/>
              <a:t> </a:t>
            </a:r>
            <a:r>
              <a:rPr lang="en-IN" dirty="0">
                <a:effectLst/>
              </a:rPr>
              <a:t>(Department or team the employee belongs to)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4. </a:t>
            </a:r>
            <a:r>
              <a:rPr lang="en-IN" b="1" dirty="0">
                <a:effectLst/>
              </a:rPr>
              <a:t>Job Title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(Employee's job title)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5. </a:t>
            </a:r>
            <a:r>
              <a:rPr lang="en-IN" b="1" dirty="0">
                <a:effectLst/>
              </a:rPr>
              <a:t>Performance Rating</a:t>
            </a:r>
            <a:r>
              <a:rPr lang="en-IN" b="1" dirty="0"/>
              <a:t> </a:t>
            </a:r>
            <a:r>
              <a:rPr lang="en-IN" dirty="0">
                <a:effectLst/>
              </a:rPr>
              <a:t>(Annual performance rating, 1-5)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6. </a:t>
            </a:r>
            <a:r>
              <a:rPr lang="en-IN" b="1" dirty="0">
                <a:effectLst/>
              </a:rPr>
              <a:t>Salary</a:t>
            </a:r>
            <a:r>
              <a:rPr lang="en-IN" dirty="0">
                <a:effectLst/>
              </a:rPr>
              <a:t> (Annual salary)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7. </a:t>
            </a:r>
            <a:r>
              <a:rPr lang="en-IN" b="1" dirty="0">
                <a:effectLst/>
              </a:rPr>
              <a:t>Years of Service</a:t>
            </a:r>
            <a:r>
              <a:rPr lang="en-IN" dirty="0">
                <a:effectLst/>
              </a:rPr>
              <a:t> (Number of years with the organization)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8. </a:t>
            </a:r>
            <a:r>
              <a:rPr lang="en-IN" b="1" dirty="0">
                <a:effectLst/>
              </a:rPr>
              <a:t>Age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 age)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9. </a:t>
            </a:r>
            <a:r>
              <a:rPr lang="en-IN" b="1" dirty="0">
                <a:effectLst/>
              </a:rPr>
              <a:t>Gender</a:t>
            </a:r>
            <a:r>
              <a:rPr lang="en-IN" dirty="0">
                <a:effectLst/>
              </a:rPr>
              <a:t> (Employee gender)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10. </a:t>
            </a:r>
            <a:r>
              <a:rPr lang="en-IN" b="1" dirty="0">
                <a:effectLst/>
              </a:rPr>
              <a:t>Education Level</a:t>
            </a:r>
            <a:r>
              <a:rPr lang="en-IN" dirty="0">
                <a:effectLst/>
              </a:rPr>
              <a:t> (Highest level of education completed)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11. </a:t>
            </a:r>
            <a:r>
              <a:rPr lang="en-IN" b="1" dirty="0">
                <a:effectLst/>
              </a:rPr>
              <a:t>Training Hours</a:t>
            </a:r>
            <a:r>
              <a:rPr lang="en-IN" dirty="0"/>
              <a:t> </a:t>
            </a:r>
            <a:r>
              <a:rPr lang="en-IN" dirty="0">
                <a:effectLst/>
              </a:rPr>
              <a:t>(Number of training hours completed in the past year)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12. </a:t>
            </a:r>
            <a:r>
              <a:rPr lang="en-IN" b="1" dirty="0">
                <a:effectLst/>
              </a:rPr>
              <a:t>Absenteeism</a:t>
            </a:r>
            <a:r>
              <a:rPr lang="en-IN" dirty="0">
                <a:effectLst/>
              </a:rPr>
              <a:t> (Number of absences in the past year)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13. </a:t>
            </a:r>
            <a:r>
              <a:rPr lang="en-IN" b="1" dirty="0">
                <a:effectLst/>
              </a:rPr>
              <a:t>Sales Performance </a:t>
            </a:r>
            <a:r>
              <a:rPr lang="en-IN" dirty="0">
                <a:effectLst/>
              </a:rPr>
              <a:t>(Sales revenue generated, for sales roles only)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14. </a:t>
            </a:r>
            <a:r>
              <a:rPr lang="en-IN" b="1" dirty="0">
                <a:effectLst/>
              </a:rPr>
              <a:t>Customer Satisfaction</a:t>
            </a:r>
            <a:r>
              <a:rPr lang="en-IN" dirty="0">
                <a:effectLst/>
              </a:rPr>
              <a:t> (Average customer satisfaction rating, for customer-facing roles only)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250</Words>
  <Application>Microsoft Office PowerPoint</Application>
  <PresentationFormat>Custom</PresentationFormat>
  <Paragraphs>61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11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Jagadeeshwaran</cp:lastModifiedBy>
  <cp:revision>23</cp:revision>
  <dcterms:created xsi:type="dcterms:W3CDTF">2024-03-29T15:07:22Z</dcterms:created>
  <dcterms:modified xsi:type="dcterms:W3CDTF">2024-08-31T14:13:45Z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