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3" r:id="rId6"/>
    <p:sldId id="264" r:id="rId7"/>
    <p:sldId id="268" r:id="rId8"/>
    <p:sldId id="266" r:id="rId9"/>
    <p:sldId id="269" r:id="rId10"/>
    <p:sldId id="275" r:id="rId11"/>
    <p:sldId id="274" r:id="rId12"/>
    <p:sldId id="267" r:id="rId13"/>
  </p:sldIdLst>
  <p:sldSz cx="12198350" cy="6858000"/>
  <p:notesSz cx="6858000" cy="9144000"/>
  <p:defaultTextStyle>
    <a:defPPr>
      <a:defRPr lang="de-DE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25AC16-C8D3-4D0A-9DED-76C370D7905D}">
          <p14:sldIdLst>
            <p14:sldId id="259"/>
          </p14:sldIdLst>
        </p14:section>
        <p14:section name="Thomas" id="{D95D0C94-1B8E-436C-83A8-191C1245122C}">
          <p14:sldIdLst>
            <p14:sldId id="263"/>
            <p14:sldId id="264"/>
            <p14:sldId id="268"/>
            <p14:sldId id="266"/>
            <p14:sldId id="269"/>
          </p14:sldIdLst>
        </p14:section>
        <p14:section name="Dominic" id="{05746127-6DF1-478C-8540-3F2595B41A0F}">
          <p14:sldIdLst>
            <p14:sldId id="275"/>
            <p14:sldId id="27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195F"/>
    <a:srgbClr val="D72864"/>
    <a:srgbClr val="D72872"/>
    <a:srgbClr val="A2195B"/>
    <a:srgbClr val="E61B72"/>
    <a:srgbClr val="933279"/>
    <a:srgbClr val="E7249F"/>
    <a:srgbClr val="7F7F7F"/>
    <a:srgbClr val="C8D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OST Tabelle">
    <a:wholeTbl>
      <a:tcTxStyle>
        <a:fontRef idx="minor">
          <a:prstClr val="black"/>
        </a:fontRef>
        <a:schemeClr val="dk1"/>
      </a:tcTxStyle>
      <a:tcStyle>
        <a:tcBdr>
          <a:left>
            <a:ln w="28575" cmpd="sng">
              <a:solidFill>
                <a:srgbClr val="56276D"/>
              </a:solidFill>
            </a:ln>
          </a:left>
          <a:right>
            <a:ln w="28575" cmpd="sng">
              <a:solidFill>
                <a:srgbClr val="56276D"/>
              </a:solidFill>
            </a:ln>
          </a:right>
          <a:top>
            <a:ln w="28575" cmpd="sng">
              <a:solidFill>
                <a:srgbClr val="56276D"/>
              </a:solidFill>
            </a:ln>
          </a:top>
          <a:bottom>
            <a:ln w="28575" cmpd="sng">
              <a:solidFill>
                <a:srgbClr val="56276D"/>
              </a:solidFill>
            </a:ln>
          </a:bottom>
          <a:insideH>
            <a:ln w="28575" cmpd="sng">
              <a:solidFill>
                <a:srgbClr val="56276D"/>
              </a:solidFill>
            </a:ln>
          </a:insideH>
          <a:insideV>
            <a:ln w="28575" cmpd="sng">
              <a:solidFill>
                <a:srgbClr val="56276D"/>
              </a:solidFill>
            </a:ln>
          </a:insideV>
        </a:tcBdr>
        <a:fill>
          <a:noFill/>
        </a:fill>
      </a:tcStyle>
    </a:wholeTbl>
    <a:firstCol>
      <a:tcTxStyle b="on">
        <a:fontRef idx="minor"/>
        <a:srgbClr val="000000"/>
      </a:tcTxStyle>
      <a:tcStyle>
        <a:tcBdr/>
        <a:fill>
          <a:noFill/>
        </a:fill>
      </a:tcStyle>
    </a:firstCol>
    <a:firstRow>
      <a:tcTxStyle b="on">
        <a:fontRef idx="minor"/>
        <a:srgbClr val="000000"/>
      </a:tcTxStyle>
      <a:tcStyle>
        <a:tcBdr/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1" autoAdjust="0"/>
    <p:restoredTop sz="82773" autoAdjust="0"/>
  </p:normalViewPr>
  <p:slideViewPr>
    <p:cSldViewPr snapToGrid="0" snapToObjects="1">
      <p:cViewPr varScale="1">
        <p:scale>
          <a:sx n="134" d="100"/>
          <a:sy n="134" d="100"/>
        </p:scale>
        <p:origin x="828" y="12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01" d="100"/>
          <a:sy n="101" d="100"/>
        </p:scale>
        <p:origin x="353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E594-98F6-3A40-9CB1-890EFD882430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A8F55-2519-6F41-91E3-24F0254F6F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5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A80C-0032-A04F-8DC3-1D9FA424B670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BABC-F464-1C42-81DA-2E65C84DE5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89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32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0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08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51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38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7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mask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8350" cy="6867258"/>
          </a:xfrm>
          <a:prstGeom prst="rect">
            <a:avLst/>
          </a:prstGeom>
          <a:solidFill>
            <a:schemeClr val="tx1">
              <a:alpha val="1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1" name="Freihandform 20"/>
          <p:cNvSpPr/>
          <p:nvPr/>
        </p:nvSpPr>
        <p:spPr>
          <a:xfrm>
            <a:off x="3975404" y="679931"/>
            <a:ext cx="8222947" cy="6187327"/>
          </a:xfrm>
          <a:custGeom>
            <a:avLst/>
            <a:gdLst>
              <a:gd name="connsiteX0" fmla="*/ 5924544 w 8222947"/>
              <a:gd name="connsiteY0" fmla="*/ 885 h 6187327"/>
              <a:gd name="connsiteX1" fmla="*/ 6308590 w 8222947"/>
              <a:gd name="connsiteY1" fmla="*/ 41571 h 6187327"/>
              <a:gd name="connsiteX2" fmla="*/ 8006972 w 8222947"/>
              <a:gd name="connsiteY2" fmla="*/ 1782211 h 6187327"/>
              <a:gd name="connsiteX3" fmla="*/ 8214187 w 8222947"/>
              <a:gd name="connsiteY3" fmla="*/ 2329511 h 6187327"/>
              <a:gd name="connsiteX4" fmla="*/ 8222947 w 8222947"/>
              <a:gd name="connsiteY4" fmla="*/ 2362752 h 6187327"/>
              <a:gd name="connsiteX5" fmla="*/ 8222947 w 8222947"/>
              <a:gd name="connsiteY5" fmla="*/ 4688892 h 6187327"/>
              <a:gd name="connsiteX6" fmla="*/ 8207914 w 8222947"/>
              <a:gd name="connsiteY6" fmla="*/ 4742881 h 6187327"/>
              <a:gd name="connsiteX7" fmla="*/ 7556423 w 8222947"/>
              <a:gd name="connsiteY7" fmla="*/ 6028617 h 6187327"/>
              <a:gd name="connsiteX8" fmla="*/ 7425161 w 8222947"/>
              <a:gd name="connsiteY8" fmla="*/ 6187327 h 6187327"/>
              <a:gd name="connsiteX9" fmla="*/ 1006577 w 8222947"/>
              <a:gd name="connsiteY9" fmla="*/ 6187327 h 6187327"/>
              <a:gd name="connsiteX10" fmla="*/ 850964 w 8222947"/>
              <a:gd name="connsiteY10" fmla="*/ 5995980 h 6187327"/>
              <a:gd name="connsiteX11" fmla="*/ 422250 w 8222947"/>
              <a:gd name="connsiteY11" fmla="*/ 5267019 h 6187327"/>
              <a:gd name="connsiteX12" fmla="*/ 142610 w 8222947"/>
              <a:gd name="connsiteY12" fmla="*/ 2830055 h 6187327"/>
              <a:gd name="connsiteX13" fmla="*/ 3539677 w 8222947"/>
              <a:gd name="connsiteY13" fmla="*/ 2265216 h 6187327"/>
              <a:gd name="connsiteX14" fmla="*/ 5924544 w 8222947"/>
              <a:gd name="connsiteY14" fmla="*/ 885 h 61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22947" h="6187327">
                <a:moveTo>
                  <a:pt x="5924544" y="885"/>
                </a:moveTo>
                <a:cubicBezTo>
                  <a:pt x="6041007" y="-3625"/>
                  <a:pt x="6168271" y="8957"/>
                  <a:pt x="6308590" y="41571"/>
                </a:cubicBezTo>
                <a:cubicBezTo>
                  <a:pt x="6952725" y="190142"/>
                  <a:pt x="7634399" y="972436"/>
                  <a:pt x="8006972" y="1782211"/>
                </a:cubicBezTo>
                <a:cubicBezTo>
                  <a:pt x="8089782" y="1962218"/>
                  <a:pt x="8158705" y="2145053"/>
                  <a:pt x="8214187" y="2329511"/>
                </a:cubicBezTo>
                <a:lnTo>
                  <a:pt x="8222947" y="2362752"/>
                </a:lnTo>
                <a:lnTo>
                  <a:pt x="8222947" y="4688892"/>
                </a:lnTo>
                <a:lnTo>
                  <a:pt x="8207914" y="4742881"/>
                </a:lnTo>
                <a:cubicBezTo>
                  <a:pt x="8067235" y="5203851"/>
                  <a:pt x="7847382" y="5639692"/>
                  <a:pt x="7556423" y="6028617"/>
                </a:cubicBezTo>
                <a:lnTo>
                  <a:pt x="7425161" y="6187327"/>
                </a:lnTo>
                <a:lnTo>
                  <a:pt x="1006577" y="6187327"/>
                </a:lnTo>
                <a:lnTo>
                  <a:pt x="850964" y="5995980"/>
                </a:lnTo>
                <a:cubicBezTo>
                  <a:pt x="686863" y="5772304"/>
                  <a:pt x="542722" y="5528860"/>
                  <a:pt x="422250" y="5267019"/>
                </a:cubicBezTo>
                <a:cubicBezTo>
                  <a:pt x="50312" y="4458802"/>
                  <a:pt x="-155418" y="3502075"/>
                  <a:pt x="142610" y="2830055"/>
                </a:cubicBezTo>
                <a:cubicBezTo>
                  <a:pt x="788131" y="1375996"/>
                  <a:pt x="2271479" y="2908304"/>
                  <a:pt x="3539677" y="2265216"/>
                </a:cubicBezTo>
                <a:cubicBezTo>
                  <a:pt x="4682264" y="1685095"/>
                  <a:pt x="4798738" y="44473"/>
                  <a:pt x="5924544" y="885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5642407" y="1910668"/>
            <a:ext cx="6555944" cy="4947333"/>
          </a:xfrm>
          <a:custGeom>
            <a:avLst/>
            <a:gdLst>
              <a:gd name="connsiteX0" fmla="*/ 4854063 w 6552531"/>
              <a:gd name="connsiteY0" fmla="*/ 7 h 4947333"/>
              <a:gd name="connsiteX1" fmla="*/ 5071206 w 6552531"/>
              <a:gd name="connsiteY1" fmla="*/ 27731 h 4947333"/>
              <a:gd name="connsiteX2" fmla="*/ 6551503 w 6552531"/>
              <a:gd name="connsiteY2" fmla="*/ 1809287 h 4947333"/>
              <a:gd name="connsiteX3" fmla="*/ 6552531 w 6552531"/>
              <a:gd name="connsiteY3" fmla="*/ 1812764 h 4947333"/>
              <a:gd name="connsiteX4" fmla="*/ 6552531 w 6552531"/>
              <a:gd name="connsiteY4" fmla="*/ 3922236 h 4947333"/>
              <a:gd name="connsiteX5" fmla="*/ 6508354 w 6552531"/>
              <a:gd name="connsiteY5" fmla="*/ 4056281 h 4947333"/>
              <a:gd name="connsiteX6" fmla="*/ 6167266 w 6552531"/>
              <a:gd name="connsiteY6" fmla="*/ 4753897 h 4947333"/>
              <a:gd name="connsiteX7" fmla="*/ 6033717 w 6552531"/>
              <a:gd name="connsiteY7" fmla="*/ 4947333 h 4947333"/>
              <a:gd name="connsiteX8" fmla="*/ 688221 w 6552531"/>
              <a:gd name="connsiteY8" fmla="*/ 4947333 h 4947333"/>
              <a:gd name="connsiteX9" fmla="*/ 669155 w 6552531"/>
              <a:gd name="connsiteY9" fmla="*/ 4921952 h 4947333"/>
              <a:gd name="connsiteX10" fmla="*/ 159446 w 6552531"/>
              <a:gd name="connsiteY10" fmla="*/ 3896401 h 4947333"/>
              <a:gd name="connsiteX11" fmla="*/ 44617 w 6552531"/>
              <a:gd name="connsiteY11" fmla="*/ 3440846 h 4947333"/>
              <a:gd name="connsiteX12" fmla="*/ 40529 w 6552531"/>
              <a:gd name="connsiteY12" fmla="*/ 3406626 h 4947333"/>
              <a:gd name="connsiteX13" fmla="*/ 39476 w 6552531"/>
              <a:gd name="connsiteY13" fmla="*/ 3401514 h 4947333"/>
              <a:gd name="connsiteX14" fmla="*/ 482859 w 6552531"/>
              <a:gd name="connsiteY14" fmla="*/ 1876033 h 4947333"/>
              <a:gd name="connsiteX15" fmla="*/ 896951 w 6552531"/>
              <a:gd name="connsiteY15" fmla="*/ 1759366 h 4947333"/>
              <a:gd name="connsiteX16" fmla="*/ 1369778 w 6552531"/>
              <a:gd name="connsiteY16" fmla="*/ 1839493 h 4947333"/>
              <a:gd name="connsiteX17" fmla="*/ 1408346 w 6552531"/>
              <a:gd name="connsiteY17" fmla="*/ 1854656 h 4947333"/>
              <a:gd name="connsiteX18" fmla="*/ 1515289 w 6552531"/>
              <a:gd name="connsiteY18" fmla="*/ 1876395 h 4947333"/>
              <a:gd name="connsiteX19" fmla="*/ 2860708 w 6552531"/>
              <a:gd name="connsiteY19" fmla="*/ 1855646 h 4947333"/>
              <a:gd name="connsiteX20" fmla="*/ 3877062 w 6552531"/>
              <a:gd name="connsiteY20" fmla="*/ 691198 h 4947333"/>
              <a:gd name="connsiteX21" fmla="*/ 4633989 w 6552531"/>
              <a:gd name="connsiteY21" fmla="*/ 13545 h 4947333"/>
              <a:gd name="connsiteX22" fmla="*/ 4683323 w 6552531"/>
              <a:gd name="connsiteY22" fmla="*/ 9490 h 4947333"/>
              <a:gd name="connsiteX23" fmla="*/ 4720135 w 6552531"/>
              <a:gd name="connsiteY23" fmla="*/ 11657 h 4947333"/>
              <a:gd name="connsiteX24" fmla="*/ 4746809 w 6552531"/>
              <a:gd name="connsiteY24" fmla="*/ 6469 h 4947333"/>
              <a:gd name="connsiteX25" fmla="*/ 4854063 w 6552531"/>
              <a:gd name="connsiteY25" fmla="*/ 7 h 4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2531" h="4947333">
                <a:moveTo>
                  <a:pt x="4854063" y="7"/>
                </a:moveTo>
                <a:cubicBezTo>
                  <a:pt x="4925952" y="311"/>
                  <a:pt x="4998520" y="9743"/>
                  <a:pt x="5071206" y="27731"/>
                </a:cubicBezTo>
                <a:cubicBezTo>
                  <a:pt x="5652694" y="171645"/>
                  <a:pt x="6241767" y="863160"/>
                  <a:pt x="6551503" y="1809287"/>
                </a:cubicBezTo>
                <a:lnTo>
                  <a:pt x="6552531" y="1812764"/>
                </a:lnTo>
                <a:lnTo>
                  <a:pt x="6552531" y="3922236"/>
                </a:lnTo>
                <a:lnTo>
                  <a:pt x="6508354" y="4056281"/>
                </a:lnTo>
                <a:cubicBezTo>
                  <a:pt x="6420252" y="4303320"/>
                  <a:pt x="6305352" y="4537096"/>
                  <a:pt x="6167266" y="4753897"/>
                </a:cubicBezTo>
                <a:lnTo>
                  <a:pt x="6033717" y="4947333"/>
                </a:lnTo>
                <a:lnTo>
                  <a:pt x="688221" y="4947333"/>
                </a:lnTo>
                <a:lnTo>
                  <a:pt x="669155" y="4921952"/>
                </a:lnTo>
                <a:cubicBezTo>
                  <a:pt x="462010" y="4623316"/>
                  <a:pt x="290452" y="4280274"/>
                  <a:pt x="159446" y="3896401"/>
                </a:cubicBezTo>
                <a:cubicBezTo>
                  <a:pt x="110759" y="3753734"/>
                  <a:pt x="70478" y="3595787"/>
                  <a:pt x="44617" y="3440846"/>
                </a:cubicBezTo>
                <a:lnTo>
                  <a:pt x="40529" y="3406626"/>
                </a:lnTo>
                <a:lnTo>
                  <a:pt x="39476" y="3401514"/>
                </a:lnTo>
                <a:cubicBezTo>
                  <a:pt x="-78551" y="2709645"/>
                  <a:pt x="67748" y="2122061"/>
                  <a:pt x="482859" y="1876033"/>
                </a:cubicBezTo>
                <a:cubicBezTo>
                  <a:pt x="607393" y="1802224"/>
                  <a:pt x="747277" y="1764396"/>
                  <a:pt x="896951" y="1759366"/>
                </a:cubicBezTo>
                <a:cubicBezTo>
                  <a:pt x="1046624" y="1754337"/>
                  <a:pt x="1206087" y="1782107"/>
                  <a:pt x="1369778" y="1839493"/>
                </a:cubicBezTo>
                <a:lnTo>
                  <a:pt x="1408346" y="1854656"/>
                </a:lnTo>
                <a:lnTo>
                  <a:pt x="1515289" y="1876395"/>
                </a:lnTo>
                <a:cubicBezTo>
                  <a:pt x="1867428" y="1960511"/>
                  <a:pt x="2467079" y="2053179"/>
                  <a:pt x="2860708" y="1855646"/>
                </a:cubicBezTo>
                <a:cubicBezTo>
                  <a:pt x="3254336" y="1658114"/>
                  <a:pt x="3625995" y="1062372"/>
                  <a:pt x="3877062" y="691198"/>
                </a:cubicBezTo>
                <a:cubicBezTo>
                  <a:pt x="4155238" y="279949"/>
                  <a:pt x="4374413" y="55026"/>
                  <a:pt x="4633989" y="13545"/>
                </a:cubicBezTo>
                <a:cubicBezTo>
                  <a:pt x="4650213" y="10953"/>
                  <a:pt x="4666671" y="9635"/>
                  <a:pt x="4683323" y="9490"/>
                </a:cubicBezTo>
                <a:lnTo>
                  <a:pt x="4720135" y="11657"/>
                </a:lnTo>
                <a:lnTo>
                  <a:pt x="4746809" y="6469"/>
                </a:lnTo>
                <a:cubicBezTo>
                  <a:pt x="4782344" y="1985"/>
                  <a:pt x="4818118" y="-145"/>
                  <a:pt x="4854063" y="7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38700" y="3239457"/>
            <a:ext cx="6790944" cy="1097269"/>
          </a:xfrm>
        </p:spPr>
        <p:txBody>
          <a:bodyPr lIns="0" tIns="0" bIns="0" anchor="b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Titelfolie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6177" y="1533510"/>
            <a:ext cx="2691819" cy="126438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33464" y="5641975"/>
            <a:ext cx="1445099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1200">
                <a:latin typeface="+mn-lt"/>
              </a:defRPr>
            </a:lvl1pPr>
          </a:lstStyle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9B772D-4EEB-40F5-B989-5B158C414958}"/>
              </a:ext>
            </a:extLst>
          </p:cNvPr>
          <p:cNvSpPr/>
          <p:nvPr/>
        </p:nvSpPr>
        <p:spPr>
          <a:xfrm>
            <a:off x="0" y="6723258"/>
            <a:ext cx="12198350" cy="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8699" y="6200774"/>
            <a:ext cx="5541757" cy="42134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 dirty="0"/>
              <a:t>Departement / Abteilung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38700" y="4410388"/>
            <a:ext cx="6790944" cy="860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33464" y="5342714"/>
            <a:ext cx="5546993" cy="184666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</a:defRPr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24459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7335">
          <p15:clr>
            <a:srgbClr val="FBAE40"/>
          </p15:clr>
        </p15:guide>
        <p15:guide id="3" pos="304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247666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21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-1"/>
            <a:ext cx="12198350" cy="6200775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</p:spTree>
    <p:extLst>
      <p:ext uri="{BB962C8B-B14F-4D97-AF65-F5344CB8AC3E}">
        <p14:creationId xmlns:p14="http://schemas.microsoft.com/office/powerpoint/2010/main" val="1106125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6"/>
          <p:cNvSpPr>
            <a:spLocks noGrp="1"/>
          </p:cNvSpPr>
          <p:nvPr>
            <p:ph type="title"/>
          </p:nvPr>
        </p:nvSpPr>
        <p:spPr>
          <a:xfrm>
            <a:off x="586002" y="1273057"/>
            <a:ext cx="11054755" cy="61539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rgbClr val="332E29"/>
                </a:solidFill>
                <a:latin typeface="Lucida Bright" panose="02040602050505020304" pitchFamily="18" charset="0"/>
                <a:cs typeface="Arial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86002" y="1920229"/>
            <a:ext cx="11054755" cy="4496447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aseline="0">
                <a:solidFill>
                  <a:srgbClr val="332E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indent="-266700">
              <a:buFont typeface="Wingdings" pitchFamily="2" charset="2"/>
              <a:buChar char="§"/>
              <a:defRPr sz="2000" baseline="0">
                <a:solidFill>
                  <a:srgbClr val="332E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1338" indent="-274638">
              <a:buFont typeface="Wingdings" pitchFamily="2" charset="2"/>
              <a:buChar char="§"/>
              <a:defRPr sz="1800" baseline="0">
                <a:solidFill>
                  <a:srgbClr val="332E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8038" indent="-266700">
              <a:buFont typeface="Wingdings" pitchFamily="2" charset="2"/>
              <a:buChar char="§"/>
              <a:defRPr sz="1600">
                <a:solidFill>
                  <a:srgbClr val="332E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4738" indent="-266700">
              <a:buFont typeface="Wingdings" pitchFamily="2" charset="2"/>
              <a:buChar char="§"/>
              <a:defRPr sz="1400">
                <a:solidFill>
                  <a:srgbClr val="332E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41438" indent="-266700">
              <a:buFont typeface="Wingdings" pitchFamily="2" charset="2"/>
              <a:buChar char="§"/>
              <a:defRPr sz="1200" baseline="0">
                <a:solidFill>
                  <a:srgbClr val="332E29"/>
                </a:solidFill>
              </a:defRPr>
            </a:lvl6pPr>
          </a:lstStyle>
          <a:p>
            <a:pPr lvl="0"/>
            <a:r>
              <a:rPr lang="de-CH" noProof="0"/>
              <a:t>Mustertext – Fliesstext ohne Einrückung auf Folgezeile (Listenebene 1), die Listebenen 2 bis 4 sind mit hierarchisch eingerückten Spiegelpunkten versehen, wobei die Schriftgrösse zur nachfolgenden Stufe jeweils um 2 Punkte abnimmt. Die quadratischen Spiegelpunkte sind unter dem Menüpunkt „Aufzählungszeichen“ anzuwählen.</a:t>
            </a:r>
          </a:p>
          <a:p>
            <a:pPr lvl="1"/>
            <a:r>
              <a:rPr lang="de-CH" noProof="0"/>
              <a:t>Musteraufzählung erste Ebene (Listenebene 2)</a:t>
            </a:r>
          </a:p>
          <a:p>
            <a:pPr lvl="2"/>
            <a:r>
              <a:rPr lang="de-CH" noProof="0"/>
              <a:t>Zweite Ebene (Listenebene 3)</a:t>
            </a:r>
          </a:p>
          <a:p>
            <a:pPr lvl="3"/>
            <a:r>
              <a:rPr lang="de-CH" noProof="0"/>
              <a:t>Dritte Ebene (Listenebene 4)</a:t>
            </a:r>
          </a:p>
          <a:p>
            <a:pPr lvl="4"/>
            <a:r>
              <a:rPr lang="de-CH" noProof="0"/>
              <a:t>Vierte Ebene (Listenebene 5)</a:t>
            </a:r>
          </a:p>
        </p:txBody>
      </p:sp>
    </p:spTree>
    <p:extLst>
      <p:ext uri="{BB962C8B-B14F-4D97-AF65-F5344CB8AC3E}">
        <p14:creationId xmlns:p14="http://schemas.microsoft.com/office/powerpoint/2010/main" val="87938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1366">
          <p15:clr>
            <a:srgbClr val="FBAE40"/>
          </p15:clr>
        </p15:guide>
        <p15:guide id="3" orient="horz" pos="4201">
          <p15:clr>
            <a:srgbClr val="FBAE40"/>
          </p15:clr>
        </p15:guide>
        <p15:guide id="4" pos="438">
          <p15:clr>
            <a:srgbClr val="FBAE40"/>
          </p15:clr>
        </p15:guide>
        <p15:guide id="5" orient="horz" pos="40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1804" y="5947634"/>
            <a:ext cx="1558409" cy="732008"/>
          </a:xfrm>
          <a:prstGeom prst="rect">
            <a:avLst/>
          </a:prstGeom>
        </p:spPr>
      </p:pic>
      <p:sp>
        <p:nvSpPr>
          <p:cNvPr id="14" name="Bildplatzhalter 13" descr="Hier Titelbild einfügen" title="Titelbild">
            <a:extLst>
              <a:ext uri="{FF2B5EF4-FFF2-40B4-BE49-F238E27FC236}">
                <a16:creationId xmlns:a16="http://schemas.microsoft.com/office/drawing/2014/main" id="{1DE6A71F-9A5B-4F1D-A226-20EDC05C37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8350" cy="5772670"/>
          </a:xfrm>
          <a:prstGeom prst="rect">
            <a:avLst/>
          </a:prstGeom>
          <a:solidFill>
            <a:schemeClr val="bg2"/>
          </a:solidFill>
        </p:spPr>
        <p:txBody>
          <a:bodyPr lIns="216000" tIns="108000" anchor="t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Tipp: Zuerst das Bild einfügen (über das Bild-Icon), dann den Titel eingeben.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8531" y="3427353"/>
            <a:ext cx="5957391" cy="797311"/>
          </a:xfrm>
          <a:solidFill>
            <a:srgbClr val="FFFFFF">
              <a:alpha val="80000"/>
            </a:srgbClr>
          </a:solidFill>
        </p:spPr>
        <p:txBody>
          <a:bodyPr wrap="square" lIns="108000" tIns="72000" rIns="108000" bIns="108000" anchor="b" anchorCtr="0">
            <a:spAutoFit/>
          </a:bodyPr>
          <a:lstStyle>
            <a:lvl1pPr algn="l">
              <a:lnSpc>
                <a:spcPct val="100000"/>
              </a:lnSpc>
              <a:defRPr sz="4000" b="1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Titelfolie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329363" y="6453187"/>
            <a:ext cx="3377345" cy="17938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8043DE-5E81-43FD-995B-4B17DF0265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7514" y="4224664"/>
            <a:ext cx="4064000" cy="489534"/>
          </a:xfrm>
          <a:prstGeom prst="rect">
            <a:avLst/>
          </a:prstGeom>
          <a:solidFill>
            <a:srgbClr val="D72864">
              <a:alpha val="80000"/>
            </a:srgbClr>
          </a:solidFill>
        </p:spPr>
        <p:txBody>
          <a:bodyPr wrap="square" lIns="108000" tIns="72000" rIns="108000" bIns="108000" anchor="t" anchorCtr="0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9363" y="5949950"/>
            <a:ext cx="3365053" cy="5032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06450" y="5949950"/>
            <a:ext cx="5364163" cy="25082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de-CH" dirty="0"/>
              <a:t>Departement / Abteilung</a:t>
            </a:r>
          </a:p>
        </p:txBody>
      </p:sp>
    </p:spTree>
    <p:extLst>
      <p:ext uri="{BB962C8B-B14F-4D97-AF65-F5344CB8AC3E}">
        <p14:creationId xmlns:p14="http://schemas.microsoft.com/office/powerpoint/2010/main" val="204462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8">
          <p15:clr>
            <a:srgbClr val="FBAE40"/>
          </p15:clr>
        </p15:guide>
        <p15:guide id="2" pos="2663">
          <p15:clr>
            <a:srgbClr val="FBAE40"/>
          </p15:clr>
        </p15:guide>
        <p15:guide id="3" orient="horz" pos="2659">
          <p15:clr>
            <a:srgbClr val="FBAE40"/>
          </p15:clr>
        </p15:guide>
        <p15:guide id="8" pos="5223">
          <p15:clr>
            <a:srgbClr val="FBAE40"/>
          </p15:clr>
        </p15:guide>
        <p15:guide id="9" orient="horz" pos="3748">
          <p15:clr>
            <a:srgbClr val="FBAE40"/>
          </p15:clr>
        </p15:guide>
        <p15:guide id="10" pos="336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6494462" y="333375"/>
            <a:ext cx="5365751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" y="2213149"/>
            <a:ext cx="5364164" cy="191773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53641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de-DE" dirty="0"/>
              <a:t>Titel Abschnittsfolie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05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3850783"/>
            <a:ext cx="12198350" cy="2349992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110537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 dirty="0"/>
              <a:t>Titel Abschnittsfolie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" y="2213149"/>
            <a:ext cx="7371633" cy="1398501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21904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06450" y="1449387"/>
            <a:ext cx="11053763" cy="4751387"/>
          </a:xfrm>
          <a:prstGeom prst="rect">
            <a:avLst/>
          </a:prstGeom>
        </p:spPr>
        <p:txBody>
          <a:bodyPr numCol="2" spcCol="288000">
            <a:normAutofit/>
          </a:bodyPr>
          <a:lstStyle>
            <a:lvl1pPr marL="342900" marR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 sz="2000" baseline="0"/>
            </a:lvl1pPr>
            <a:lvl2pPr marL="360363" indent="-36036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ct val="120000"/>
              <a:buFontTx/>
              <a:buBlip>
                <a:blip r:embed="rId2"/>
              </a:buBlip>
              <a:defRPr sz="2000" b="1" baseline="0"/>
            </a:lvl2pPr>
            <a:lvl3pPr marL="628650" indent="-2682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/>
            </a:lvl3pPr>
            <a:lvl4pPr marL="895350" indent="-206375">
              <a:spcBef>
                <a:spcPts val="400"/>
              </a:spcBef>
              <a:spcAft>
                <a:spcPts val="0"/>
              </a:spcAft>
              <a:defRPr/>
            </a:lvl4pPr>
            <a:lvl5pPr marL="1163638" indent="-230188"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Thema 1 [Ebene 1]</a:t>
            </a:r>
          </a:p>
          <a:p>
            <a:pPr lvl="1"/>
            <a:r>
              <a:rPr lang="de-DE" dirty="0"/>
              <a:t>Thema 2 aktiv [Ebene 2]</a:t>
            </a:r>
          </a:p>
          <a:p>
            <a:pPr lvl="2"/>
            <a:r>
              <a:rPr lang="de-DE" dirty="0"/>
              <a:t>Unterthema 1 [Ebene 3]</a:t>
            </a:r>
          </a:p>
          <a:p>
            <a:pPr lvl="2"/>
            <a:r>
              <a:rPr lang="de-DE" dirty="0"/>
              <a:t>Unterthema 2 [Ebene 3]</a:t>
            </a:r>
          </a:p>
          <a:p>
            <a:pPr marL="342900" marR="0" lvl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Thema 3 [Ebene 1]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806450" y="333376"/>
            <a:ext cx="11053763" cy="287337"/>
          </a:xfrm>
        </p:spPr>
        <p:txBody>
          <a:bodyPr/>
          <a:lstStyle>
            <a:lvl1pPr>
              <a:defRPr lang="de-DE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Agenda-Titel eingeben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0436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21. April 2022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Digital Business – Agri Tech</a:t>
            </a:r>
            <a:endParaRPr lang="de-CH" dirty="0"/>
          </a:p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193327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6"/>
          </p:nvPr>
        </p:nvSpPr>
        <p:spPr>
          <a:xfrm>
            <a:off x="806450" y="1449388"/>
            <a:ext cx="5364163" cy="475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6"/>
          <p:cNvSpPr>
            <a:spLocks noGrp="1"/>
          </p:cNvSpPr>
          <p:nvPr>
            <p:ph sz="quarter" idx="27"/>
          </p:nvPr>
        </p:nvSpPr>
        <p:spPr>
          <a:xfrm>
            <a:off x="6496050" y="1449388"/>
            <a:ext cx="5364163" cy="475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685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1" y="1449388"/>
            <a:ext cx="5364576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05072" y="1449388"/>
            <a:ext cx="5353967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25"/>
          </p:nvPr>
        </p:nvSpPr>
        <p:spPr>
          <a:xfrm>
            <a:off x="806450" y="1881188"/>
            <a:ext cx="5364163" cy="43195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5" name="Inhaltsplatzhalter 4"/>
          <p:cNvSpPr>
            <a:spLocks noGrp="1"/>
          </p:cNvSpPr>
          <p:nvPr>
            <p:ph sz="quarter" idx="26"/>
          </p:nvPr>
        </p:nvSpPr>
        <p:spPr>
          <a:xfrm>
            <a:off x="6494463" y="1881188"/>
            <a:ext cx="5364163" cy="43195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247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31782" y="333375"/>
            <a:ext cx="4428432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 September 2020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Business 1- HS 2020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6337301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903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platzhalter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 Inhaltsfolie einzeilig</a:t>
            </a:r>
            <a:endParaRPr lang="de-CH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DCCF8EB6-970F-4B91-8E46-5B6411EAA2E4}"/>
              </a:ext>
            </a:extLst>
          </p:cNvPr>
          <p:cNvCxnSpPr>
            <a:cxnSpLocks/>
          </p:cNvCxnSpPr>
          <p:nvPr/>
        </p:nvCxnSpPr>
        <p:spPr>
          <a:xfrm>
            <a:off x="802958" y="6454845"/>
            <a:ext cx="5875" cy="40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umsplatzhalter 2">
            <a:extLst>
              <a:ext uri="{FF2B5EF4-FFF2-40B4-BE49-F238E27FC236}">
                <a16:creationId xmlns:a16="http://schemas.microsoft.com/office/drawing/2014/main" id="{DD859570-9479-4CD6-9E5E-B8BCB591E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94464" y="6453187"/>
            <a:ext cx="3376650" cy="17938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/>
            </a:lvl1pPr>
          </a:lstStyle>
          <a:p>
            <a:r>
              <a:rPr lang="de-DE" dirty="0"/>
              <a:t>21. April 2022</a:t>
            </a:r>
            <a:endParaRPr lang="de-CH" dirty="0"/>
          </a:p>
        </p:txBody>
      </p:sp>
      <p:sp>
        <p:nvSpPr>
          <p:cNvPr id="52" name="Fußzeilenplatzhalter 3">
            <a:extLst>
              <a:ext uri="{FF2B5EF4-FFF2-40B4-BE49-F238E27FC236}">
                <a16:creationId xmlns:a16="http://schemas.microsoft.com/office/drawing/2014/main" id="{2A1BCD4E-392B-40D0-9259-9419E763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50" y="6454845"/>
            <a:ext cx="5364163" cy="332663"/>
          </a:xfrm>
          <a:prstGeom prst="rect">
            <a:avLst/>
          </a:prstGeom>
        </p:spPr>
        <p:txBody>
          <a:bodyPr lIns="108000" tIns="0" rIns="0" bIns="0"/>
          <a:lstStyle>
            <a:lvl1pPr algn="l">
              <a:defRPr sz="1200"/>
            </a:lvl1pPr>
          </a:lstStyle>
          <a:p>
            <a:r>
              <a:rPr lang="en-US" dirty="0"/>
              <a:t>Digital Business – Agri Tech</a:t>
            </a:r>
            <a:endParaRPr lang="de-CH" dirty="0"/>
          </a:p>
        </p:txBody>
      </p:sp>
      <p:sp>
        <p:nvSpPr>
          <p:cNvPr id="53" name="Foliennummernplatzhalter 4">
            <a:extLst>
              <a:ext uri="{FF2B5EF4-FFF2-40B4-BE49-F238E27FC236}">
                <a16:creationId xmlns:a16="http://schemas.microsoft.com/office/drawing/2014/main" id="{F6E723C3-915C-402C-9570-E97A66A8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8996" y="6453187"/>
            <a:ext cx="537454" cy="179387"/>
          </a:xfrm>
          <a:prstGeom prst="rect">
            <a:avLst/>
          </a:prstGeom>
        </p:spPr>
        <p:txBody>
          <a:bodyPr lIns="0" tIns="0" rIns="10800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02958" y="1449388"/>
            <a:ext cx="11057254" cy="475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7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6" r:id="rId13"/>
  </p:sldLayoutIdLst>
  <p:hf hdr="0"/>
  <p:txStyles>
    <p:titleStyle>
      <a:lvl1pPr algn="l" defTabSz="609768" rtl="0" eaLnBrk="1" latinLnBrk="0" hangingPunct="1">
        <a:lnSpc>
          <a:spcPct val="120000"/>
        </a:lnSpc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609768" rtl="0" eaLnBrk="1" latinLnBrk="0" hangingPunct="1">
        <a:spcBef>
          <a:spcPts val="18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609768" rtl="0" eaLnBrk="1" latinLnBrk="0" hangingPunct="1">
        <a:spcBef>
          <a:spcPts val="12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609768" rtl="0" eaLnBrk="1" latinLnBrk="0" hangingPunct="1">
        <a:spcBef>
          <a:spcPts val="1000"/>
        </a:spcBef>
        <a:buSzPct val="9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609768" rtl="0" eaLnBrk="1" latinLnBrk="0" hangingPunct="1"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marR="0" indent="-252000" algn="l" defTabSz="609768" rtl="0" eaLnBrk="1" fontAlgn="auto" latinLnBrk="0" hangingPunct="1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61118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60976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508">
          <p15:clr>
            <a:srgbClr val="547EBF"/>
          </p15:clr>
        </p15:guide>
        <p15:guide id="7" pos="7471">
          <p15:clr>
            <a:srgbClr val="547EBF"/>
          </p15:clr>
        </p15:guide>
        <p15:guide id="8" orient="horz" pos="210">
          <p15:clr>
            <a:srgbClr val="547EBF"/>
          </p15:clr>
        </p15:guide>
        <p15:guide id="9" orient="horz" pos="4065">
          <p15:clr>
            <a:srgbClr val="C35EA4"/>
          </p15:clr>
        </p15:guide>
        <p15:guide id="10" orient="horz" pos="4156" userDrawn="1">
          <p15:clr>
            <a:srgbClr val="547EBF"/>
          </p15:clr>
        </p15:guide>
        <p15:guide id="12" orient="horz" pos="391">
          <p15:clr>
            <a:srgbClr val="C35EA4"/>
          </p15:clr>
        </p15:guide>
        <p15:guide id="13" orient="horz" pos="913">
          <p15:clr>
            <a:srgbClr val="C35EA4"/>
          </p15:clr>
        </p15:guide>
        <p15:guide id="14" orient="horz" pos="3906">
          <p15:clr>
            <a:srgbClr val="C35EA4"/>
          </p15:clr>
        </p15:guide>
        <p15:guide id="15" pos="3987">
          <p15:clr>
            <a:srgbClr val="9FCC3B"/>
          </p15:clr>
        </p15:guide>
        <p15:guide id="16" pos="4091">
          <p15:clr>
            <a:srgbClr val="C35EA4"/>
          </p15:clr>
        </p15:guide>
        <p15:guide id="17" pos="3887">
          <p15:clr>
            <a:srgbClr val="C35EA4"/>
          </p15:clr>
        </p15:guide>
        <p15:guide id="18" orient="horz" pos="867">
          <p15:clr>
            <a:srgbClr val="C35EA4"/>
          </p15:clr>
        </p15:guide>
        <p15:guide id="19" orient="horz" pos="43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OST Chat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Distributed Systems FS 22</a:t>
            </a:r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CH" dirty="0"/>
              <a:t>Dominc Walther &amp; Thomas Kleb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80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99633F-032F-4966-9318-188C8CB4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49" y="225425"/>
            <a:ext cx="11053763" cy="684213"/>
          </a:xfrm>
        </p:spPr>
        <p:txBody>
          <a:bodyPr/>
          <a:lstStyle/>
          <a:p>
            <a:r>
              <a:rPr lang="de-CH" dirty="0"/>
              <a:t>Inhalt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92E32-3A83-413F-9E53-DBA5818A5EAF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r>
              <a:rPr lang="de-CH" dirty="0"/>
              <a:t>Ziel</a:t>
            </a:r>
          </a:p>
          <a:p>
            <a:r>
              <a:rPr lang="de-CH" dirty="0"/>
              <a:t>Architektur</a:t>
            </a:r>
          </a:p>
          <a:p>
            <a:r>
              <a:rPr lang="de-CH"/>
              <a:t>Verwendete Technologien</a:t>
            </a:r>
            <a:endParaRPr lang="de-CH" dirty="0"/>
          </a:p>
          <a:p>
            <a:r>
              <a:rPr lang="de-CH" dirty="0"/>
              <a:t>Demonstration</a:t>
            </a:r>
          </a:p>
          <a:p>
            <a:r>
              <a:rPr lang="de-CH" dirty="0"/>
              <a:t>Lessons learned</a:t>
            </a:r>
          </a:p>
          <a:p>
            <a:endParaRPr lang="de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81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12C92-0A2B-8A41-96F7-F63E5A2F99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21. April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8C987-137B-118A-1D6B-81B621BF5E2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Digital Business – Agri Tech</a:t>
            </a:r>
            <a:endParaRPr lang="de-CH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2D649-E1CC-157A-95B3-402F0E5A4E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35AF5-1120-9E8F-E767-A4246453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US" dirty="0" err="1"/>
              <a:t>Ziel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C59C23-F278-AAAC-2AD3-B0A48E6AA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" t="1951" r="1416" b="1928"/>
          <a:stretch/>
        </p:blipFill>
        <p:spPr>
          <a:xfrm>
            <a:off x="806450" y="3185171"/>
            <a:ext cx="6094413" cy="2631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96F2E-E755-AC8E-F3B2-73D6984DC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93" y="1200437"/>
            <a:ext cx="2422525" cy="1575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046F4-E127-4E99-9A92-CAC83D2D52FD}"/>
              </a:ext>
            </a:extLst>
          </p:cNvPr>
          <p:cNvSpPr txBox="1"/>
          <p:nvPr/>
        </p:nvSpPr>
        <p:spPr>
          <a:xfrm>
            <a:off x="7802563" y="1546234"/>
            <a:ext cx="4057650" cy="356473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252000" indent="-252000" algn="l">
              <a:lnSpc>
                <a:spcPct val="200000"/>
              </a:lnSpc>
              <a:buClr>
                <a:schemeClr val="tx2"/>
              </a:buClr>
              <a:buFont typeface="Systemschrift"/>
              <a:buChar char="•"/>
            </a:pPr>
            <a:r>
              <a:rPr lang="en-GB" sz="2000" dirty="0" err="1">
                <a:ea typeface="Roboto Medium" panose="02000000000000000000" pitchFamily="2" charset="0"/>
              </a:rPr>
              <a:t>Möglichst</a:t>
            </a:r>
            <a:r>
              <a:rPr lang="en-GB" sz="2000" dirty="0">
                <a:ea typeface="Roboto Medium" panose="02000000000000000000" pitchFamily="2" charset="0"/>
              </a:rPr>
              <a:t> </a:t>
            </a:r>
            <a:r>
              <a:rPr lang="en-GB" sz="2000" dirty="0" err="1">
                <a:ea typeface="Roboto Medium" panose="02000000000000000000" pitchFamily="2" charset="0"/>
              </a:rPr>
              <a:t>einfaches</a:t>
            </a:r>
            <a:r>
              <a:rPr lang="en-GB" sz="2000" dirty="0">
                <a:ea typeface="Roboto Medium" panose="02000000000000000000" pitchFamily="2" charset="0"/>
              </a:rPr>
              <a:t> Routing</a:t>
            </a:r>
          </a:p>
          <a:p>
            <a:pPr marL="252000" indent="-252000" algn="l">
              <a:lnSpc>
                <a:spcPct val="200000"/>
              </a:lnSpc>
              <a:buClr>
                <a:schemeClr val="tx2"/>
              </a:buClr>
              <a:buFont typeface="Systemschrift"/>
              <a:buChar char="•"/>
            </a:pPr>
            <a:r>
              <a:rPr lang="en-GB" sz="2000" dirty="0" err="1">
                <a:ea typeface="Roboto Medium" panose="02000000000000000000" pitchFamily="2" charset="0"/>
              </a:rPr>
              <a:t>Einfaches</a:t>
            </a:r>
            <a:r>
              <a:rPr lang="en-GB" sz="2000" dirty="0">
                <a:ea typeface="Roboto Medium" panose="02000000000000000000" pitchFamily="2" charset="0"/>
              </a:rPr>
              <a:t> Deployment</a:t>
            </a:r>
          </a:p>
          <a:p>
            <a:pPr marL="252000" indent="-252000" algn="l">
              <a:lnSpc>
                <a:spcPct val="200000"/>
              </a:lnSpc>
              <a:buClr>
                <a:schemeClr val="tx2"/>
              </a:buClr>
              <a:buFont typeface="Systemschrift"/>
              <a:buChar char="•"/>
            </a:pPr>
            <a:r>
              <a:rPr lang="en-GB" sz="2000" dirty="0" err="1">
                <a:ea typeface="Roboto Medium" panose="02000000000000000000" pitchFamily="2" charset="0"/>
              </a:rPr>
              <a:t>Redundanz</a:t>
            </a:r>
            <a:endParaRPr lang="en-GB" sz="2000" dirty="0">
              <a:ea typeface="Roboto Medium" panose="02000000000000000000" pitchFamily="2" charset="0"/>
            </a:endParaRPr>
          </a:p>
          <a:p>
            <a:pPr marL="252000" indent="-252000" algn="l">
              <a:lnSpc>
                <a:spcPct val="200000"/>
              </a:lnSpc>
              <a:buClr>
                <a:schemeClr val="tx2"/>
              </a:buClr>
              <a:buFont typeface="Systemschrift"/>
              <a:buChar char="•"/>
            </a:pPr>
            <a:r>
              <a:rPr lang="en-GB" sz="2000" dirty="0">
                <a:ea typeface="Roboto Medium" panose="02000000000000000000" pitchFamily="2" charset="0"/>
              </a:rPr>
              <a:t>Simple </a:t>
            </a:r>
            <a:r>
              <a:rPr lang="en-GB" sz="2000" dirty="0" err="1">
                <a:ea typeface="Roboto Medium" panose="02000000000000000000" pitchFamily="2" charset="0"/>
              </a:rPr>
              <a:t>Applikation</a:t>
            </a:r>
            <a:endParaRPr lang="en-GB" sz="2000" dirty="0"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6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A905CC-8C20-4B8D-A30B-8EBD4DEB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GB" dirty="0" err="1"/>
              <a:t>Architektur</a:t>
            </a:r>
            <a:endParaRPr lang="en-GB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EEC856C-E995-4FCC-88EF-6D8C15D44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7" y="909638"/>
            <a:ext cx="6030119" cy="53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0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C5D2ED-9C47-1A7D-7155-93C3E1D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US" dirty="0"/>
              <a:t>Frontend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0C662F-B563-8BF7-04CF-6DB23E1A4209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6741" y="761658"/>
            <a:ext cx="2447768" cy="2447768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F84BB64-9F2C-5EB9-EF33-2E71DB1E8D5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333660" y="1449388"/>
            <a:ext cx="6526554" cy="4751387"/>
          </a:xfrm>
        </p:spPr>
        <p:txBody>
          <a:bodyPr/>
          <a:lstStyle/>
          <a:p>
            <a:r>
              <a:rPr lang="en-US" b="1" dirty="0"/>
              <a:t>Handlebars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Dynamische</a:t>
            </a:r>
            <a:r>
              <a:rPr lang="en-US" sz="1800" dirty="0"/>
              <a:t> </a:t>
            </a:r>
            <a:r>
              <a:rPr lang="en-US" sz="1800" dirty="0" err="1"/>
              <a:t>Darstellung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err="1"/>
              <a:t>Eingebaut</a:t>
            </a:r>
            <a:r>
              <a:rPr lang="en-US" sz="1800" dirty="0"/>
              <a:t> in Node Routing</a:t>
            </a:r>
          </a:p>
          <a:p>
            <a:r>
              <a:rPr lang="en-US" b="1" dirty="0" err="1"/>
              <a:t>Javascript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Meiste</a:t>
            </a:r>
            <a:r>
              <a:rPr lang="en-US" sz="1800" dirty="0"/>
              <a:t> </a:t>
            </a:r>
            <a:r>
              <a:rPr lang="en-US" sz="1800" dirty="0" err="1"/>
              <a:t>Erfahrung</a:t>
            </a:r>
            <a:br>
              <a:rPr lang="en-US" sz="1800" dirty="0"/>
            </a:br>
            <a:r>
              <a:rPr lang="en-US" sz="1800" dirty="0"/>
              <a:t>- Bester Support</a:t>
            </a:r>
          </a:p>
          <a:p>
            <a:r>
              <a:rPr lang="en-US" b="1" dirty="0"/>
              <a:t>CSS</a:t>
            </a:r>
            <a:br>
              <a:rPr lang="en-US" dirty="0"/>
            </a:br>
            <a:r>
              <a:rPr lang="en-US" sz="1800" dirty="0"/>
              <a:t>- Styling</a:t>
            </a:r>
            <a:endParaRPr lang="de-DE" sz="18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94F747F-CB97-4A43-D342-C2A3EC56C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79" y="3544142"/>
            <a:ext cx="2656633" cy="265663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4B08F5F-2682-B7DB-69A8-2F58F6391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312" y="2845949"/>
            <a:ext cx="1883024" cy="26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C5D2ED-9C47-1A7D-7155-93C3E1D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US" dirty="0"/>
              <a:t>Backend</a:t>
            </a:r>
            <a:endParaRPr lang="de-DE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0C1036FC-C0DB-8EDD-DCF8-968365838286}"/>
              </a:ext>
            </a:extLst>
          </p:cNvPr>
          <p:cNvSpPr txBox="1">
            <a:spLocks/>
          </p:cNvSpPr>
          <p:nvPr/>
        </p:nvSpPr>
        <p:spPr>
          <a:xfrm>
            <a:off x="5333660" y="1449388"/>
            <a:ext cx="6526554" cy="4751387"/>
          </a:xfrm>
          <a:prstGeom prst="rect">
            <a:avLst/>
          </a:prstGeom>
        </p:spPr>
        <p:txBody>
          <a:bodyPr/>
          <a:lstStyle>
            <a:lvl1pPr marL="252000" indent="-252000" algn="l" defTabSz="609768" rtl="0" eaLnBrk="1" latinLnBrk="0" hangingPunct="1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609768" rtl="0" eaLnBrk="1" latinLnBrk="0" hangingPunct="1">
              <a:spcBef>
                <a:spcPts val="12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609768" rtl="0" eaLnBrk="1" latinLnBrk="0" hangingPunct="1">
              <a:spcBef>
                <a:spcPts val="1000"/>
              </a:spcBef>
              <a:buSzPct val="90000"/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609768" rtl="0" eaLnBrk="1" latinLnBrk="0" hangingPunct="1"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marR="0" indent="-252000" algn="l" defTabSz="60976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61118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64000" indent="-252000" algn="l" defTabSz="60976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Javascript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Meiste</a:t>
            </a:r>
            <a:r>
              <a:rPr lang="en-US" sz="1800" dirty="0"/>
              <a:t> </a:t>
            </a:r>
            <a:r>
              <a:rPr lang="en-US" sz="1800" dirty="0" err="1"/>
              <a:t>Erfahrung</a:t>
            </a:r>
            <a:br>
              <a:rPr lang="en-US" sz="1800" dirty="0"/>
            </a:br>
            <a:r>
              <a:rPr lang="en-US" sz="1800" dirty="0"/>
              <a:t>- Bester Support</a:t>
            </a:r>
          </a:p>
          <a:p>
            <a:endParaRPr lang="en-US" sz="1800" dirty="0"/>
          </a:p>
          <a:p>
            <a:r>
              <a:rPr lang="en-US" b="1" dirty="0"/>
              <a:t>Socket IO</a:t>
            </a:r>
            <a:br>
              <a:rPr lang="en-US" dirty="0"/>
            </a:br>
            <a:r>
              <a:rPr lang="en-US" sz="1800" dirty="0"/>
              <a:t>- Live Updates and alle</a:t>
            </a:r>
          </a:p>
          <a:p>
            <a:r>
              <a:rPr lang="en-US" b="1" dirty="0"/>
              <a:t>Node JS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Gelerntes</a:t>
            </a:r>
            <a:r>
              <a:rPr lang="en-US" sz="1800" dirty="0"/>
              <a:t> Framework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01C4A5F-4864-38E6-D030-54132C57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8" y="3808071"/>
            <a:ext cx="2087341" cy="2087341"/>
          </a:xfrm>
          <a:prstGeom prst="rect">
            <a:avLst/>
          </a:prstGeom>
        </p:spPr>
      </p:pic>
      <p:pic>
        <p:nvPicPr>
          <p:cNvPr id="7" name="Picture 6" descr="A white circle with a black arrow&#10;&#10;Description automatically generated with medium confidence">
            <a:extLst>
              <a:ext uri="{FF2B5EF4-FFF2-40B4-BE49-F238E27FC236}">
                <a16:creationId xmlns:a16="http://schemas.microsoft.com/office/drawing/2014/main" id="{C6294A47-FF14-0C31-0A88-48BDF7F6E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092" y="1478154"/>
            <a:ext cx="1770484" cy="177048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C0AF846-1FC3-5AC9-65A6-BC7A63DF8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699" y="3429000"/>
            <a:ext cx="2432996" cy="14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C5D2ED-9C47-1A7D-7155-93C3E1D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US" dirty="0"/>
              <a:t>Database</a:t>
            </a:r>
            <a:endParaRPr lang="de-DE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0C1036FC-C0DB-8EDD-DCF8-968365838286}"/>
              </a:ext>
            </a:extLst>
          </p:cNvPr>
          <p:cNvSpPr txBox="1">
            <a:spLocks/>
          </p:cNvSpPr>
          <p:nvPr/>
        </p:nvSpPr>
        <p:spPr>
          <a:xfrm>
            <a:off x="5333660" y="1449388"/>
            <a:ext cx="6526554" cy="4751387"/>
          </a:xfrm>
          <a:prstGeom prst="rect">
            <a:avLst/>
          </a:prstGeom>
        </p:spPr>
        <p:txBody>
          <a:bodyPr/>
          <a:lstStyle>
            <a:lvl1pPr marL="252000" indent="-252000" algn="l" defTabSz="609768" rtl="0" eaLnBrk="1" latinLnBrk="0" hangingPunct="1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609768" rtl="0" eaLnBrk="1" latinLnBrk="0" hangingPunct="1">
              <a:spcBef>
                <a:spcPts val="12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609768" rtl="0" eaLnBrk="1" latinLnBrk="0" hangingPunct="1">
              <a:spcBef>
                <a:spcPts val="1000"/>
              </a:spcBef>
              <a:buSzPct val="90000"/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609768" rtl="0" eaLnBrk="1" latinLnBrk="0" hangingPunct="1"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marR="0" indent="-252000" algn="l" defTabSz="60976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61118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64000" indent="-252000" algn="l" defTabSz="60976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b="1" dirty="0"/>
              <a:t>PostgreSQL</a:t>
            </a:r>
          </a:p>
          <a:p>
            <a:pPr lvl="1"/>
            <a:r>
              <a:rPr lang="de-CH" b="1" dirty="0"/>
              <a:t>Autoritativer speicher</a:t>
            </a:r>
          </a:p>
          <a:p>
            <a:pPr lvl="1"/>
            <a:endParaRPr lang="de-CH" b="1" dirty="0"/>
          </a:p>
          <a:p>
            <a:r>
              <a:rPr lang="de-CH" b="1" dirty="0"/>
              <a:t>Umsetzung</a:t>
            </a:r>
          </a:p>
          <a:p>
            <a:pPr lvl="1"/>
            <a:r>
              <a:rPr lang="de-CH" b="1" dirty="0"/>
              <a:t>Regelmässiges polling</a:t>
            </a:r>
          </a:p>
          <a:p>
            <a:pPr lvl="1"/>
            <a:r>
              <a:rPr lang="de-CH" b="1" dirty="0"/>
              <a:t>get_messages_after()</a:t>
            </a:r>
          </a:p>
        </p:txBody>
      </p:sp>
      <p:pic>
        <p:nvPicPr>
          <p:cNvPr id="1026" name="Picture 2" descr="PostgreSQL – Wikipedia">
            <a:extLst>
              <a:ext uri="{FF2B5EF4-FFF2-40B4-BE49-F238E27FC236}">
                <a16:creationId xmlns:a16="http://schemas.microsoft.com/office/drawing/2014/main" id="{CACC8BB2-5017-42DB-93D2-EB7D630E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26" y="1907255"/>
            <a:ext cx="2949790" cy="30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5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C5D2ED-9C47-1A7D-7155-93C3E1D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31" y="2708363"/>
            <a:ext cx="11053763" cy="1441274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DEMONSTRATION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331571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6602-FB2F-4B11-A1E6-40E94FBF9B1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Distributed Systems – OST Chat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FBD9-8463-45C5-BAF0-E86AA32E3E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C5D2ED-9C47-1A7D-7155-93C3E1D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5425"/>
            <a:ext cx="11053763" cy="684213"/>
          </a:xfrm>
        </p:spPr>
        <p:txBody>
          <a:bodyPr/>
          <a:lstStyle/>
          <a:p>
            <a:r>
              <a:rPr lang="en-US" dirty="0"/>
              <a:t>The good, the bad &amp; the ugly</a:t>
            </a:r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49CD-5AC6-4D6A-89E2-88C3FD66FF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20. Mai 2022</a:t>
            </a:r>
            <a:endParaRPr lang="de-CH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3E46D26-55BB-45A7-BF72-E509D71F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648" y="1329071"/>
            <a:ext cx="1861054" cy="256825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4AED1A62-B652-409A-BC72-D7C12C9B5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709" y="1329071"/>
            <a:ext cx="2656633" cy="265663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21882E3-B7C6-48CF-9584-52704ED0074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90599" y="1330659"/>
            <a:ext cx="2849104" cy="4751387"/>
          </a:xfrm>
        </p:spPr>
        <p:txBody>
          <a:bodyPr numCol="1" anchor="b"/>
          <a:lstStyle/>
          <a:p>
            <a:pPr marL="0" indent="0" algn="ctr">
              <a:buNone/>
            </a:pPr>
            <a:r>
              <a:rPr lang="en-GB" dirty="0"/>
              <a:t>+ </a:t>
            </a:r>
            <a:r>
              <a:rPr lang="en-GB" dirty="0" err="1"/>
              <a:t>Verspricht</a:t>
            </a:r>
            <a:r>
              <a:rPr lang="en-GB" dirty="0"/>
              <a:t> </a:t>
            </a:r>
            <a:r>
              <a:rPr lang="en-GB" dirty="0" err="1"/>
              <a:t>viel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+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viel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- </a:t>
            </a:r>
            <a:r>
              <a:rPr lang="en-GB" dirty="0" err="1"/>
              <a:t>Mühsame</a:t>
            </a:r>
            <a:r>
              <a:rPr lang="en-GB" dirty="0"/>
              <a:t> bugs</a:t>
            </a:r>
          </a:p>
        </p:txBody>
      </p:sp>
      <p:pic>
        <p:nvPicPr>
          <p:cNvPr id="16" name="Picture 10" descr="Icon&#10;&#10;Description automatically generated">
            <a:extLst>
              <a:ext uri="{FF2B5EF4-FFF2-40B4-BE49-F238E27FC236}">
                <a16:creationId xmlns:a16="http://schemas.microsoft.com/office/drawing/2014/main" id="{12349C26-EAED-46BE-B42D-5D671AC3A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91" y="1329071"/>
            <a:ext cx="2601920" cy="2601920"/>
          </a:xfrm>
          <a:prstGeom prst="rect">
            <a:avLst/>
          </a:prstGeom>
        </p:spPr>
      </p:pic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011AF060-712C-43E2-8D14-48EC5A6E7353}"/>
              </a:ext>
            </a:extLst>
          </p:cNvPr>
          <p:cNvSpPr txBox="1">
            <a:spLocks/>
          </p:cNvSpPr>
          <p:nvPr/>
        </p:nvSpPr>
        <p:spPr>
          <a:xfrm>
            <a:off x="4658771" y="1329072"/>
            <a:ext cx="2849104" cy="4751387"/>
          </a:xfrm>
          <a:prstGeom prst="rect">
            <a:avLst/>
          </a:prstGeom>
        </p:spPr>
        <p:txBody>
          <a:bodyPr vert="horz" lIns="0" tIns="0" rIns="0" bIns="0" numCol="1" rtlCol="0" anchor="b">
            <a:normAutofit/>
          </a:bodyPr>
          <a:lstStyle>
            <a:lvl1pPr marL="252000" indent="-252000" algn="l" defTabSz="609768" rtl="0" eaLnBrk="1" latinLnBrk="0" hangingPunct="1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609768" rtl="0" eaLnBrk="1" latinLnBrk="0" hangingPunct="1">
              <a:spcBef>
                <a:spcPts val="12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609768" rtl="0" eaLnBrk="1" latinLnBrk="0" hangingPunct="1">
              <a:spcBef>
                <a:spcPts val="1000"/>
              </a:spcBef>
              <a:buSzPct val="90000"/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609768" rtl="0" eaLnBrk="1" latinLnBrk="0" hangingPunct="1"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marR="0" indent="-252000" algn="l" defTabSz="60976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61118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64000" indent="-252000" algn="l" defTabSz="60976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+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einzusetzen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+ </a:t>
            </a:r>
            <a:r>
              <a:rPr lang="en-GB" dirty="0" err="1"/>
              <a:t>Mächtige</a:t>
            </a:r>
            <a:r>
              <a:rPr lang="en-GB" dirty="0"/>
              <a:t> features</a:t>
            </a:r>
          </a:p>
          <a:p>
            <a:pPr marL="0" indent="0" algn="ctr">
              <a:buNone/>
            </a:pPr>
            <a:r>
              <a:rPr lang="en-GB" dirty="0"/>
              <a:t>- </a:t>
            </a:r>
            <a:r>
              <a:rPr lang="en-GB" dirty="0" err="1"/>
              <a:t>Dokumentations</a:t>
            </a:r>
            <a:r>
              <a:rPr lang="en-GB" dirty="0"/>
              <a:t>-chaos</a:t>
            </a: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456EEB73-966A-4A07-BF42-63EBF23D98C5}"/>
              </a:ext>
            </a:extLst>
          </p:cNvPr>
          <p:cNvSpPr txBox="1">
            <a:spLocks/>
          </p:cNvSpPr>
          <p:nvPr/>
        </p:nvSpPr>
        <p:spPr>
          <a:xfrm>
            <a:off x="8334474" y="1329071"/>
            <a:ext cx="2849104" cy="4751387"/>
          </a:xfrm>
          <a:prstGeom prst="rect">
            <a:avLst/>
          </a:prstGeom>
        </p:spPr>
        <p:txBody>
          <a:bodyPr vert="horz" lIns="0" tIns="0" rIns="0" bIns="0" numCol="1" rtlCol="0" anchor="b">
            <a:normAutofit/>
          </a:bodyPr>
          <a:lstStyle>
            <a:lvl1pPr marL="252000" indent="-252000" algn="l" defTabSz="609768" rtl="0" eaLnBrk="1" latinLnBrk="0" hangingPunct="1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609768" rtl="0" eaLnBrk="1" latinLnBrk="0" hangingPunct="1">
              <a:spcBef>
                <a:spcPts val="12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609768" rtl="0" eaLnBrk="1" latinLnBrk="0" hangingPunct="1">
              <a:spcBef>
                <a:spcPts val="1000"/>
              </a:spcBef>
              <a:buSzPct val="90000"/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609768" rtl="0" eaLnBrk="1" latinLnBrk="0" hangingPunct="1"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marR="0" indent="-252000" algn="l" defTabSz="60976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61118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64000" indent="-252000" algn="l" defTabSz="609768" rtl="0" eaLnBrk="1" latinLnBrk="0" hangingPunct="1">
              <a:lnSpc>
                <a:spcPct val="12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- </a:t>
            </a:r>
            <a:r>
              <a:rPr lang="en-GB" dirty="0" err="1"/>
              <a:t>Kein</a:t>
            </a:r>
            <a:r>
              <a:rPr lang="en-GB" dirty="0"/>
              <a:t> Type-hinting</a:t>
            </a:r>
          </a:p>
          <a:p>
            <a:pPr marL="0" indent="0" algn="ctr">
              <a:buNone/>
            </a:pPr>
            <a:r>
              <a:rPr lang="en-GB" dirty="0"/>
              <a:t>- await hell()</a:t>
            </a:r>
          </a:p>
          <a:p>
            <a:pPr marL="0" indent="0" algn="ctr">
              <a:buNone/>
            </a:pPr>
            <a:r>
              <a:rPr lang="en-GB" dirty="0"/>
              <a:t>- 50% Hacks</a:t>
            </a:r>
          </a:p>
        </p:txBody>
      </p:sp>
    </p:spTree>
    <p:extLst>
      <p:ext uri="{BB962C8B-B14F-4D97-AF65-F5344CB8AC3E}">
        <p14:creationId xmlns:p14="http://schemas.microsoft.com/office/powerpoint/2010/main" val="8341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/>
      <p:bldP spid="18" grpId="0"/>
    </p:bldLst>
  </p:timing>
</p:sld>
</file>

<file path=ppt/theme/theme1.xml><?xml version="1.0" encoding="utf-8"?>
<a:theme xmlns:a="http://schemas.openxmlformats.org/drawingml/2006/main" name="OST-Vorlage">
  <a:themeElements>
    <a:clrScheme name="OST-Farben_komplett">
      <a:dk1>
        <a:srgbClr val="191919"/>
      </a:dk1>
      <a:lt1>
        <a:srgbClr val="FFFFFF"/>
      </a:lt1>
      <a:dk2>
        <a:srgbClr val="8C195F"/>
      </a:dk2>
      <a:lt2>
        <a:srgbClr val="C6C6C6"/>
      </a:lt2>
      <a:accent1>
        <a:srgbClr val="56276D"/>
      </a:accent1>
      <a:accent2>
        <a:srgbClr val="C397C4"/>
      </a:accent2>
      <a:accent3>
        <a:srgbClr val="146C58"/>
      </a:accent3>
      <a:accent4>
        <a:srgbClr val="99CCB5"/>
      </a:accent4>
      <a:accent5>
        <a:srgbClr val="B21D19"/>
      </a:accent5>
      <a:accent6>
        <a:srgbClr val="EC867B"/>
      </a:accent6>
      <a:hlink>
        <a:srgbClr val="D72864"/>
      </a:hlink>
      <a:folHlink>
        <a:srgbClr val="8C19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  <a:effectLst/>
      </a:spPr>
      <a:bodyPr rtlCol="0" anchor="t"/>
      <a:lstStyle>
        <a:defPPr algn="l">
          <a:defRPr sz="14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 marL="252000" indent="-252000" algn="l">
          <a:buClr>
            <a:schemeClr val="tx2"/>
          </a:buClr>
          <a:buFont typeface="Systemschrift"/>
          <a:buChar char="•"/>
          <a:defRPr sz="2000" dirty="0" err="1" smtClean="0">
            <a:ea typeface="Roboto Medium" panose="02000000000000000000" pitchFamily="2" charset="0"/>
          </a:defRPr>
        </a:defPPr>
      </a:lstStyle>
    </a:txDef>
  </a:objectDefaults>
  <a:extraClrSchemeLst>
    <a:extraClrScheme>
      <a:clrScheme name="OST - Farben">
        <a:dk1>
          <a:srgbClr val="191919"/>
        </a:dk1>
        <a:lt1>
          <a:srgbClr val="FFFFFF"/>
        </a:lt1>
        <a:dk2>
          <a:srgbClr val="8C195F"/>
        </a:dk2>
        <a:lt2>
          <a:srgbClr val="D72864"/>
        </a:lt2>
        <a:accent1>
          <a:srgbClr val="56276D"/>
        </a:accent1>
        <a:accent2>
          <a:srgbClr val="C397C4"/>
        </a:accent2>
        <a:accent3>
          <a:srgbClr val="146C58"/>
        </a:accent3>
        <a:accent4>
          <a:srgbClr val="99CCB5"/>
        </a:accent4>
        <a:accent5>
          <a:srgbClr val="B21D19"/>
        </a:accent5>
        <a:accent6>
          <a:srgbClr val="EC867B"/>
        </a:accent6>
        <a:hlink>
          <a:srgbClr val="191919"/>
        </a:hlink>
        <a:folHlink>
          <a:srgbClr val="19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OST Violett">
      <a:srgbClr val="9560A4"/>
    </a:custClr>
    <a:custClr name="OST Grün">
      <a:srgbClr val="1DAF8E"/>
    </a:custClr>
    <a:custClr name="OST Rot">
      <a:srgbClr val="E84E0F"/>
    </a:custClr>
    <a:custClr name="OST Blau">
      <a:srgbClr val="0086CD"/>
    </a:custClr>
    <a:custClr name="OST Orange">
      <a:srgbClr val="FBBA00"/>
    </a:custClr>
    <a:custClr name="Weiss">
      <a:srgbClr val="FFFFFF"/>
    </a:custClr>
    <a:custClr name="Weiss">
      <a:srgbClr val="FFFFFF"/>
    </a:custClr>
    <a:custClr name="OST Schwarz">
      <a:srgbClr val="191919"/>
    </a:custClr>
    <a:custClr name="OST Brombeer">
      <a:srgbClr val="8C195F"/>
    </a:custClr>
    <a:custClr name="OST Himbeer">
      <a:srgbClr val="D72864"/>
    </a:custClr>
    <a:custClr name="OST Dunkelviolett">
      <a:srgbClr val="6B3881"/>
    </a:custClr>
    <a:custClr name="OST Dunkelgrün">
      <a:srgbClr val="007E6B"/>
    </a:custClr>
    <a:custClr name="OST Dunkelrot">
      <a:srgbClr val="C32E15"/>
    </a:custClr>
    <a:custClr name="OST Dunkelblau">
      <a:srgbClr val="0073B0"/>
    </a:custClr>
    <a:custClr name="OST Dunkelorange">
      <a:srgbClr val="D18F00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OST Hellviolett">
      <a:srgbClr val="D0A9D0"/>
    </a:custClr>
    <a:custClr name="OST Hellgrün">
      <a:srgbClr val="A7D5C2"/>
    </a:custClr>
    <a:custClr name="OST Hellrot">
      <a:srgbClr val="F39A8B"/>
    </a:custClr>
    <a:custClr name="OST Hellblau">
      <a:srgbClr val="5FBFED"/>
    </a:custClr>
    <a:custClr name="OST Hellorange">
      <a:srgbClr val="FDD6A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</a:custClrLst>
  <a:extLst>
    <a:ext uri="{05A4C25C-085E-4340-85A3-A5531E510DB2}">
      <thm15:themeFamily xmlns:thm15="http://schemas.microsoft.com/office/thememl/2012/main" name="OST_Vorlage_16zu9.potx" id="{1BE27276-7F02-4596-866B-CAF2A95C5AAC}" vid="{9BC966FC-BBA0-42A0-A372-63D669C89B6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5B46A33B23EFB4F93086669EDEC7CE2" ma:contentTypeVersion="7" ma:contentTypeDescription="Ein neues Dokument erstellen." ma:contentTypeScope="" ma:versionID="a22a8723cd789e556c5ce8f34acaa297">
  <xsd:schema xmlns:xsd="http://www.w3.org/2001/XMLSchema" xmlns:xs="http://www.w3.org/2001/XMLSchema" xmlns:p="http://schemas.microsoft.com/office/2006/metadata/properties" xmlns:ns2="4ce21856-9a2f-4286-9a46-1dd1e4bb61ce" xmlns:ns3="2f223e63-e25d-47ed-a513-c21926b8b6c9" targetNamespace="http://schemas.microsoft.com/office/2006/metadata/properties" ma:root="true" ma:fieldsID="a3760dd337aa0d1c9b142781be2d23b7" ns2:_="" ns3:_="">
    <xsd:import namespace="4ce21856-9a2f-4286-9a46-1dd1e4bb61ce"/>
    <xsd:import namespace="2f223e63-e25d-47ed-a513-c21926b8b6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21856-9a2f-4286-9a46-1dd1e4bb6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23e63-e25d-47ed-a513-c21926b8b6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DB4B04-7023-43FF-951E-A2000B0E7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e21856-9a2f-4286-9a46-1dd1e4bb61ce"/>
    <ds:schemaRef ds:uri="2f223e63-e25d-47ed-a513-c21926b8b6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10EF24-7731-48DF-86D9-A28CB4C223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DCCE42-34EF-4FC8-9A46-D81F3337EBAF}">
  <ds:schemaRefs>
    <ds:schemaRef ds:uri="http://schemas.microsoft.com/office/2006/documentManagement/types"/>
    <ds:schemaRef ds:uri="4ce21856-9a2f-4286-9a46-1dd1e4bb61ce"/>
    <ds:schemaRef ds:uri="http://purl.org/dc/terms/"/>
    <ds:schemaRef ds:uri="2f223e63-e25d-47ed-a513-c21926b8b6c9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219</Words>
  <Application>Microsoft Office PowerPoint</Application>
  <PresentationFormat>Custom</PresentationFormat>
  <Paragraphs>74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Lucida Bright</vt:lpstr>
      <vt:lpstr>Roboto</vt:lpstr>
      <vt:lpstr>Symbol</vt:lpstr>
      <vt:lpstr>Systemschrift</vt:lpstr>
      <vt:lpstr>Wingdings</vt:lpstr>
      <vt:lpstr>OST-Vorlage</vt:lpstr>
      <vt:lpstr>OST Chat</vt:lpstr>
      <vt:lpstr>Inhalt</vt:lpstr>
      <vt:lpstr>Ziel</vt:lpstr>
      <vt:lpstr>Architektur</vt:lpstr>
      <vt:lpstr>Frontend</vt:lpstr>
      <vt:lpstr>Backend</vt:lpstr>
      <vt:lpstr>Database</vt:lpstr>
      <vt:lpstr>DEMONSTRATION</vt:lpstr>
      <vt:lpstr>The good, the bad &amp; the ugly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Inhaltsverzeichnis</dc:title>
  <dc:creator>Uwe Riss</dc:creator>
  <cp:lastModifiedBy>Dominic Walther</cp:lastModifiedBy>
  <cp:revision>241</cp:revision>
  <dcterms:created xsi:type="dcterms:W3CDTF">2020-08-02T08:10:04Z</dcterms:created>
  <dcterms:modified xsi:type="dcterms:W3CDTF">2022-05-12T08:55:39Z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0x01010015B46A33B23EFB4F93086669EDEC7CE2</vt:lpwstr>
  </property>
</Properties>
</file>