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70" r:id="rId5"/>
    <p:sldId id="27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016A-38FF-4F3C-BDDB-8DA4E057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82320-AF5A-4927-BCBC-4C842707A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ADFC-7BF4-4772-B13A-44DF1762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C2D6-C089-435D-8E07-A72F3990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CEC5-D209-4FDA-BC07-044D0C84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6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41FB-3C4E-4CB8-8984-E3CD150D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3069-B8E6-440E-B15B-E87BD28C5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F49A-1DA3-4A57-BBBB-7E1709EA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09F0-F306-4087-A578-BF764497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1A6EB-1FDA-440F-895C-52F52F2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B1FF8-8C0C-4244-AFA8-1793E7431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1EDE5-F201-4C77-87AF-E1C5FF1FE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A8BD-2E4C-440E-919C-E1BEE72B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6A5F-C500-4D37-9B41-6AC8F36A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752F-CEF1-4CF8-B6A2-279172F3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71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098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1440" y="6026234"/>
            <a:ext cx="1666261" cy="5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1037"/>
          <p:cNvSpPr>
            <a:spLocks noChangeShapeType="1"/>
          </p:cNvSpPr>
          <p:nvPr userDrawn="1"/>
        </p:nvSpPr>
        <p:spPr bwMode="auto">
          <a:xfrm>
            <a:off x="3829769" y="3022200"/>
            <a:ext cx="836223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96160" y="1295400"/>
            <a:ext cx="7581440" cy="1726800"/>
          </a:xfrm>
        </p:spPr>
        <p:txBody>
          <a:bodyPr anchor="b"/>
          <a:lstStyle>
            <a:lvl1pPr marL="0" indent="0">
              <a:buFontTx/>
              <a:buNone/>
              <a:defRPr sz="2800" b="1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96160" y="3146808"/>
            <a:ext cx="7621979" cy="1348993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Subtitle Here</a:t>
            </a:r>
          </a:p>
        </p:txBody>
      </p:sp>
      <p:sp>
        <p:nvSpPr>
          <p:cNvPr id="13" name="Rectangle 18"/>
          <p:cNvSpPr/>
          <p:nvPr userDrawn="1"/>
        </p:nvSpPr>
        <p:spPr bwMode="auto">
          <a:xfrm>
            <a:off x="0" y="2581664"/>
            <a:ext cx="3037003" cy="4276339"/>
          </a:xfrm>
          <a:custGeom>
            <a:avLst/>
            <a:gdLst/>
            <a:ahLst/>
            <a:cxnLst/>
            <a:rect l="l" t="t" r="r" b="b"/>
            <a:pathLst>
              <a:path w="2277752" h="4276339">
                <a:moveTo>
                  <a:pt x="0" y="0"/>
                </a:moveTo>
                <a:lnTo>
                  <a:pt x="2277752" y="4276339"/>
                </a:lnTo>
                <a:lnTo>
                  <a:pt x="0" y="427633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037002" y="6613526"/>
            <a:ext cx="7021399" cy="24447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894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546101" y="1339850"/>
            <a:ext cx="11104033" cy="483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  <p:pic>
        <p:nvPicPr>
          <p:cNvPr id="6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6400" y="6172201"/>
            <a:ext cx="1148101" cy="40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651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F2E2-AD05-4D7C-ABCA-4D52F745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715B-EA84-4CC0-BA90-30B550DA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D6E5-DDCD-4163-8837-39B2ADA0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CFE7-E38C-4A02-8B59-77C9C02B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98D4-0EC8-4754-8148-AA478A35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76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4447-8E15-43A5-8A9D-0D2367A3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7C36-0F9E-43CF-9D64-222CFE7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CF2F-F3EE-4BFC-AAC3-6A13ECB2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95846-3F5B-4E2F-87E0-7FE7AA74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1800-8037-4855-8DE2-3EE5FD13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2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D0C6-2D59-4F6B-973A-2BC1A547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0B0E-458A-4C35-8EEF-C72E778AA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5156-AA3B-455E-B279-C83515BB6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8D0CD-BD8E-4201-9691-567C30F3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E3528-5447-4B73-A735-87FC9161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E2A8-8077-4CBE-81DF-CB09666B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9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CFAA-1CA2-4A34-B249-FE56E0C0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6E0F-C5E7-41C0-8574-67900B1F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579-3CA7-4B68-B52D-E257DA451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FA560-4C56-4F37-99E0-45EF30B32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180F6-8547-4BCB-A7E5-B1B287DB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97DEB-EE77-482C-A656-73EB2585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C2B95-31CA-45BA-A71E-24563DB9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D6505-5025-44A3-86ED-ADEDCFB4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50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61C0-CCA9-4FFC-B84A-CAA29EFC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72D52-7CD8-484C-B526-DBA722FD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979D3-9895-41EC-9294-9066D95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5AF1B-BE1F-4985-8A57-34665976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0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CFEDB-248D-4001-BD3A-B4CD531D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BEF9C-2A1E-47C6-B238-01FE1C9D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A1245-47EC-402A-8367-5D93E14F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7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EA3F-B864-4CFC-AE1A-D97796D6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1FA3-B8FB-4A0D-805A-0943E683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F9070-040F-45D7-A64D-B1BDF83F4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DC30-BE1B-4DE5-B3B5-D1FD9216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4813D-765D-4ADB-BADC-B7A6FD28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2F603-FC2F-46AE-9AAC-502497A9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25B6-7743-4492-A82F-A206A5FB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3B77D-64E4-4A49-91BE-F4FB4392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BE5FD-8FC7-4F5A-BDEC-8DA1A119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6100D-C17B-4894-AF7C-C6BCCB5F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DCAC1-4838-4D6D-9BDA-1F1F66B0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BF7E-803D-411F-95E1-ED338E75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4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A914C-8F3F-40B4-A6A0-29CBFAAE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AFD9-3870-4CDC-8F5F-D2381F36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3C72-40D5-451D-8EF1-77AE38659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3B18-E7D5-4C1B-82A1-46825CA0B7F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0B533-9955-4919-9ADD-F5C03A2F8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4552-A0A4-4E03-B6A9-130317BE0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1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BE" dirty="0" err="1"/>
              <a:t>Status</a:t>
            </a:r>
            <a:r>
              <a:rPr lang="fr-BE" dirty="0"/>
              <a:t> </a:t>
            </a:r>
            <a:r>
              <a:rPr lang="fr-BE" dirty="0" err="1"/>
              <a:t>Review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10.01.2018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Emerson Confidential and Proprietary/For internal use only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311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92365"/>
            <a:ext cx="10515600" cy="1598324"/>
          </a:xfrm>
        </p:spPr>
        <p:txBody>
          <a:bodyPr/>
          <a:lstStyle/>
          <a:p>
            <a:r>
              <a:rPr lang="en-US" dirty="0"/>
              <a:t>Last weeks: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Flushed each circuit with flushing device from </a:t>
            </a:r>
            <a:r>
              <a:rPr lang="en-US" dirty="0" err="1"/>
              <a:t>Welkenrath</a:t>
            </a:r>
            <a:r>
              <a:rPr lang="en-US" dirty="0"/>
              <a:t> (R407c)</a:t>
            </a:r>
          </a:p>
          <a:p>
            <a:r>
              <a:rPr lang="en-US" dirty="0"/>
              <a:t>Further work on the evaporator model</a:t>
            </a:r>
          </a:p>
          <a:p>
            <a:r>
              <a:rPr lang="en-US" dirty="0"/>
              <a:t>Changed the calculation method of the python script</a:t>
            </a:r>
          </a:p>
          <a:p>
            <a:r>
              <a:rPr lang="en-US" dirty="0"/>
              <a:t>Started writing </a:t>
            </a:r>
          </a:p>
        </p:txBody>
      </p:sp>
    </p:spTree>
    <p:extLst>
      <p:ext uri="{BB962C8B-B14F-4D97-AF65-F5344CB8AC3E}">
        <p14:creationId xmlns:p14="http://schemas.microsoft.com/office/powerpoint/2010/main" val="30688762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E483-61ED-43AF-BCCD-B4122540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231775"/>
            <a:ext cx="10515600" cy="1325563"/>
          </a:xfrm>
        </p:spPr>
        <p:txBody>
          <a:bodyPr/>
          <a:lstStyle/>
          <a:p>
            <a:r>
              <a:rPr lang="en-GB" dirty="0"/>
              <a:t>Flushing of the cabinet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4BDA-6E63-413D-AC05-91C401A3E4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6101" y="1339850"/>
            <a:ext cx="11104033" cy="4832350"/>
          </a:xfrm>
        </p:spPr>
        <p:txBody>
          <a:bodyPr/>
          <a:lstStyle/>
          <a:p>
            <a:r>
              <a:rPr lang="en-GB" dirty="0"/>
              <a:t>No oil in the circuits</a:t>
            </a:r>
          </a:p>
          <a:p>
            <a:r>
              <a:rPr lang="en-GB" dirty="0"/>
              <a:t>Previous filling was</a:t>
            </a:r>
          </a:p>
          <a:p>
            <a:pPr marL="0" indent="0">
              <a:buNone/>
            </a:pPr>
            <a:r>
              <a:rPr lang="en-GB" dirty="0"/>
              <a:t>   too high </a:t>
            </a:r>
          </a:p>
          <a:p>
            <a:pPr marL="0" indent="0">
              <a:buNone/>
            </a:pPr>
            <a:r>
              <a:rPr lang="en-GB" dirty="0"/>
              <a:t>   (estimated 600ml </a:t>
            </a:r>
          </a:p>
          <a:p>
            <a:pPr marL="0" indent="0">
              <a:buNone/>
            </a:pPr>
            <a:r>
              <a:rPr lang="en-GB" dirty="0"/>
              <a:t>   instead of 470ml)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1" descr="image003">
            <a:extLst>
              <a:ext uri="{FF2B5EF4-FFF2-40B4-BE49-F238E27FC236}">
                <a16:creationId xmlns:a16="http://schemas.microsoft.com/office/drawing/2014/main" id="{3F8EE9C2-62FD-40CE-B261-550A0F2A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82" y="1339850"/>
            <a:ext cx="7859151" cy="442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7676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17E3-E662-4056-8398-3FB0FE57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203079"/>
            <a:ext cx="10515600" cy="1325563"/>
          </a:xfrm>
        </p:spPr>
        <p:txBody>
          <a:bodyPr/>
          <a:lstStyle/>
          <a:p>
            <a:r>
              <a:rPr lang="en-GB" dirty="0"/>
              <a:t>Evaporator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2B73-6276-4871-B522-D25CA3E45C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Previous used equations are only valid for one-phase flow</a:t>
            </a:r>
          </a:p>
          <a:p>
            <a:r>
              <a:rPr lang="en-GB" dirty="0"/>
              <a:t>Pressure drop equations changed </a:t>
            </a:r>
            <a:r>
              <a:rPr lang="en-GB" dirty="0">
                <a:sym typeface="Wingdings" panose="05000000000000000000" pitchFamily="2" charset="2"/>
              </a:rPr>
              <a:t> valid for</a:t>
            </a:r>
            <a:r>
              <a:rPr lang="en-GB" dirty="0"/>
              <a:t> 2-phase flow</a:t>
            </a:r>
          </a:p>
          <a:p>
            <a:r>
              <a:rPr lang="el-GR" dirty="0"/>
              <a:t>ε</a:t>
            </a:r>
            <a:r>
              <a:rPr lang="en-GB" dirty="0"/>
              <a:t>-NTU method changed to fin correlations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l-GR" dirty="0"/>
              <a:t>α</a:t>
            </a:r>
            <a:r>
              <a:rPr lang="en-GB" baseline="-25000" dirty="0"/>
              <a:t>air </a:t>
            </a:r>
            <a:endParaRPr lang="el-GR" dirty="0"/>
          </a:p>
          <a:p>
            <a:r>
              <a:rPr lang="en-GB" u="sng" dirty="0"/>
              <a:t>Assumptions:</a:t>
            </a:r>
          </a:p>
          <a:p>
            <a:pPr lvl="1"/>
            <a:r>
              <a:rPr lang="en-GB" dirty="0"/>
              <a:t>X</a:t>
            </a:r>
            <a:r>
              <a:rPr lang="en-GB" baseline="-25000" dirty="0"/>
              <a:t>in</a:t>
            </a:r>
            <a:r>
              <a:rPr lang="en-GB" dirty="0"/>
              <a:t>  =0</a:t>
            </a:r>
          </a:p>
          <a:p>
            <a:pPr lvl="1"/>
            <a:r>
              <a:rPr lang="en-GB" dirty="0" err="1"/>
              <a:t>X</a:t>
            </a:r>
            <a:r>
              <a:rPr lang="en-GB" baseline="-25000" dirty="0" err="1"/>
              <a:t>out</a:t>
            </a:r>
            <a:r>
              <a:rPr lang="en-GB" dirty="0"/>
              <a:t> =1</a:t>
            </a:r>
          </a:p>
          <a:p>
            <a:pPr lvl="1"/>
            <a:r>
              <a:rPr lang="en-GB" dirty="0"/>
              <a:t>Inlet-Conditions: </a:t>
            </a:r>
            <a:r>
              <a:rPr lang="en-GB" dirty="0" err="1">
                <a:solidFill>
                  <a:srgbClr val="00B0F0"/>
                </a:solidFill>
              </a:rPr>
              <a:t>T</a:t>
            </a:r>
            <a:r>
              <a:rPr lang="en-GB" baseline="-25000" dirty="0" err="1">
                <a:solidFill>
                  <a:srgbClr val="00B0F0"/>
                </a:solidFill>
              </a:rPr>
              <a:t>air</a:t>
            </a:r>
            <a:r>
              <a:rPr lang="en-GB" dirty="0">
                <a:solidFill>
                  <a:srgbClr val="00B0F0"/>
                </a:solidFill>
              </a:rPr>
              <a:t>, </a:t>
            </a:r>
            <a:r>
              <a:rPr lang="en-GB" dirty="0" err="1">
                <a:solidFill>
                  <a:srgbClr val="00B0F0"/>
                </a:solidFill>
              </a:rPr>
              <a:t>p</a:t>
            </a:r>
            <a:r>
              <a:rPr lang="en-GB" baseline="-25000" dirty="0" err="1">
                <a:solidFill>
                  <a:srgbClr val="00B0F0"/>
                </a:solidFill>
              </a:rPr>
              <a:t>atm</a:t>
            </a:r>
            <a:r>
              <a:rPr lang="en-GB" dirty="0" err="1">
                <a:solidFill>
                  <a:srgbClr val="00B0F0"/>
                </a:solidFill>
              </a:rPr>
              <a:t>,u</a:t>
            </a:r>
            <a:r>
              <a:rPr lang="en-GB" baseline="-25000" dirty="0" err="1">
                <a:solidFill>
                  <a:srgbClr val="00B0F0"/>
                </a:solidFill>
              </a:rPr>
              <a:t>air</a:t>
            </a:r>
            <a:r>
              <a:rPr lang="en-GB" dirty="0" err="1">
                <a:solidFill>
                  <a:srgbClr val="00B0F0"/>
                </a:solidFill>
              </a:rPr>
              <a:t>,</a:t>
            </a:r>
            <a:r>
              <a:rPr lang="en-GB" dirty="0" err="1">
                <a:solidFill>
                  <a:srgbClr val="0070C0"/>
                </a:solidFill>
              </a:rPr>
              <a:t>T</a:t>
            </a:r>
            <a:r>
              <a:rPr lang="en-GB" baseline="-25000" dirty="0" err="1">
                <a:solidFill>
                  <a:srgbClr val="0070C0"/>
                </a:solidFill>
              </a:rPr>
              <a:t>refr</a:t>
            </a:r>
            <a:r>
              <a:rPr lang="en-GB" dirty="0" err="1">
                <a:solidFill>
                  <a:srgbClr val="0070C0"/>
                </a:solidFill>
              </a:rPr>
              <a:t>,p</a:t>
            </a:r>
            <a:r>
              <a:rPr lang="en-GB" baseline="-25000" dirty="0" err="1">
                <a:solidFill>
                  <a:srgbClr val="0070C0"/>
                </a:solidFill>
              </a:rPr>
              <a:t>refr</a:t>
            </a:r>
            <a:endParaRPr lang="en-GB" b="1" dirty="0"/>
          </a:p>
          <a:p>
            <a:pPr lvl="1"/>
            <a:r>
              <a:rPr lang="el-GR" dirty="0"/>
              <a:t>Δ</a:t>
            </a:r>
            <a:r>
              <a:rPr lang="en-GB" dirty="0"/>
              <a:t>h known – equidistant cells</a:t>
            </a:r>
            <a:endParaRPr lang="el-GR" dirty="0"/>
          </a:p>
          <a:p>
            <a:pPr lvl="1"/>
            <a:r>
              <a:rPr lang="en-GB" dirty="0"/>
              <a:t>Flow boiling</a:t>
            </a:r>
          </a:p>
          <a:p>
            <a:pPr lvl="1"/>
            <a:r>
              <a:rPr lang="en-GB" dirty="0"/>
              <a:t>Dry air</a:t>
            </a:r>
          </a:p>
          <a:p>
            <a:pPr marL="457200" lvl="1" indent="0">
              <a:buNone/>
            </a:pPr>
            <a:r>
              <a:rPr lang="en-GB" dirty="0"/>
              <a:t>=&gt; Goal is to see a trend of the evaporator performance </a:t>
            </a: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79CF9558-094D-49B5-8461-1E6802C6E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794" y="1757483"/>
            <a:ext cx="601100" cy="601100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E53EF649-2DA8-4D7F-BF21-4CF51EBBF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794" y="2358583"/>
            <a:ext cx="601100" cy="6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94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F7E-9CD3-4F26-AEE4-EC4F8FD1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136525"/>
            <a:ext cx="10515600" cy="1325563"/>
          </a:xfrm>
        </p:spPr>
        <p:txBody>
          <a:bodyPr/>
          <a:lstStyle/>
          <a:p>
            <a:r>
              <a:rPr lang="en-GB" dirty="0"/>
              <a:t>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1B54-FC44-4E46-BCD6-590BAC3AE2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3015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9147" y="210127"/>
            <a:ext cx="10515600" cy="1325563"/>
          </a:xfrm>
        </p:spPr>
        <p:txBody>
          <a:bodyPr/>
          <a:lstStyle/>
          <a:p>
            <a:r>
              <a:rPr lang="en-US" dirty="0"/>
              <a:t>To-Do: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21347" y="1299691"/>
            <a:ext cx="8331200" cy="51816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Test-Plan according to DoE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Schedule Testing order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Testing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Representative Evaporator arrangements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Parameters?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73F89D-DF81-44F2-9E3B-CFD9B0CE4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73291"/>
              </p:ext>
            </p:extLst>
          </p:nvPr>
        </p:nvGraphicFramePr>
        <p:xfrm>
          <a:off x="2397597" y="3339041"/>
          <a:ext cx="5749463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01100">
                  <a:extLst>
                    <a:ext uri="{9D8B030D-6E8A-4147-A177-3AD203B41FA5}">
                      <a16:colId xmlns:a16="http://schemas.microsoft.com/office/drawing/2014/main" val="1768556832"/>
                    </a:ext>
                  </a:extLst>
                </a:gridCol>
                <a:gridCol w="1362329">
                  <a:extLst>
                    <a:ext uri="{9D8B030D-6E8A-4147-A177-3AD203B41FA5}">
                      <a16:colId xmlns:a16="http://schemas.microsoft.com/office/drawing/2014/main" val="3397526641"/>
                    </a:ext>
                  </a:extLst>
                </a:gridCol>
                <a:gridCol w="722820">
                  <a:extLst>
                    <a:ext uri="{9D8B030D-6E8A-4147-A177-3AD203B41FA5}">
                      <a16:colId xmlns:a16="http://schemas.microsoft.com/office/drawing/2014/main" val="1864885561"/>
                    </a:ext>
                  </a:extLst>
                </a:gridCol>
                <a:gridCol w="1463214">
                  <a:extLst>
                    <a:ext uri="{9D8B030D-6E8A-4147-A177-3AD203B41FA5}">
                      <a16:colId xmlns:a16="http://schemas.microsoft.com/office/drawing/2014/main" val="83313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Evaporator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Condensor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  <a:r>
                        <a:rPr lang="en-GB" baseline="-25000" dirty="0"/>
                        <a:t>COND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  <a:r>
                        <a:rPr lang="en-GB" baseline="-25000" dirty="0"/>
                        <a:t>DEFROST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Current arrangement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SWEP</a:t>
                      </a:r>
                      <a:r>
                        <a:rPr lang="en-GB" baseline="-25000" dirty="0"/>
                        <a:t>CURRENT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0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LIDL-Design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SWEP</a:t>
                      </a:r>
                      <a:r>
                        <a:rPr lang="en-GB" baseline="-25000" dirty="0"/>
                        <a:t>SMALL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</a:t>
                      </a:r>
                      <a:r>
                        <a:rPr lang="en-GB" baseline="-25000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6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</a:t>
                      </a:r>
                      <a:r>
                        <a:rPr lang="en-GB" baseline="-25000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05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9592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171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</vt:lpstr>
      <vt:lpstr>Wingdings</vt:lpstr>
      <vt:lpstr>Office Theme</vt:lpstr>
      <vt:lpstr>PowerPoint Presentation</vt:lpstr>
      <vt:lpstr>Last weeks:</vt:lpstr>
      <vt:lpstr>Flushing of the cabinet</vt:lpstr>
      <vt:lpstr>Evaporator model</vt:lpstr>
      <vt:lpstr>Python script</vt:lpstr>
      <vt:lpstr>To-Do: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32</cp:revision>
  <dcterms:created xsi:type="dcterms:W3CDTF">2017-12-07T09:10:15Z</dcterms:created>
  <dcterms:modified xsi:type="dcterms:W3CDTF">2018-01-09T20:21:07Z</dcterms:modified>
</cp:coreProperties>
</file>