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9076-A215-4A7C-8BAC-1E0C66A2D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DEA1-C765-4E2C-B9AD-F6FE205AF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43F4-F937-447A-92CD-C3FA99A3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7F2C-4EAD-4A9C-BEB6-2DCDBA50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D5EE-A011-4FE7-837A-5F0C6022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0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B0BB-B09D-439A-AD64-80A29F5E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D68DC-7F66-4F77-ACF2-8D532529E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3FE8-C6B5-4914-AB18-2D814977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FF3D-9695-433F-9E34-A2207531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931C-C951-4061-9685-C56A79A4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2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366BC-FB40-4249-85EB-CF9F26CA5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F0C4D-DD60-4C26-8FCE-B4CAA060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60B9-9B9D-443D-B29E-A3F01C10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783E-716F-480D-9172-E520204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0AE9-C71C-4DD5-A8F1-691A304C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3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441C-8EBD-431E-8123-A60997BE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BFE9-5237-4293-B6AA-0B96AA74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E2B7D-4353-4A55-BD1C-A4948F67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A163-B78E-4C02-B4D8-EB8F4EB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6078-BFEB-4DE5-AF09-9E8226B7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3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8565-3716-4F22-A3A6-AC54155F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0EF9A-C33E-4C28-B8F1-42632598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98F46-8FB7-441C-8C96-AFE30212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8125-D131-4523-B10B-C217BACA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AD83-233C-4344-970C-33D7ACD1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46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5145-9173-4403-9868-E84DD3BA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2B14-03A7-4A47-937C-8E7AE92F5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B1A-8BCA-4497-AFB3-249CFCE08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4EB01-290F-4DBC-86EC-694BFD5F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B685-8327-465F-8241-1C971BC0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5995-6C93-4963-B332-17A40F50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8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13C8-C96A-4291-9C16-01F53900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3247-606F-4E29-9483-B4C866A7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081D-5907-437D-8D27-A6329A27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E4583-93E7-4FBA-8C06-F1B36D3E0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73425-67DD-4470-BB39-1EF4A11F7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45128-D36B-4F62-B165-B37184ED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D46A2-728D-4C42-9F17-964CF682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7F624-A9B7-449B-AFBF-ACF46E2D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4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80CA-4306-479C-A1A9-0F6C0740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CD4-C601-40A0-8AEE-AAB46D09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78E93-24D8-48E8-9EF3-922378CD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2C204-5D5F-458B-AA04-B3423CCB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3E196-52E6-4A3E-ADB1-C78F3A72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9C84E-389D-4007-86EF-DD934221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4586-1FE3-49A4-B9DC-D3F73C5E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5E4F-9EBD-410D-91E0-9AE98E9B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A124-A1D0-4243-B20D-61A8FE6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5AEC-DB8F-4423-B817-0C0169D2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0773-D3F4-4C88-B6B7-3D038A2B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40571-F620-4442-B378-0C8FD81F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14C3-6E2C-4B5D-A739-ED9CE281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8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BD2E-09EA-4BDF-A9C4-3AD6340A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9C55C-EA9A-4BBD-956D-0F283808A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7022B-EB27-487C-977B-7441B377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FD433-9987-45AF-AB39-32196AE9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B307D-CC3F-43AE-98E3-DFCF2002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287CE-7376-4725-948A-5ED43234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8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9DD6D-D5D3-4890-80F7-F17CEDB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FE03-540E-4D9F-8CC2-2C94F7CD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FE68-340E-47FA-8312-1AED0C839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B2D2-2B64-4A59-94AD-A705B644B664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E688-30E7-47AF-8007-D8A4A4637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8F8F-01EE-4247-A7FD-5AAD48BE3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753C-69D2-4AAE-8D51-043698F37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8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3D64-140B-4011-8829-6648521BC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B101B-F4C5-4304-826A-ACD24EB67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8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E590-8833-47CC-9CB2-83D2354B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Design of Heat Exchanger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0748-74DC-4D02-AE45-AFBFD3D5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Fouling</a:t>
            </a:r>
            <a:r>
              <a:rPr lang="en-GB" dirty="0"/>
              <a:t> reduces the effective heat transfer</a:t>
            </a:r>
          </a:p>
          <a:p>
            <a:r>
              <a:rPr lang="en-GB" dirty="0"/>
              <a:t>KERN method:</a:t>
            </a:r>
          </a:p>
          <a:p>
            <a:pPr lvl="1"/>
            <a:r>
              <a:rPr lang="en-GB" dirty="0"/>
              <a:t>#1 </a:t>
            </a:r>
            <a:r>
              <a:rPr lang="en-GB" dirty="0" err="1"/>
              <a:t>thermodynamical</a:t>
            </a:r>
            <a:r>
              <a:rPr lang="en-GB" dirty="0"/>
              <a:t> properties of hot and cold fluids (caloric temp / arithmetic mean temp)</a:t>
            </a:r>
          </a:p>
          <a:p>
            <a:pPr lvl="1"/>
            <a:r>
              <a:rPr lang="en-GB" dirty="0"/>
              <a:t>#2 Energy balance, find the heat duty</a:t>
            </a:r>
          </a:p>
          <a:p>
            <a:pPr lvl="1"/>
            <a:r>
              <a:rPr lang="en-GB" dirty="0"/>
              <a:t>#</a:t>
            </a:r>
            <a:r>
              <a:rPr lang="en-GB"/>
              <a:t>3 assume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39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6836-59D4-47EC-9547-A08E187D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Thermal Engineering</a:t>
            </a:r>
            <a:br>
              <a:rPr lang="en-GB" dirty="0"/>
            </a:br>
            <a:r>
              <a:rPr lang="en-GB" sz="1600" dirty="0"/>
              <a:t>Development and validation of a condenser three zones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4437-A621-49FE-BA3B-A491FFAD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91412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INPUT: </a:t>
            </a:r>
          </a:p>
          <a:p>
            <a:pPr lvl="1"/>
            <a:r>
              <a:rPr lang="en-GB" sz="1600" dirty="0"/>
              <a:t>Air supply temperature    </a:t>
            </a:r>
          </a:p>
          <a:p>
            <a:pPr lvl="1"/>
            <a:r>
              <a:rPr lang="en-GB" sz="1600" dirty="0"/>
              <a:t>Air mass flow rate</a:t>
            </a:r>
          </a:p>
          <a:p>
            <a:pPr lvl="1"/>
            <a:r>
              <a:rPr lang="en-GB" sz="1600" dirty="0"/>
              <a:t>Refrigerant supply temperature (or Overheating)</a:t>
            </a:r>
          </a:p>
          <a:p>
            <a:pPr lvl="1"/>
            <a:r>
              <a:rPr lang="en-GB" sz="1600" dirty="0"/>
              <a:t>Exhaust </a:t>
            </a:r>
            <a:r>
              <a:rPr lang="en-GB" sz="1600" dirty="0" err="1"/>
              <a:t>subcooling</a:t>
            </a:r>
            <a:r>
              <a:rPr lang="en-GB" sz="1600" dirty="0"/>
              <a:t> (-&gt;superheat for </a:t>
            </a:r>
            <a:r>
              <a:rPr lang="en-GB" sz="1600" dirty="0" err="1"/>
              <a:t>evap</a:t>
            </a:r>
            <a:r>
              <a:rPr lang="en-GB" sz="1600" dirty="0"/>
              <a:t> model)</a:t>
            </a:r>
          </a:p>
          <a:p>
            <a:pPr lvl="1"/>
            <a:r>
              <a:rPr lang="en-GB" sz="1600" dirty="0"/>
              <a:t>Refrigerant mass flow rate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D6DA62D6-7251-4621-831C-8C7D5DF7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4722" y="2163210"/>
            <a:ext cx="274890" cy="27489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472CBEF-7E2F-40D9-B585-9E255B730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555" y="2438100"/>
            <a:ext cx="274890" cy="274890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91F6398-C8FF-49A6-802B-E4D952C3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4722" y="2741519"/>
            <a:ext cx="274890" cy="27489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C2A0DC9-D478-4844-BAC0-485D177D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4722" y="3326940"/>
            <a:ext cx="274890" cy="27489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3E28E388-F00D-41BF-9D06-A539AA3CD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4722" y="3010339"/>
            <a:ext cx="274890" cy="2748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641BA6-FB77-4957-80F9-0AA33CC17329}"/>
              </a:ext>
            </a:extLst>
          </p:cNvPr>
          <p:cNvSpPr txBox="1">
            <a:spLocks/>
          </p:cNvSpPr>
          <p:nvPr/>
        </p:nvSpPr>
        <p:spPr>
          <a:xfrm>
            <a:off x="6229612" y="1825625"/>
            <a:ext cx="4883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OUTPUT: </a:t>
            </a:r>
          </a:p>
          <a:p>
            <a:pPr lvl="1"/>
            <a:r>
              <a:rPr lang="en-GB" sz="1600" dirty="0"/>
              <a:t>Pressures/temperatures in each zone</a:t>
            </a:r>
          </a:p>
          <a:p>
            <a:pPr lvl="1"/>
            <a:r>
              <a:rPr lang="en-GB" sz="1600" dirty="0"/>
              <a:t>Corresponding heat flows</a:t>
            </a:r>
          </a:p>
          <a:p>
            <a:pPr lvl="1"/>
            <a:r>
              <a:rPr lang="en-GB" sz="1600" dirty="0"/>
              <a:t>Geometrical repartition</a:t>
            </a:r>
          </a:p>
          <a:p>
            <a:pPr lvl="1"/>
            <a:r>
              <a:rPr lang="en-GB" sz="1600" dirty="0"/>
              <a:t>Pressure drop on air side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EC09BE-3D88-44EB-8BF0-EF3DE5D83543}"/>
              </a:ext>
            </a:extLst>
          </p:cNvPr>
          <p:cNvSpPr txBox="1">
            <a:spLocks/>
          </p:cNvSpPr>
          <p:nvPr/>
        </p:nvSpPr>
        <p:spPr>
          <a:xfrm>
            <a:off x="834370" y="3643541"/>
            <a:ext cx="10278700" cy="268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One spec. heat transfer </a:t>
            </a:r>
            <a:r>
              <a:rPr lang="en-GB" sz="1600" dirty="0" err="1"/>
              <a:t>coeff</a:t>
            </a:r>
            <a:r>
              <a:rPr lang="en-GB" sz="1600" dirty="0"/>
              <a:t>. for each zone</a:t>
            </a:r>
          </a:p>
          <a:p>
            <a:r>
              <a:rPr lang="en-GB" sz="1600" dirty="0"/>
              <a:t>Deterministic vs theoretical-experimental model</a:t>
            </a:r>
          </a:p>
          <a:p>
            <a:r>
              <a:rPr lang="en-GB" sz="1600" b="1" dirty="0"/>
              <a:t>Deterministic</a:t>
            </a:r>
          </a:p>
          <a:p>
            <a:pPr lvl="1"/>
            <a:r>
              <a:rPr lang="en-GB" sz="1200" dirty="0"/>
              <a:t>Heat exchanger geometry is known</a:t>
            </a:r>
          </a:p>
          <a:p>
            <a:pPr lvl="1"/>
            <a:r>
              <a:rPr lang="en-GB" sz="1200" dirty="0"/>
              <a:t>Identify heat transfer / friction factor correlations</a:t>
            </a:r>
          </a:p>
          <a:p>
            <a:r>
              <a:rPr lang="en-GB" sz="1600" dirty="0"/>
              <a:t>Theoretical-experimental</a:t>
            </a:r>
          </a:p>
          <a:p>
            <a:pPr lvl="1"/>
            <a:r>
              <a:rPr lang="en-GB" sz="1200" dirty="0"/>
              <a:t>Unknown geometry</a:t>
            </a:r>
          </a:p>
          <a:p>
            <a:pPr lvl="1"/>
            <a:r>
              <a:rPr lang="en-GB" sz="1200" dirty="0"/>
              <a:t>Performance is known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B6273DD3-E130-46FA-8B47-5859E88A8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6707" y="4036540"/>
            <a:ext cx="914400" cy="9144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D4820A2-5742-4524-9245-D026409A52DC}"/>
              </a:ext>
            </a:extLst>
          </p:cNvPr>
          <p:cNvSpPr txBox="1">
            <a:spLocks/>
          </p:cNvSpPr>
          <p:nvPr/>
        </p:nvSpPr>
        <p:spPr>
          <a:xfrm>
            <a:off x="6229612" y="3671439"/>
            <a:ext cx="5391412" cy="227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Assumptions: </a:t>
            </a:r>
          </a:p>
          <a:p>
            <a:pPr lvl="1"/>
            <a:r>
              <a:rPr lang="en-GB" sz="1600" dirty="0"/>
              <a:t>Pure </a:t>
            </a:r>
            <a:r>
              <a:rPr lang="en-GB" sz="1600" dirty="0" err="1"/>
              <a:t>counterflow</a:t>
            </a:r>
            <a:r>
              <a:rPr lang="en-GB" sz="1600" dirty="0"/>
              <a:t>/crossflow/combination</a:t>
            </a:r>
          </a:p>
          <a:p>
            <a:pPr lvl="1"/>
            <a:r>
              <a:rPr lang="en-GB" sz="1600" dirty="0"/>
              <a:t>Fluids homogenously distributed</a:t>
            </a:r>
          </a:p>
          <a:p>
            <a:pPr lvl="1"/>
            <a:r>
              <a:rPr lang="en-GB" sz="1600" dirty="0"/>
              <a:t>Lubricant doesn´t affect heat transfer </a:t>
            </a:r>
            <a:r>
              <a:rPr lang="en-GB" sz="1600" dirty="0" err="1"/>
              <a:t>coeff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7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CD98-60F5-4E04-A3AD-CA5AC143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08721-5678-4215-8C14-7376E71C4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7695"/>
            <a:ext cx="4442927" cy="2348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15A04-D406-4C2D-A852-ECAFCCCB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26" y="1690688"/>
            <a:ext cx="6072673" cy="2325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D1649-2CB5-4223-9D31-B80D29230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43" y="4039629"/>
            <a:ext cx="4017839" cy="23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0659-9557-4D27-BA48-216FE31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22097C-54D4-48BC-A043-AE65B533E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772747" cy="398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3A39C-FE01-4EC1-AE5B-D79984FC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2496"/>
            <a:ext cx="4191000" cy="1670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8DDDB-4228-4CCF-8513-2ECC38050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23418"/>
            <a:ext cx="5273351" cy="914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09813-BAA2-442A-B1A7-096199722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72496"/>
            <a:ext cx="2150609" cy="585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5CBB84-53F3-4481-A5EB-5FCF00FCB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690" y="1690688"/>
            <a:ext cx="4798212" cy="933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B576B-9410-4688-BE21-5DD088075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690" y="2722344"/>
            <a:ext cx="5234110" cy="1184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1D7BC-C2A3-45D0-8D91-A8BE26742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7306" y="4837556"/>
            <a:ext cx="1394247" cy="1220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D1748-A48F-410E-9877-6182DFC390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1875" y="4009043"/>
            <a:ext cx="5211925" cy="1129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E8B719-E149-47EC-B2D4-1C240A8E712D}"/>
              </a:ext>
            </a:extLst>
          </p:cNvPr>
          <p:cNvSpPr txBox="1"/>
          <p:nvPr/>
        </p:nvSpPr>
        <p:spPr>
          <a:xfrm>
            <a:off x="4489037" y="1362558"/>
            <a:ext cx="1840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REFR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OIL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AIR</a:t>
            </a:r>
          </a:p>
        </p:txBody>
      </p:sp>
    </p:spTree>
    <p:extLst>
      <p:ext uri="{BB962C8B-B14F-4D97-AF65-F5344CB8AC3E}">
        <p14:creationId xmlns:p14="http://schemas.microsoft.com/office/powerpoint/2010/main" val="129637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EFA6-CFAD-4574-B04B-04405A1B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F1490-F674-4FC0-A45C-F4FA3AD4D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93637" cy="1088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C5F764-6ACD-4E49-89E2-0E6D0410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8430"/>
            <a:ext cx="4293637" cy="1318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ACB351-DD0A-4641-B8E1-00AAB46F9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46992"/>
            <a:ext cx="4293637" cy="467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30B70-68C4-4823-9AD8-44C951686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17417"/>
            <a:ext cx="4293637" cy="1652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74904-8231-41FC-9D72-DE55AD370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764" y="1617329"/>
            <a:ext cx="2886464" cy="474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57766-7050-4617-BEE0-62A0DF7D3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2155" y="1617329"/>
            <a:ext cx="1822776" cy="570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E6C91B-7381-42B0-B24F-36B6F443B0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765" y="2091993"/>
            <a:ext cx="2886464" cy="987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E51A3-DA6C-4D7E-ADE9-67BF5E51B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3764" y="3079978"/>
            <a:ext cx="4444677" cy="35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E590-8833-47CC-9CB2-83D2354B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ACHP – Graphical User Interface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99C337-F12A-43AC-904C-0EDA5B860430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3914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INPUT:</a:t>
            </a:r>
          </a:p>
          <a:p>
            <a:pPr lvl="1"/>
            <a:r>
              <a:rPr lang="en-GB" sz="1600" dirty="0"/>
              <a:t>Working Fluid (R290)</a:t>
            </a:r>
          </a:p>
          <a:p>
            <a:pPr lvl="1"/>
            <a:r>
              <a:rPr lang="en-GB" sz="1600" dirty="0"/>
              <a:t>Superheat (5K)</a:t>
            </a:r>
          </a:p>
          <a:p>
            <a:pPr lvl="1"/>
            <a:r>
              <a:rPr lang="en-GB" sz="1600" dirty="0"/>
              <a:t>Charge (3x150g)</a:t>
            </a:r>
          </a:p>
          <a:p>
            <a:pPr lvl="1"/>
            <a:r>
              <a:rPr lang="en-GB" sz="1600" dirty="0"/>
              <a:t>Fin geometry</a:t>
            </a:r>
          </a:p>
          <a:p>
            <a:pPr lvl="1"/>
            <a:r>
              <a:rPr lang="en-GB" sz="1600" dirty="0"/>
              <a:t>Tube geometry</a:t>
            </a:r>
          </a:p>
          <a:p>
            <a:pPr lvl="1"/>
            <a:r>
              <a:rPr lang="en-GB" sz="1600" dirty="0"/>
              <a:t>Compressor polynomials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301EC6-5A56-44D3-897A-6239C1CD3B0A}"/>
              </a:ext>
            </a:extLst>
          </p:cNvPr>
          <p:cNvSpPr txBox="1">
            <a:spLocks/>
          </p:cNvSpPr>
          <p:nvPr/>
        </p:nvSpPr>
        <p:spPr>
          <a:xfrm>
            <a:off x="6229612" y="1825625"/>
            <a:ext cx="4883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327132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4E61-342C-44E1-BC52-FE7A5DE9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err="1"/>
              <a:t>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277D-434B-495F-92C8-5C4C594D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10622</TotalTime>
  <Words>182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Review</vt:lpstr>
      <vt:lpstr>Process Design of Heat Exchanger</vt:lpstr>
      <vt:lpstr>Applied Thermal Engineering Development and validation of a condenser three zones model</vt:lpstr>
      <vt:lpstr>Model</vt:lpstr>
      <vt:lpstr>Equations</vt:lpstr>
      <vt:lpstr>Equations</vt:lpstr>
      <vt:lpstr>ACHP – Graphical User Interface</vt:lpstr>
      <vt:lpstr>Python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Review</dc:title>
  <dc:creator>Klebig, Tim [COMRES/EUR/AAC]</dc:creator>
  <cp:lastModifiedBy>Klebig, Tim [COMRES/EUR/AAC]</cp:lastModifiedBy>
  <cp:revision>24</cp:revision>
  <dcterms:created xsi:type="dcterms:W3CDTF">2017-11-14T15:33:17Z</dcterms:created>
  <dcterms:modified xsi:type="dcterms:W3CDTF">2017-12-04T10:37:13Z</dcterms:modified>
</cp:coreProperties>
</file>