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016A-38FF-4F3C-BDDB-8DA4E057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2320-AF5A-4927-BCBC-4C842707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ADFC-7BF4-4772-B13A-44DF1762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C2D6-C089-435D-8E07-A72F399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CEC5-D209-4FDA-BC07-044D0C84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41FB-3C4E-4CB8-8984-E3CD150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069-B8E6-440E-B15B-E87BD28C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F49A-1DA3-4A57-BBBB-7E1709EA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9F0-F306-4087-A578-BF76449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A6EB-1FDA-440F-895C-52F52F2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B1FF8-8C0C-4244-AFA8-1793E7431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1EDE5-F201-4C77-87AF-E1C5FF1F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A8BD-2E4C-440E-919C-E1BEE72B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6A5F-C500-4D37-9B41-6AC8F36A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52F-CEF1-4CF8-B6A2-279172F3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1440" y="6026234"/>
            <a:ext cx="1666261" cy="5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37"/>
          <p:cNvSpPr>
            <a:spLocks noChangeShapeType="1"/>
          </p:cNvSpPr>
          <p:nvPr userDrawn="1"/>
        </p:nvSpPr>
        <p:spPr bwMode="auto">
          <a:xfrm>
            <a:off x="3829769" y="3022200"/>
            <a:ext cx="836223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96160" y="1295400"/>
            <a:ext cx="7581440" cy="1726800"/>
          </a:xfrm>
        </p:spPr>
        <p:txBody>
          <a:bodyPr anchor="b"/>
          <a:lstStyle>
            <a:lvl1pPr marL="0" indent="0">
              <a:buFontTx/>
              <a:buNone/>
              <a:defRPr sz="28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96160" y="3146808"/>
            <a:ext cx="7621979" cy="134899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3" name="Rectangle 18"/>
          <p:cNvSpPr/>
          <p:nvPr userDrawn="1"/>
        </p:nvSpPr>
        <p:spPr bwMode="auto">
          <a:xfrm>
            <a:off x="0" y="2581664"/>
            <a:ext cx="3037003" cy="4276339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037002" y="6613526"/>
            <a:ext cx="7021399" cy="24447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894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  <p:pic>
        <p:nvPicPr>
          <p:cNvPr id="6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6400" y="6172201"/>
            <a:ext cx="1148101" cy="4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651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F2E2-AD05-4D7C-ABCA-4D52F745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715B-EA84-4CC0-BA90-30B550DA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D6E5-DDCD-4163-8837-39B2ADA0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CFE7-E38C-4A02-8B59-77C9C02B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98D4-0EC8-4754-8148-AA478A3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4447-8E15-43A5-8A9D-0D2367A3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7C36-0F9E-43CF-9D64-222CFE7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CF2F-F3EE-4BFC-AAC3-6A13ECB2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5846-3F5B-4E2F-87E0-7FE7AA74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1800-8037-4855-8DE2-3EE5FD1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2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D0C6-2D59-4F6B-973A-2BC1A54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0B0E-458A-4C35-8EEF-C72E778AA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5156-AA3B-455E-B279-C83515BB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D0CD-BD8E-4201-9691-567C30F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E3528-5447-4B73-A735-87FC916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E2A8-8077-4CBE-81DF-CB09666B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FAA-1CA2-4A34-B249-FE56E0C0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6E0F-C5E7-41C0-8574-67900B1F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579-3CA7-4B68-B52D-E257DA451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FA560-4C56-4F37-99E0-45EF30B32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180F6-8547-4BCB-A7E5-B1B287DB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97DEB-EE77-482C-A656-73EB258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C2B95-31CA-45BA-A71E-24563DB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D6505-5025-44A3-86ED-ADEDCFB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1C0-CCA9-4FFC-B84A-CAA29EF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72D52-7CD8-484C-B526-DBA722FD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979D3-9895-41EC-9294-9066D95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F1B-BE1F-4985-8A57-3466597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CFEDB-248D-4001-BD3A-B4CD531D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BEF9C-2A1E-47C6-B238-01FE1C9D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A1245-47EC-402A-8367-5D93E14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7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A3F-B864-4CFC-AE1A-D97796D6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1FA3-B8FB-4A0D-805A-0943E683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9070-040F-45D7-A64D-B1BDF83F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DC30-BE1B-4DE5-B3B5-D1FD9216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813D-765D-4ADB-BADC-B7A6FD28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F603-FC2F-46AE-9AAC-502497A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5B6-7743-4492-A82F-A206A5FB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B77D-64E4-4A49-91BE-F4FB4392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E5FD-8FC7-4F5A-BDEC-8DA1A119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6100D-C17B-4894-AF7C-C6BCCB5F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CAC1-4838-4D6D-9BDA-1F1F66B0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BF7E-803D-411F-95E1-ED338E7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A914C-8F3F-40B4-A6A0-29CBFAA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AFD9-3870-4CDC-8F5F-D2381F36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3C72-40D5-451D-8EF1-77AE38659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3B18-E7D5-4C1B-82A1-46825CA0B7F5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B533-9955-4919-9ADD-F5C03A2F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4552-A0A4-4E03-B6A9-130317BE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1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Status</a:t>
            </a:r>
            <a:r>
              <a:rPr lang="fr-BE" dirty="0"/>
              <a:t> </a:t>
            </a:r>
            <a:r>
              <a:rPr lang="fr-BE" dirty="0" err="1"/>
              <a:t>Review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18.12.2017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Emerson Confidential and Proprietary/For internal use only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1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92365"/>
            <a:ext cx="10515600" cy="1598324"/>
          </a:xfrm>
        </p:spPr>
        <p:txBody>
          <a:bodyPr/>
          <a:lstStyle/>
          <a:p>
            <a:r>
              <a:rPr lang="en-US" dirty="0"/>
              <a:t>Last week: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Tried to build a mathematical model for coil arrangement</a:t>
            </a:r>
          </a:p>
          <a:p>
            <a:pPr lvl="1"/>
            <a:r>
              <a:rPr lang="en-US" dirty="0"/>
              <a:t>According to HEX-Script from RWTH and VDI-Heat Atlas</a:t>
            </a:r>
          </a:p>
          <a:p>
            <a:r>
              <a:rPr lang="en-US" dirty="0"/>
              <a:t>Found a method to define a test plan for practical testing and evaluation</a:t>
            </a:r>
          </a:p>
          <a:p>
            <a:pPr lvl="1"/>
            <a:r>
              <a:rPr lang="en-US" dirty="0"/>
              <a:t>Design of Experiment</a:t>
            </a:r>
          </a:p>
        </p:txBody>
      </p:sp>
    </p:spTree>
    <p:extLst>
      <p:ext uri="{BB962C8B-B14F-4D97-AF65-F5344CB8AC3E}">
        <p14:creationId xmlns:p14="http://schemas.microsoft.com/office/powerpoint/2010/main" val="30688762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D206-74B3-4988-9C12-7A0AAB2A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43141"/>
            <a:ext cx="10515600" cy="1325563"/>
          </a:xfrm>
        </p:spPr>
        <p:txBody>
          <a:bodyPr/>
          <a:lstStyle/>
          <a:p>
            <a:r>
              <a:rPr lang="en-GB" dirty="0"/>
              <a:t>Pressure fall -&gt; Fall of evaporating temp.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96DDD-893D-493E-89B2-93DFAA0EE28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6101" y="3112097"/>
                <a:ext cx="11104033" cy="30601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u from </a:t>
                </a:r>
                <a:r>
                  <a:rPr lang="en-GB" dirty="0">
                    <a:solidFill>
                      <a:schemeClr val="accent6"/>
                    </a:solidFill>
                  </a:rPr>
                  <a:t>mass flow rate, diameter </a:t>
                </a:r>
                <a:r>
                  <a:rPr lang="en-GB" dirty="0"/>
                  <a:t>and </a:t>
                </a:r>
                <a:r>
                  <a:rPr lang="en-GB" dirty="0">
                    <a:solidFill>
                      <a:srgbClr val="FF0000"/>
                    </a:solidFill>
                  </a:rPr>
                  <a:t>density (1)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den>
                    </m:f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3.7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2.51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𝑍𝑃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den>
                    </m:f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𝑍𝑃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𝑑𝑜𝑡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𝑒𝑡𝑎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∗(1−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𝑒𝑡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𝑒𝑡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GB" b="0" dirty="0">
                    <a:solidFill>
                      <a:srgbClr val="FF0000"/>
                    </a:solidFill>
                  </a:rPr>
                  <a:t> </a:t>
                </a:r>
                <a:r>
                  <a:rPr lang="en-GB" b="0">
                    <a:solidFill>
                      <a:srgbClr val="FF0000"/>
                    </a:solidFill>
                  </a:rPr>
                  <a:t>VDI S904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96DDD-893D-493E-89B2-93DFAA0EE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6101" y="3112097"/>
                <a:ext cx="11104033" cy="3060102"/>
              </a:xfrm>
              <a:blipFill>
                <a:blip r:embed="rId2"/>
                <a:stretch>
                  <a:fillRect l="-988" t="-3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776CFC-3E02-4A59-911F-7ED588D48FC4}"/>
              </a:ext>
            </a:extLst>
          </p:cNvPr>
          <p:cNvCxnSpPr/>
          <p:nvPr/>
        </p:nvCxnSpPr>
        <p:spPr>
          <a:xfrm>
            <a:off x="3186545" y="1958109"/>
            <a:ext cx="555105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803991-CF5E-42C0-9A96-11029C7DE785}"/>
              </a:ext>
            </a:extLst>
          </p:cNvPr>
          <p:cNvCxnSpPr/>
          <p:nvPr/>
        </p:nvCxnSpPr>
        <p:spPr>
          <a:xfrm>
            <a:off x="4036291" y="1838036"/>
            <a:ext cx="0" cy="267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E9E8AE-6117-41B8-B2DC-51A0F6B24945}"/>
              </a:ext>
            </a:extLst>
          </p:cNvPr>
          <p:cNvCxnSpPr/>
          <p:nvPr/>
        </p:nvCxnSpPr>
        <p:spPr>
          <a:xfrm>
            <a:off x="7860145" y="1828800"/>
            <a:ext cx="0" cy="286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6189EF-320B-4E76-BD8B-E64B8B61E113}"/>
              </a:ext>
            </a:extLst>
          </p:cNvPr>
          <p:cNvSpPr txBox="1"/>
          <p:nvPr/>
        </p:nvSpPr>
        <p:spPr>
          <a:xfrm>
            <a:off x="3819236" y="211512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74EC4-7839-4202-B31A-53BD2E7FE3AC}"/>
              </a:ext>
            </a:extLst>
          </p:cNvPr>
          <p:cNvSpPr txBox="1"/>
          <p:nvPr/>
        </p:nvSpPr>
        <p:spPr>
          <a:xfrm>
            <a:off x="3701471" y="2742765"/>
            <a:ext cx="66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sat,1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065D6-05B1-43B4-A50C-E11EA536558F}"/>
              </a:ext>
            </a:extLst>
          </p:cNvPr>
          <p:cNvSpPr txBox="1"/>
          <p:nvPr/>
        </p:nvSpPr>
        <p:spPr>
          <a:xfrm>
            <a:off x="8737600" y="2897134"/>
            <a:ext cx="78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C</a:t>
            </a:r>
            <a:r>
              <a:rPr lang="en-GB" b="1" baseline="-25000" dirty="0" err="1">
                <a:solidFill>
                  <a:srgbClr val="FF0000"/>
                </a:solidFill>
              </a:rPr>
              <a:t>p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9FC92-E8C9-4777-8DEF-943BD964D65C}"/>
              </a:ext>
            </a:extLst>
          </p:cNvPr>
          <p:cNvSpPr txBox="1"/>
          <p:nvPr/>
        </p:nvSpPr>
        <p:spPr>
          <a:xfrm>
            <a:off x="7643089" y="2152073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C464DE-901D-4D8E-B5E0-30828580D239}"/>
              </a:ext>
            </a:extLst>
          </p:cNvPr>
          <p:cNvCxnSpPr>
            <a:stCxn id="10" idx="2"/>
          </p:cNvCxnSpPr>
          <p:nvPr/>
        </p:nvCxnSpPr>
        <p:spPr>
          <a:xfrm>
            <a:off x="4036291" y="2484459"/>
            <a:ext cx="0" cy="25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C22F2E-E989-4F32-A48E-402B5A7C6879}"/>
              </a:ext>
            </a:extLst>
          </p:cNvPr>
          <p:cNvCxnSpPr/>
          <p:nvPr/>
        </p:nvCxnSpPr>
        <p:spPr>
          <a:xfrm>
            <a:off x="7846291" y="2475534"/>
            <a:ext cx="0" cy="25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4C2431-9E00-4BF7-A87D-DE760D8778B6}"/>
              </a:ext>
            </a:extLst>
          </p:cNvPr>
          <p:cNvSpPr txBox="1"/>
          <p:nvPr/>
        </p:nvSpPr>
        <p:spPr>
          <a:xfrm>
            <a:off x="7622306" y="2886240"/>
            <a:ext cx="78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sat,2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A20DC7-CC53-4958-B347-656550740DA3}"/>
              </a:ext>
            </a:extLst>
          </p:cNvPr>
          <p:cNvCxnSpPr>
            <a:cxnSpLocks/>
          </p:cNvCxnSpPr>
          <p:nvPr/>
        </p:nvCxnSpPr>
        <p:spPr>
          <a:xfrm>
            <a:off x="8328889" y="3070906"/>
            <a:ext cx="316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6F886E-6679-4827-9045-3BD84E1E1349}"/>
              </a:ext>
            </a:extLst>
          </p:cNvPr>
          <p:cNvCxnSpPr>
            <a:cxnSpLocks/>
          </p:cNvCxnSpPr>
          <p:nvPr/>
        </p:nvCxnSpPr>
        <p:spPr>
          <a:xfrm>
            <a:off x="8077198" y="2447515"/>
            <a:ext cx="568038" cy="47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7034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4E70-E703-4E21-ABDA-8A21286C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208107"/>
            <a:ext cx="10515600" cy="1325563"/>
          </a:xfrm>
        </p:spPr>
        <p:txBody>
          <a:bodyPr/>
          <a:lstStyle/>
          <a:p>
            <a:r>
              <a:rPr lang="en-GB" dirty="0"/>
              <a:t>Cell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64F596-0F44-492E-BC36-D541213FC2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40317" y="1193095"/>
            <a:ext cx="4470291" cy="4733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BE0082-8261-4920-B4E1-72734161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40" y="1193095"/>
            <a:ext cx="5689600" cy="1242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B0DC5-9948-42A6-918E-A83A0A2D7C00}"/>
              </a:ext>
            </a:extLst>
          </p:cNvPr>
          <p:cNvSpPr txBox="1"/>
          <p:nvPr/>
        </p:nvSpPr>
        <p:spPr>
          <a:xfrm>
            <a:off x="5621867" y="2844800"/>
            <a:ext cx="326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Heat capacity flow rate ratio: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0497F-7AFE-48C0-89CE-5B04B100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614" y="2710524"/>
            <a:ext cx="1689453" cy="1419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B1039-F852-4F9B-83CF-B23BC7101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356" y="4129665"/>
            <a:ext cx="2648302" cy="1688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4BA5E-1702-4442-B8E9-568839A6E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040" y="3806364"/>
            <a:ext cx="2941061" cy="201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C182AA-6197-47F2-9632-FA4E0C78F729}"/>
              </a:ext>
            </a:extLst>
          </p:cNvPr>
          <p:cNvSpPr txBox="1"/>
          <p:nvPr/>
        </p:nvSpPr>
        <p:spPr>
          <a:xfrm>
            <a:off x="10468681" y="2710524"/>
            <a:ext cx="8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 Air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4CE53-3905-47FC-8C18-BB30BF7E6A6F}"/>
              </a:ext>
            </a:extLst>
          </p:cNvPr>
          <p:cNvSpPr txBox="1"/>
          <p:nvPr/>
        </p:nvSpPr>
        <p:spPr>
          <a:xfrm>
            <a:off x="10471734" y="3090514"/>
            <a:ext cx="8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Refr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E2411-E256-4411-B794-2321755FFF7D}"/>
              </a:ext>
            </a:extLst>
          </p:cNvPr>
          <p:cNvSpPr txBox="1"/>
          <p:nvPr/>
        </p:nvSpPr>
        <p:spPr>
          <a:xfrm>
            <a:off x="7860017" y="4862388"/>
            <a:ext cx="27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 Thermal conductivity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3BF6D-8186-41D7-9CDE-FA83E11C1A83}"/>
              </a:ext>
            </a:extLst>
          </p:cNvPr>
          <p:cNvSpPr txBox="1"/>
          <p:nvPr/>
        </p:nvSpPr>
        <p:spPr>
          <a:xfrm>
            <a:off x="166256" y="5964578"/>
            <a:ext cx="985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kA(material), </a:t>
            </a:r>
            <a:r>
              <a:rPr lang="en-GB" sz="3600" dirty="0" err="1">
                <a:solidFill>
                  <a:srgbClr val="00B050"/>
                </a:solidFill>
              </a:rPr>
              <a:t>c</a:t>
            </a:r>
            <a:r>
              <a:rPr lang="en-GB" sz="3600" baseline="-25000" dirty="0" err="1">
                <a:solidFill>
                  <a:srgbClr val="00B050"/>
                </a:solidFill>
              </a:rPr>
              <a:t>P</a:t>
            </a:r>
            <a:r>
              <a:rPr lang="en-GB" sz="3600" dirty="0">
                <a:solidFill>
                  <a:srgbClr val="00B050"/>
                </a:solidFill>
              </a:rPr>
              <a:t>(P,T)</a:t>
            </a:r>
            <a:r>
              <a:rPr lang="en-GB" sz="3600" baseline="-25000" dirty="0">
                <a:solidFill>
                  <a:srgbClr val="00B050"/>
                </a:solidFill>
              </a:rPr>
              <a:t> </a:t>
            </a:r>
            <a:r>
              <a:rPr lang="en-GB" sz="3600" dirty="0">
                <a:sym typeface="Wingdings" panose="05000000000000000000" pitchFamily="2" charset="2"/>
              </a:rPr>
              <a:t> R</a:t>
            </a:r>
            <a:r>
              <a:rPr lang="en-GB" sz="3600" baseline="-25000" dirty="0">
                <a:sym typeface="Wingdings" panose="05000000000000000000" pitchFamily="2" charset="2"/>
              </a:rPr>
              <a:t>1 </a:t>
            </a:r>
            <a:r>
              <a:rPr lang="en-GB" sz="3600" dirty="0">
                <a:sym typeface="Wingdings" panose="05000000000000000000" pitchFamily="2" charset="2"/>
              </a:rPr>
              <a:t>, NTU  P  T</a:t>
            </a:r>
            <a:r>
              <a:rPr lang="en-GB" sz="3600" baseline="-25000" dirty="0">
                <a:sym typeface="Wingdings" panose="05000000000000000000" pitchFamily="2" charset="2"/>
              </a:rPr>
              <a:t>out</a:t>
            </a:r>
            <a:r>
              <a:rPr lang="en-GB" sz="3600" dirty="0">
                <a:sym typeface="Wingdings" panose="05000000000000000000" pitchFamily="2" charset="2"/>
              </a:rPr>
              <a:t>  </a:t>
            </a:r>
            <a:r>
              <a:rPr lang="en-GB" sz="3600" dirty="0">
                <a:solidFill>
                  <a:srgbClr val="FF0000"/>
                </a:solidFill>
                <a:sym typeface="Wingdings" panose="05000000000000000000" pitchFamily="2" charset="2"/>
              </a:rPr>
              <a:t>Q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640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61B6FB-7BBC-4A9C-A0A3-45FE1D0442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0317" y="167897"/>
                <a:ext cx="10515600" cy="13520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𝑁𝑇𝑈</m:t>
                    </m:r>
                  </m:oMath>
                </a14:m>
                <a:r>
                  <a:rPr lang="en-GB" dirty="0"/>
                  <a:t>-Diagrams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61B6FB-7BBC-4A9C-A0A3-45FE1D044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0317" y="167897"/>
                <a:ext cx="10515600" cy="13520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63196-F38A-42A5-88B9-2B26C4ED2E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D164A-92FB-4AA7-990F-F298810B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5" y="1339850"/>
            <a:ext cx="5415257" cy="4428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22118-1877-4FCF-A140-B1038674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5" y="1339850"/>
            <a:ext cx="5413139" cy="4547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AD906-AF58-4456-B7D4-63357A7B1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584" y="1417193"/>
            <a:ext cx="5579555" cy="3912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9A68C-41AC-4DE6-BFEA-485A7F6BA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004" y="5498473"/>
            <a:ext cx="5926667" cy="3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66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9D69DE-A8C8-43A5-9A35-D7DE2A2F59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207080"/>
                <a:ext cx="11804073" cy="1325563"/>
              </a:xfrm>
            </p:spPr>
            <p:txBody>
              <a:bodyPr>
                <a:normAutofit/>
              </a:bodyPr>
              <a:lstStyle/>
              <a:p>
                <a:r>
                  <a:rPr lang="en-GB" sz="4000" dirty="0"/>
                  <a:t>Determination of single performance characterisation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9D69DE-A8C8-43A5-9A35-D7DE2A2F5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07080"/>
                <a:ext cx="11804073" cy="1325563"/>
              </a:xfrm>
              <a:blipFill>
                <a:blip r:embed="rId2"/>
                <a:stretch>
                  <a:fillRect l="-1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CEE58-C101-4C36-A6CE-7691EAB30DA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6101" y="1283855"/>
                <a:ext cx="11104033" cy="4888345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</a:rPr>
                  <a:t>Area of the heat exchanger </a:t>
                </a:r>
                <a:r>
                  <a:rPr lang="en-GB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constant</a:t>
                </a:r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Ratio of the heat capacity flow rates </a:t>
                </a:r>
                <a:r>
                  <a:rPr lang="en-GB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constant when series connection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Heat transfer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) </a:t>
                </a:r>
                <a:r>
                  <a:rPr lang="en-GB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GB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u</a:t>
                </a:r>
                <a:r>
                  <a:rPr lang="en-GB" baseline="-25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air</a:t>
                </a:r>
                <a:r>
                  <a:rPr lang="en-GB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and </a:t>
                </a:r>
                <a:r>
                  <a:rPr lang="en-GB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u</a:t>
                </a:r>
                <a:r>
                  <a:rPr lang="en-GB" baseline="-25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ref</a:t>
                </a:r>
                <a:r>
                  <a:rPr lang="en-GB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Assumptions:</a:t>
                </a: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Supplytemperatures</a:t>
                </a:r>
                <a:r>
                  <a:rPr lang="en-GB" dirty="0">
                    <a:sym typeface="Wingdings" panose="05000000000000000000" pitchFamily="2" charset="2"/>
                  </a:rPr>
                  <a:t> are constant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Mass flow rates constant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Geometry and heat transfer constant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Heat capacity flow rate for both fluids constant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en-GB" dirty="0"/>
                  <a:t>)</a:t>
                </a:r>
                <a:endParaRPr lang="en-GB" sz="2800" dirty="0"/>
              </a:p>
              <a:p>
                <a:pPr lvl="1"/>
                <a:r>
                  <a:rPr lang="en-GB" dirty="0"/>
                  <a:t>Kappa = 0.5 (to get comparable results)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CEE58-C101-4C36-A6CE-7691EAB30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6101" y="1283855"/>
                <a:ext cx="11104033" cy="4888345"/>
              </a:xfrm>
              <a:blipFill>
                <a:blip r:embed="rId3"/>
                <a:stretch>
                  <a:fillRect l="-988" t="-2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064C389-39D0-4D9B-A0BF-F6B9735F9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420" y="2209799"/>
            <a:ext cx="2895714" cy="41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38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DC39-7D49-4243-8E1B-F393F732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en-GB" dirty="0"/>
              <a:t>Air side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4EA816-D8ED-42F9-83AF-CF2D8BE768E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62475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FCD06-3CAE-42AB-A1AB-A0A1DBCE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1490663"/>
            <a:ext cx="1990725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7FA6C-2C16-4BBF-8921-538FDDB62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317" y="1163285"/>
            <a:ext cx="3842455" cy="4249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5D1ED8-3B4C-4A99-9A50-B21D0C967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809" y="3271838"/>
            <a:ext cx="11239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44743-162C-4789-93F8-7FC556183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809" y="3938588"/>
            <a:ext cx="1304925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AFBC3-EE77-4B01-A7FF-6BDD9B4C8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9437" y="4605338"/>
            <a:ext cx="1162050" cy="514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E44EB4-4111-41AA-A0A3-1B95C5E6DDBA}"/>
              </a:ext>
            </a:extLst>
          </p:cNvPr>
          <p:cNvSpPr txBox="1"/>
          <p:nvPr/>
        </p:nvSpPr>
        <p:spPr>
          <a:xfrm>
            <a:off x="4385734" y="4605338"/>
            <a:ext cx="265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Alpha for Convection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8673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en-US" dirty="0"/>
              <a:t>To-Do: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21347" y="1299691"/>
            <a:ext cx="8331200" cy="5181600"/>
          </a:xfrm>
        </p:spPr>
        <p:txBody>
          <a:bodyPr>
            <a:normAutofit/>
          </a:bodyPr>
          <a:lstStyle/>
          <a:p>
            <a:r>
              <a:rPr lang="en-US" dirty="0"/>
              <a:t>Connect this partial models</a:t>
            </a:r>
          </a:p>
          <a:p>
            <a:r>
              <a:rPr lang="en-US" dirty="0"/>
              <a:t>Impact of boiling (</a:t>
            </a:r>
            <a:r>
              <a:rPr lang="en-US" dirty="0">
                <a:sym typeface="Wingdings" panose="05000000000000000000" pitchFamily="2" charset="2"/>
              </a:rPr>
              <a:t> alpha)</a:t>
            </a:r>
          </a:p>
          <a:p>
            <a:r>
              <a:rPr lang="en-US" dirty="0">
                <a:sym typeface="Wingdings" panose="05000000000000000000" pitchFamily="2" charset="2"/>
              </a:rPr>
              <a:t>Impact of phase ( moving boundary or discretization and phase check)</a:t>
            </a:r>
          </a:p>
          <a:p>
            <a:r>
              <a:rPr lang="en-US" dirty="0">
                <a:sym typeface="Wingdings" panose="05000000000000000000" pitchFamily="2" charset="2"/>
              </a:rPr>
              <a:t>Impact of fins?</a:t>
            </a:r>
          </a:p>
        </p:txBody>
      </p:sp>
    </p:spTree>
    <p:extLst>
      <p:ext uri="{BB962C8B-B14F-4D97-AF65-F5344CB8AC3E}">
        <p14:creationId xmlns:p14="http://schemas.microsoft.com/office/powerpoint/2010/main" val="13169592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252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</vt:lpstr>
      <vt:lpstr>Wingdings</vt:lpstr>
      <vt:lpstr>Office Theme</vt:lpstr>
      <vt:lpstr>PowerPoint Presentation</vt:lpstr>
      <vt:lpstr>Last week:</vt:lpstr>
      <vt:lpstr>Pressure fall -&gt; Fall of evaporating temp.</vt:lpstr>
      <vt:lpstr>Cell method</vt:lpstr>
      <vt:lpstr>ε-NTU-Diagrams</vt:lpstr>
      <vt:lpstr>Determination of single performance characterisation φ</vt:lpstr>
      <vt:lpstr>Air side </vt:lpstr>
      <vt:lpstr>To-Do: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25</cp:revision>
  <dcterms:created xsi:type="dcterms:W3CDTF">2017-12-07T09:10:15Z</dcterms:created>
  <dcterms:modified xsi:type="dcterms:W3CDTF">2018-01-05T10:01:25Z</dcterms:modified>
</cp:coreProperties>
</file>