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7" r:id="rId4"/>
    <p:sldId id="26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>
        <p:scale>
          <a:sx n="100" d="100"/>
          <a:sy n="100" d="100"/>
        </p:scale>
        <p:origin x="7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016A-38FF-4F3C-BDDB-8DA4E0573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82320-AF5A-4927-BCBC-4C842707A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8ADFC-7BF4-4772-B13A-44DF1762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C2D6-C089-435D-8E07-A72F3990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ECEC5-D209-4FDA-BC07-044D0C84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46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41FB-3C4E-4CB8-8984-E3CD150D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3069-B8E6-440E-B15B-E87BD28C5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F49A-1DA3-4A57-BBBB-7E1709EA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09F0-F306-4087-A578-BF764497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1A6EB-1FDA-440F-895C-52F52F2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B1FF8-8C0C-4244-AFA8-1793E7431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1EDE5-F201-4C77-87AF-E1C5FF1FE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A8BD-2E4C-440E-919C-E1BEE72B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6A5F-C500-4D37-9B41-6AC8F36A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752F-CEF1-4CF8-B6A2-279172F3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71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Angle 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098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51440" y="6026234"/>
            <a:ext cx="1666261" cy="5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1037"/>
          <p:cNvSpPr>
            <a:spLocks noChangeShapeType="1"/>
          </p:cNvSpPr>
          <p:nvPr userDrawn="1"/>
        </p:nvSpPr>
        <p:spPr bwMode="auto">
          <a:xfrm>
            <a:off x="3829769" y="3022200"/>
            <a:ext cx="8362232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96160" y="1295400"/>
            <a:ext cx="7581440" cy="1726800"/>
          </a:xfrm>
        </p:spPr>
        <p:txBody>
          <a:bodyPr anchor="b"/>
          <a:lstStyle>
            <a:lvl1pPr marL="0" indent="0">
              <a:buFontTx/>
              <a:buNone/>
              <a:defRPr sz="2800" b="1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96160" y="3146808"/>
            <a:ext cx="7621979" cy="1348993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Subtitle Here</a:t>
            </a:r>
          </a:p>
        </p:txBody>
      </p:sp>
      <p:sp>
        <p:nvSpPr>
          <p:cNvPr id="13" name="Rectangle 18"/>
          <p:cNvSpPr/>
          <p:nvPr userDrawn="1"/>
        </p:nvSpPr>
        <p:spPr bwMode="auto">
          <a:xfrm>
            <a:off x="0" y="2581664"/>
            <a:ext cx="3037003" cy="4276339"/>
          </a:xfrm>
          <a:custGeom>
            <a:avLst/>
            <a:gdLst/>
            <a:ahLst/>
            <a:cxnLst/>
            <a:rect l="l" t="t" r="r" b="b"/>
            <a:pathLst>
              <a:path w="2277752" h="4276339">
                <a:moveTo>
                  <a:pt x="0" y="0"/>
                </a:moveTo>
                <a:lnTo>
                  <a:pt x="2277752" y="4276339"/>
                </a:lnTo>
                <a:lnTo>
                  <a:pt x="0" y="4276339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3037002" y="6613526"/>
            <a:ext cx="7021399" cy="24447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4B8D"/>
                </a:solidFill>
              </a:rPr>
              <a:t>Emerson Confidential and Proprietary/For internal use only</a:t>
            </a:r>
            <a:endParaRPr lang="en-US" dirty="0">
              <a:solidFill>
                <a:srgbClr val="004B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8940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546101" y="1339850"/>
            <a:ext cx="11104033" cy="483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4B8D"/>
                </a:solidFill>
              </a:rPr>
              <a:t>Emerson Confidential and Proprietary/For internal use only</a:t>
            </a:r>
            <a:endParaRPr lang="en-US" dirty="0">
              <a:solidFill>
                <a:srgbClr val="004B8D"/>
              </a:solidFill>
            </a:endParaRPr>
          </a:p>
        </p:txBody>
      </p:sp>
      <p:pic>
        <p:nvPicPr>
          <p:cNvPr id="6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66400" y="6172201"/>
            <a:ext cx="1148101" cy="40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4651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F2E2-AD05-4D7C-ABCA-4D52F745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F715B-EA84-4CC0-BA90-30B550DA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D6E5-DDCD-4163-8837-39B2ADA0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CFE7-E38C-4A02-8B59-77C9C02B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98D4-0EC8-4754-8148-AA478A35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76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4447-8E15-43A5-8A9D-0D2367A3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47C36-0F9E-43CF-9D64-222CFE7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CF2F-F3EE-4BFC-AAC3-6A13ECB2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95846-3F5B-4E2F-87E0-7FE7AA74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1800-8037-4855-8DE2-3EE5FD13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2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D0C6-2D59-4F6B-973A-2BC1A547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70B0E-458A-4C35-8EEF-C72E778AA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15156-AA3B-455E-B279-C83515BB6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8D0CD-BD8E-4201-9691-567C30F3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E3528-5447-4B73-A735-87FC9161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EE2A8-8077-4CBE-81DF-CB09666B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95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CFAA-1CA2-4A34-B249-FE56E0C0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6E0F-C5E7-41C0-8574-67900B1F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CA579-3CA7-4B68-B52D-E257DA451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FA560-4C56-4F37-99E0-45EF30B32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180F6-8547-4BCB-A7E5-B1B287DBA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97DEB-EE77-482C-A656-73EB2585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C2B95-31CA-45BA-A71E-24563DB9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D6505-5025-44A3-86ED-ADEDCFB4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50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61C0-CCA9-4FFC-B84A-CAA29EFC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72D52-7CD8-484C-B526-DBA722FD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979D3-9895-41EC-9294-9066D95C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5AF1B-BE1F-4985-8A57-34665976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0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CFEDB-248D-4001-BD3A-B4CD531D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BEF9C-2A1E-47C6-B238-01FE1C9D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A1245-47EC-402A-8367-5D93E14F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7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EA3F-B864-4CFC-AE1A-D97796D6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1FA3-B8FB-4A0D-805A-0943E683B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F9070-040F-45D7-A64D-B1BDF83F4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9DC30-BE1B-4DE5-B3B5-D1FD9216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4813D-765D-4ADB-BADC-B7A6FD28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2F603-FC2F-46AE-9AAC-502497A9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1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25B6-7743-4492-A82F-A206A5FB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3B77D-64E4-4A49-91BE-F4FB43929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BE5FD-8FC7-4F5A-BDEC-8DA1A1196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6100D-C17B-4894-AF7C-C6BCCB5F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DCAC1-4838-4D6D-9BDA-1F1F66B0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BF7E-803D-411F-95E1-ED338E75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45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A914C-8F3F-40B4-A6A0-29CBFAAE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DAFD9-3870-4CDC-8F5F-D2381F36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3C72-40D5-451D-8EF1-77AE38659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3B18-E7D5-4C1B-82A1-46825CA0B7F5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0B533-9955-4919-9ADD-F5C03A2F8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C4552-A0A4-4E03-B6A9-130317BE0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71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BE" dirty="0" err="1"/>
              <a:t>Status</a:t>
            </a:r>
            <a:r>
              <a:rPr lang="fr-BE" dirty="0"/>
              <a:t> </a:t>
            </a:r>
            <a:r>
              <a:rPr lang="fr-BE" dirty="0" err="1"/>
              <a:t>Review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29.01.2018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Emerson Confidential and Proprietary/For internal use only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311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4CCA-7EC0-4803-B5D3-58B06CC6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203200"/>
            <a:ext cx="10515600" cy="1325563"/>
          </a:xfrm>
        </p:spPr>
        <p:txBody>
          <a:bodyPr/>
          <a:lstStyle/>
          <a:p>
            <a:r>
              <a:rPr lang="en-GB" dirty="0"/>
              <a:t>Last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7B3EE-E559-48A3-ABD6-8CB14D2E32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Further work on Python and modelling script</a:t>
            </a:r>
          </a:p>
          <a:p>
            <a:r>
              <a:rPr lang="en-GB" dirty="0"/>
              <a:t>Solved EES-related problems </a:t>
            </a:r>
            <a:r>
              <a:rPr lang="en-GB" dirty="0">
                <a:sym typeface="Wingdings" panose="05000000000000000000" pitchFamily="2" charset="2"/>
              </a:rPr>
              <a:t> Assume good guess values/boundaries </a:t>
            </a:r>
          </a:p>
          <a:p>
            <a:r>
              <a:rPr lang="en-GB" dirty="0">
                <a:sym typeface="Wingdings" panose="05000000000000000000" pitchFamily="2" charset="2"/>
              </a:rPr>
              <a:t>Changed pressure drop equations  very good outputs</a:t>
            </a:r>
            <a:endParaRPr lang="en-GB" dirty="0"/>
          </a:p>
          <a:p>
            <a:r>
              <a:rPr lang="en-GB" dirty="0"/>
              <a:t>Refilled IDC150 </a:t>
            </a:r>
            <a:r>
              <a:rPr lang="en-GB" dirty="0">
                <a:sym typeface="Wingdings" panose="05000000000000000000" pitchFamily="2" charset="2"/>
              </a:rPr>
              <a:t> test with demand defrost during the weekend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0282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6CEB-9503-4EE6-BDC5-9BACF1A7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184150"/>
            <a:ext cx="10515600" cy="1325563"/>
          </a:xfrm>
        </p:spPr>
        <p:txBody>
          <a:bodyPr/>
          <a:lstStyle/>
          <a:p>
            <a:r>
              <a:rPr lang="en-GB" dirty="0"/>
              <a:t>Coil arrangements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C0A90-64C2-40A1-850E-C601B79AAE5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696" y="-6437272"/>
            <a:ext cx="8721294" cy="12331722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5A6BA80-397C-4A0F-845B-2623C7E6C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653" y="-6426132"/>
            <a:ext cx="8713415" cy="12320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AC943B-7ED6-439B-BCAD-95D326C87A48}"/>
              </a:ext>
            </a:extLst>
          </p:cNvPr>
          <p:cNvSpPr txBox="1"/>
          <p:nvPr/>
        </p:nvSpPr>
        <p:spPr>
          <a:xfrm>
            <a:off x="2352675" y="1188244"/>
            <a:ext cx="356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accent1"/>
                </a:solidFill>
              </a:rPr>
              <a:t>Evaporator Lidl-Design</a:t>
            </a:r>
          </a:p>
          <a:p>
            <a:pPr algn="ctr"/>
            <a:endParaRPr lang="en-GB" u="sng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/>
              <a:t>Counterflow</a:t>
            </a:r>
            <a:r>
              <a:rPr lang="en-GB" dirty="0"/>
              <a:t> but performs like </a:t>
            </a:r>
            <a:r>
              <a:rPr lang="en-GB" i="1" dirty="0"/>
              <a:t>parallel flow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681E06-0242-454C-BDA3-B7B723117571}"/>
              </a:ext>
            </a:extLst>
          </p:cNvPr>
          <p:cNvSpPr txBox="1"/>
          <p:nvPr/>
        </p:nvSpPr>
        <p:spPr>
          <a:xfrm>
            <a:off x="8102011" y="1188244"/>
            <a:ext cx="3562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accent1"/>
                </a:solidFill>
              </a:rPr>
              <a:t>Evaporator Version 2</a:t>
            </a:r>
          </a:p>
          <a:p>
            <a:pPr algn="ctr"/>
            <a:endParaRPr lang="en-GB" u="sng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Mix of </a:t>
            </a:r>
            <a:r>
              <a:rPr lang="en-GB" i="1" dirty="0" err="1">
                <a:sym typeface="Wingdings" panose="05000000000000000000" pitchFamily="2" charset="2"/>
              </a:rPr>
              <a:t>counterflow</a:t>
            </a:r>
            <a:r>
              <a:rPr lang="en-GB" dirty="0">
                <a:sym typeface="Wingdings" panose="05000000000000000000" pitchFamily="2" charset="2"/>
              </a:rPr>
              <a:t> and </a:t>
            </a:r>
            <a:r>
              <a:rPr lang="en-GB" i="1" dirty="0" err="1">
                <a:sym typeface="Wingdings" panose="05000000000000000000" pitchFamily="2" charset="2"/>
              </a:rPr>
              <a:t>parallelflow</a:t>
            </a:r>
            <a:r>
              <a:rPr lang="en-GB" dirty="0">
                <a:sym typeface="Wingdings" panose="05000000000000000000" pitchFamily="2" charset="2"/>
              </a:rPr>
              <a:t>  bigger </a:t>
            </a:r>
            <a:r>
              <a:rPr lang="el-GR" dirty="0"/>
              <a:t>Δ</a:t>
            </a:r>
            <a:r>
              <a:rPr lang="en-GB" dirty="0"/>
              <a:t>T</a:t>
            </a:r>
          </a:p>
          <a:p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134341-ED66-4547-AA16-506DADCD93AA}"/>
              </a:ext>
            </a:extLst>
          </p:cNvPr>
          <p:cNvCxnSpPr>
            <a:cxnSpLocks/>
          </p:cNvCxnSpPr>
          <p:nvPr/>
        </p:nvCxnSpPr>
        <p:spPr>
          <a:xfrm flipV="1">
            <a:off x="2681438" y="2552523"/>
            <a:ext cx="0" cy="1895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83199B-F5B7-4AD3-9DAD-A5E778F70E09}"/>
              </a:ext>
            </a:extLst>
          </p:cNvPr>
          <p:cNvCxnSpPr>
            <a:cxnSpLocks/>
          </p:cNvCxnSpPr>
          <p:nvPr/>
        </p:nvCxnSpPr>
        <p:spPr>
          <a:xfrm>
            <a:off x="2681438" y="4447998"/>
            <a:ext cx="29813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F0343D4-07DA-46E1-BAC1-84DC6D620035}"/>
              </a:ext>
            </a:extLst>
          </p:cNvPr>
          <p:cNvSpPr/>
          <p:nvPr/>
        </p:nvSpPr>
        <p:spPr>
          <a:xfrm>
            <a:off x="3067200" y="3708187"/>
            <a:ext cx="2219325" cy="537760"/>
          </a:xfrm>
          <a:custGeom>
            <a:avLst/>
            <a:gdLst>
              <a:gd name="connsiteX0" fmla="*/ 0 w 2266950"/>
              <a:gd name="connsiteY0" fmla="*/ 152400 h 403121"/>
              <a:gd name="connsiteX1" fmla="*/ 1504950 w 2266950"/>
              <a:gd name="connsiteY1" fmla="*/ 400050 h 403121"/>
              <a:gd name="connsiteX2" fmla="*/ 2266950 w 2266950"/>
              <a:gd name="connsiteY2" fmla="*/ 0 h 40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403121">
                <a:moveTo>
                  <a:pt x="0" y="152400"/>
                </a:moveTo>
                <a:cubicBezTo>
                  <a:pt x="563562" y="288925"/>
                  <a:pt x="1127125" y="425450"/>
                  <a:pt x="1504950" y="400050"/>
                </a:cubicBezTo>
                <a:cubicBezTo>
                  <a:pt x="1882775" y="374650"/>
                  <a:pt x="2135188" y="84137"/>
                  <a:pt x="226695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412C4B-D9B7-4CC3-8C91-081A5A36DE4F}"/>
              </a:ext>
            </a:extLst>
          </p:cNvPr>
          <p:cNvSpPr/>
          <p:nvPr/>
        </p:nvSpPr>
        <p:spPr>
          <a:xfrm>
            <a:off x="3047623" y="3160710"/>
            <a:ext cx="2219325" cy="552516"/>
          </a:xfrm>
          <a:custGeom>
            <a:avLst/>
            <a:gdLst>
              <a:gd name="connsiteX0" fmla="*/ 2085975 w 2085975"/>
              <a:gd name="connsiteY0" fmla="*/ 0 h 714441"/>
              <a:gd name="connsiteX1" fmla="*/ 1285875 w 2085975"/>
              <a:gd name="connsiteY1" fmla="*/ 476250 h 714441"/>
              <a:gd name="connsiteX2" fmla="*/ 0 w 2085975"/>
              <a:gd name="connsiteY2" fmla="*/ 704850 h 71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975" h="714441">
                <a:moveTo>
                  <a:pt x="2085975" y="0"/>
                </a:moveTo>
                <a:cubicBezTo>
                  <a:pt x="1859756" y="179387"/>
                  <a:pt x="1633537" y="358775"/>
                  <a:pt x="1285875" y="476250"/>
                </a:cubicBezTo>
                <a:cubicBezTo>
                  <a:pt x="938213" y="593725"/>
                  <a:pt x="153987" y="755650"/>
                  <a:pt x="0" y="704850"/>
                </a:cubicBezTo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671779-92A2-45E1-868A-818CFBE5C631}"/>
              </a:ext>
            </a:extLst>
          </p:cNvPr>
          <p:cNvSpPr txBox="1"/>
          <p:nvPr/>
        </p:nvSpPr>
        <p:spPr>
          <a:xfrm>
            <a:off x="3646580" y="4447998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Heigth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68580F-4BCC-4D7B-A897-48EC5F8B225E}"/>
              </a:ext>
            </a:extLst>
          </p:cNvPr>
          <p:cNvSpPr txBox="1"/>
          <p:nvPr/>
        </p:nvSpPr>
        <p:spPr>
          <a:xfrm rot="16200000">
            <a:off x="1616533" y="3132594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Temperature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845B0D-7391-4C80-A71C-55F326965F29}"/>
              </a:ext>
            </a:extLst>
          </p:cNvPr>
          <p:cNvCxnSpPr>
            <a:cxnSpLocks/>
          </p:cNvCxnSpPr>
          <p:nvPr/>
        </p:nvCxnSpPr>
        <p:spPr>
          <a:xfrm flipV="1">
            <a:off x="8430774" y="2563663"/>
            <a:ext cx="0" cy="1895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0C2F9A-D19E-47A1-8CB0-F8540868893E}"/>
              </a:ext>
            </a:extLst>
          </p:cNvPr>
          <p:cNvCxnSpPr>
            <a:cxnSpLocks/>
          </p:cNvCxnSpPr>
          <p:nvPr/>
        </p:nvCxnSpPr>
        <p:spPr>
          <a:xfrm>
            <a:off x="8430774" y="4459138"/>
            <a:ext cx="29813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AFAED0-1D27-40FE-89F3-461EC62CEA6C}"/>
              </a:ext>
            </a:extLst>
          </p:cNvPr>
          <p:cNvSpPr txBox="1"/>
          <p:nvPr/>
        </p:nvSpPr>
        <p:spPr>
          <a:xfrm>
            <a:off x="9395916" y="4459138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Heigth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1E7BC5-643D-4EB7-82B5-0F9F454D66C3}"/>
              </a:ext>
            </a:extLst>
          </p:cNvPr>
          <p:cNvSpPr txBox="1"/>
          <p:nvPr/>
        </p:nvSpPr>
        <p:spPr>
          <a:xfrm rot="16200000">
            <a:off x="7365869" y="3143734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Temperature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3A825B3-0B57-4531-9799-9C43FD2C66EF}"/>
              </a:ext>
            </a:extLst>
          </p:cNvPr>
          <p:cNvSpPr/>
          <p:nvPr/>
        </p:nvSpPr>
        <p:spPr>
          <a:xfrm>
            <a:off x="8800107" y="3708188"/>
            <a:ext cx="2239372" cy="561975"/>
          </a:xfrm>
          <a:custGeom>
            <a:avLst/>
            <a:gdLst>
              <a:gd name="connsiteX0" fmla="*/ 2057400 w 2057400"/>
              <a:gd name="connsiteY0" fmla="*/ 0 h 561975"/>
              <a:gd name="connsiteX1" fmla="*/ 1514475 w 2057400"/>
              <a:gd name="connsiteY1" fmla="*/ 323850 h 561975"/>
              <a:gd name="connsiteX2" fmla="*/ 0 w 2057400"/>
              <a:gd name="connsiteY2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561975">
                <a:moveTo>
                  <a:pt x="2057400" y="0"/>
                </a:moveTo>
                <a:cubicBezTo>
                  <a:pt x="1957387" y="115094"/>
                  <a:pt x="1857375" y="230188"/>
                  <a:pt x="1514475" y="323850"/>
                </a:cubicBezTo>
                <a:cubicBezTo>
                  <a:pt x="1171575" y="417512"/>
                  <a:pt x="241300" y="523875"/>
                  <a:pt x="0" y="56197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B740A87-C030-4D32-9405-C28E5EE36B38}"/>
              </a:ext>
            </a:extLst>
          </p:cNvPr>
          <p:cNvSpPr/>
          <p:nvPr/>
        </p:nvSpPr>
        <p:spPr>
          <a:xfrm>
            <a:off x="8801244" y="3022388"/>
            <a:ext cx="2234617" cy="685799"/>
          </a:xfrm>
          <a:custGeom>
            <a:avLst/>
            <a:gdLst>
              <a:gd name="connsiteX0" fmla="*/ 2057400 w 2057400"/>
              <a:gd name="connsiteY0" fmla="*/ 0 h 561975"/>
              <a:gd name="connsiteX1" fmla="*/ 1514475 w 2057400"/>
              <a:gd name="connsiteY1" fmla="*/ 323850 h 561975"/>
              <a:gd name="connsiteX2" fmla="*/ 0 w 2057400"/>
              <a:gd name="connsiteY2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561975">
                <a:moveTo>
                  <a:pt x="2057400" y="0"/>
                </a:moveTo>
                <a:cubicBezTo>
                  <a:pt x="1957387" y="115094"/>
                  <a:pt x="1857375" y="230188"/>
                  <a:pt x="1514475" y="323850"/>
                </a:cubicBezTo>
                <a:cubicBezTo>
                  <a:pt x="1171575" y="417512"/>
                  <a:pt x="241300" y="523875"/>
                  <a:pt x="0" y="56197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B65BA7C-0DE9-4CE2-B366-65D2651DA58D}"/>
              </a:ext>
            </a:extLst>
          </p:cNvPr>
          <p:cNvCxnSpPr>
            <a:cxnSpLocks/>
          </p:cNvCxnSpPr>
          <p:nvPr/>
        </p:nvCxnSpPr>
        <p:spPr>
          <a:xfrm>
            <a:off x="8905308" y="3708187"/>
            <a:ext cx="8037" cy="537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FF9030A-1B0B-433C-AAA8-23B866DCED11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1025614" y="3042518"/>
            <a:ext cx="13865" cy="665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F50D2DB-D197-4AF0-9ED3-C63F07946887}"/>
              </a:ext>
            </a:extLst>
          </p:cNvPr>
          <p:cNvCxnSpPr>
            <a:cxnSpLocks/>
          </p:cNvCxnSpPr>
          <p:nvPr/>
        </p:nvCxnSpPr>
        <p:spPr>
          <a:xfrm>
            <a:off x="5281192" y="3170426"/>
            <a:ext cx="8037" cy="537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EFEB2C-45BB-4BB0-9A44-4D58B6FDC851}"/>
              </a:ext>
            </a:extLst>
          </p:cNvPr>
          <p:cNvCxnSpPr>
            <a:cxnSpLocks/>
          </p:cNvCxnSpPr>
          <p:nvPr/>
        </p:nvCxnSpPr>
        <p:spPr>
          <a:xfrm>
            <a:off x="3226652" y="3708186"/>
            <a:ext cx="0" cy="26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DF1FBF5-3357-4035-9C76-43B30E01229E}"/>
              </a:ext>
            </a:extLst>
          </p:cNvPr>
          <p:cNvSpPr txBox="1"/>
          <p:nvPr/>
        </p:nvSpPr>
        <p:spPr>
          <a:xfrm>
            <a:off x="8800529" y="3761382"/>
            <a:ext cx="63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l-GR" dirty="0"/>
              <a:t>Δ</a:t>
            </a:r>
            <a:r>
              <a:rPr lang="en-GB" dirty="0"/>
              <a:t>T</a:t>
            </a:r>
            <a:endParaRPr lang="el-GR" dirty="0"/>
          </a:p>
          <a:p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9942E1-DF6B-46C5-A972-77AFEA63B1D1}"/>
              </a:ext>
            </a:extLst>
          </p:cNvPr>
          <p:cNvSpPr txBox="1"/>
          <p:nvPr/>
        </p:nvSpPr>
        <p:spPr>
          <a:xfrm>
            <a:off x="3150832" y="3666009"/>
            <a:ext cx="63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l-GR" dirty="0"/>
              <a:t>Δ</a:t>
            </a:r>
            <a:r>
              <a:rPr lang="en-GB" dirty="0"/>
              <a:t>T</a:t>
            </a:r>
            <a:endParaRPr lang="el-G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555307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F8E24068-4075-4C8F-9C93-EBF94907D1D4}"/>
              </a:ext>
            </a:extLst>
          </p:cNvPr>
          <p:cNvSpPr/>
          <p:nvPr/>
        </p:nvSpPr>
        <p:spPr>
          <a:xfrm>
            <a:off x="8552482" y="2712510"/>
            <a:ext cx="608154" cy="44767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F90576-1278-499E-A984-D8B2A2B74BA1}"/>
              </a:ext>
            </a:extLst>
          </p:cNvPr>
          <p:cNvSpPr/>
          <p:nvPr/>
        </p:nvSpPr>
        <p:spPr>
          <a:xfrm>
            <a:off x="8118270" y="2264836"/>
            <a:ext cx="773092" cy="44767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38529-EFEB-45E0-ADD7-A7A0EE3C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193675"/>
            <a:ext cx="10515600" cy="1325563"/>
          </a:xfrm>
        </p:spPr>
        <p:txBody>
          <a:bodyPr/>
          <a:lstStyle/>
          <a:p>
            <a:r>
              <a:rPr lang="en-GB" dirty="0"/>
              <a:t>Problem in evaporator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09A8-D53F-42AB-8F52-DCD14D16D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50828" y="1339850"/>
            <a:ext cx="6507222" cy="430913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Cooling capacity too small </a:t>
            </a:r>
            <a:r>
              <a:rPr lang="en-GB" dirty="0">
                <a:sym typeface="Wingdings" panose="05000000000000000000" pitchFamily="2" charset="2"/>
              </a:rPr>
              <a:t> no Superheat, </a:t>
            </a:r>
            <a:r>
              <a:rPr lang="el-GR" dirty="0"/>
              <a:t>Δ</a:t>
            </a:r>
            <a:r>
              <a:rPr lang="en-GB" dirty="0" err="1"/>
              <a:t>T</a:t>
            </a:r>
            <a:r>
              <a:rPr lang="en-GB" baseline="-25000" dirty="0" err="1"/>
              <a:t>air</a:t>
            </a:r>
            <a:r>
              <a:rPr lang="en-GB" baseline="-25000" dirty="0"/>
              <a:t> </a:t>
            </a:r>
            <a:r>
              <a:rPr lang="en-GB" dirty="0"/>
              <a:t>small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718D48-BCD1-4557-8BC8-73A227D3854B}"/>
              </a:ext>
            </a:extLst>
          </p:cNvPr>
          <p:cNvCxnSpPr>
            <a:cxnSpLocks/>
          </p:cNvCxnSpPr>
          <p:nvPr/>
        </p:nvCxnSpPr>
        <p:spPr>
          <a:xfrm flipV="1">
            <a:off x="1071713" y="2395538"/>
            <a:ext cx="0" cy="29287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DF450B-2671-486A-BBCE-058BC88A2B4A}"/>
              </a:ext>
            </a:extLst>
          </p:cNvPr>
          <p:cNvCxnSpPr>
            <a:cxnSpLocks/>
          </p:cNvCxnSpPr>
          <p:nvPr/>
        </p:nvCxnSpPr>
        <p:spPr>
          <a:xfrm>
            <a:off x="1071713" y="5324298"/>
            <a:ext cx="60815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0F55A9-A719-48EC-89DA-31365FFEDAC2}"/>
              </a:ext>
            </a:extLst>
          </p:cNvPr>
          <p:cNvSpPr txBox="1"/>
          <p:nvPr/>
        </p:nvSpPr>
        <p:spPr>
          <a:xfrm>
            <a:off x="3834274" y="5279647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Heigth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2A46B-6E48-45E0-968A-6EFF301EB149}"/>
              </a:ext>
            </a:extLst>
          </p:cNvPr>
          <p:cNvSpPr txBox="1"/>
          <p:nvPr/>
        </p:nvSpPr>
        <p:spPr>
          <a:xfrm rot="16200000">
            <a:off x="-33937" y="3456531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Temperature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9CA555-EDB8-4AAC-BB2A-AD05748170DB}"/>
              </a:ext>
            </a:extLst>
          </p:cNvPr>
          <p:cNvCxnSpPr>
            <a:cxnSpLocks/>
          </p:cNvCxnSpPr>
          <p:nvPr/>
        </p:nvCxnSpPr>
        <p:spPr>
          <a:xfrm flipH="1">
            <a:off x="1541107" y="2395538"/>
            <a:ext cx="4897793" cy="776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79F85C-7899-4F6C-8DC8-3F3FF7ECF5E0}"/>
              </a:ext>
            </a:extLst>
          </p:cNvPr>
          <p:cNvCxnSpPr>
            <a:cxnSpLocks/>
          </p:cNvCxnSpPr>
          <p:nvPr/>
        </p:nvCxnSpPr>
        <p:spPr>
          <a:xfrm flipH="1">
            <a:off x="1541108" y="4581703"/>
            <a:ext cx="40310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C59D87-8733-443E-9A1B-61005FE16FF0}"/>
              </a:ext>
            </a:extLst>
          </p:cNvPr>
          <p:cNvCxnSpPr>
            <a:cxnSpLocks/>
          </p:cNvCxnSpPr>
          <p:nvPr/>
        </p:nvCxnSpPr>
        <p:spPr>
          <a:xfrm flipH="1">
            <a:off x="5572126" y="3857295"/>
            <a:ext cx="887146" cy="724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97CA969-EABD-4285-8193-00F040B63FD1}"/>
              </a:ext>
            </a:extLst>
          </p:cNvPr>
          <p:cNvSpPr txBox="1"/>
          <p:nvPr/>
        </p:nvSpPr>
        <p:spPr>
          <a:xfrm>
            <a:off x="6432545" y="2883803"/>
            <a:ext cx="63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l-GR" dirty="0"/>
              <a:t>Δ</a:t>
            </a:r>
            <a:r>
              <a:rPr lang="en-GB" dirty="0"/>
              <a:t>T</a:t>
            </a:r>
            <a:endParaRPr lang="el-GR" dirty="0"/>
          </a:p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6C8D1A8-3B78-4E82-9724-54F2A1C15CFC}"/>
                  </a:ext>
                </a:extLst>
              </p:cNvPr>
              <p:cNvSpPr txBox="1"/>
              <p:nvPr/>
            </p:nvSpPr>
            <p:spPr>
              <a:xfrm rot="21052245">
                <a:off x="3800542" y="2334875"/>
                <a:ext cx="1729173" cy="755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𝑎𝑖𝑟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sub>
                    </m:sSub>
                  </m:oMath>
                </a14:m>
                <a:endParaRPr lang="en-GB" sz="1400" b="0" dirty="0">
                  <a:sym typeface="Wingdings" panose="05000000000000000000" pitchFamily="2" charset="2"/>
                </a:endParaRPr>
              </a:p>
              <a:p>
                <a:endParaRPr lang="el-GR" sz="1400" dirty="0"/>
              </a:p>
              <a:p>
                <a:endParaRPr lang="en-GB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6C8D1A8-3B78-4E82-9724-54F2A1C15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52245">
                <a:off x="3800542" y="2334875"/>
                <a:ext cx="1729173" cy="7552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4C779A-2EF3-49BA-BAB1-C8CC175F079C}"/>
                  </a:ext>
                </a:extLst>
              </p:cNvPr>
              <p:cNvSpPr txBox="1"/>
              <p:nvPr/>
            </p:nvSpPr>
            <p:spPr>
              <a:xfrm>
                <a:off x="4268733" y="4250382"/>
                <a:ext cx="1729173" cy="755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𝑟𝑒𝑓𝑟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sub>
                    </m:sSub>
                  </m:oMath>
                </a14:m>
                <a:endParaRPr lang="en-GB" sz="1400" b="0" dirty="0">
                  <a:sym typeface="Wingdings" panose="05000000000000000000" pitchFamily="2" charset="2"/>
                </a:endParaRPr>
              </a:p>
              <a:p>
                <a:endParaRPr lang="el-GR" sz="1400" dirty="0"/>
              </a:p>
              <a:p>
                <a:endParaRPr lang="en-GB" sz="1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4C779A-2EF3-49BA-BAB1-C8CC175F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733" y="4250382"/>
                <a:ext cx="1729173" cy="7552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3719A6-EAC2-4168-97EB-E6E7B5C382E8}"/>
              </a:ext>
            </a:extLst>
          </p:cNvPr>
          <p:cNvCxnSpPr>
            <a:cxnSpLocks/>
          </p:cNvCxnSpPr>
          <p:nvPr/>
        </p:nvCxnSpPr>
        <p:spPr>
          <a:xfrm>
            <a:off x="6438900" y="2395538"/>
            <a:ext cx="0" cy="1457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C13AD345-F05A-4525-8434-6FEE778BC2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8050" y="1339849"/>
                <a:ext cx="4582545" cy="489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𝑎𝑖𝑟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GB" dirty="0"/>
                  <a:t> 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l-GR" dirty="0"/>
                  <a:t>Δ</a:t>
                </a:r>
                <a:r>
                  <a:rPr lang="en-GB" dirty="0" err="1"/>
                  <a:t>T</a:t>
                </a:r>
                <a:r>
                  <a:rPr lang="en-GB" baseline="-25000" dirty="0" err="1"/>
                  <a:t>air</a:t>
                </a:r>
                <a:r>
                  <a:rPr lang="en-GB" baseline="-25000" dirty="0"/>
                  <a:t> </a:t>
                </a:r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/>
                  <a:t>   q</a:t>
                </a:r>
              </a:p>
              <a:p>
                <a:r>
                  <a:rPr lang="en-GB" dirty="0"/>
                  <a:t>C</a:t>
                </a:r>
                <a:r>
                  <a:rPr lang="en-GB" baseline="-25000" dirty="0"/>
                  <a:t>1</a:t>
                </a:r>
                <a:r>
                  <a:rPr lang="en-GB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GB" dirty="0"/>
                  <a:t>*</a:t>
                </a:r>
                <a:r>
                  <a:rPr lang="en-GB" dirty="0" err="1"/>
                  <a:t>c</a:t>
                </a:r>
                <a:r>
                  <a:rPr lang="en-GB" baseline="-25000" dirty="0" err="1"/>
                  <a:t>p,refr</a:t>
                </a:r>
                <a:endParaRPr lang="en-GB" baseline="-25000" dirty="0"/>
              </a:p>
              <a:p>
                <a:r>
                  <a:rPr lang="en-GB" dirty="0"/>
                  <a:t>C</a:t>
                </a:r>
                <a:r>
                  <a:rPr lang="en-GB" baseline="-25000" dirty="0"/>
                  <a:t>2</a:t>
                </a:r>
                <a:r>
                  <a:rPr lang="en-GB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GB" baseline="-25000" dirty="0"/>
                  <a:t>air</a:t>
                </a:r>
                <a:r>
                  <a:rPr lang="en-GB" dirty="0"/>
                  <a:t>*</a:t>
                </a:r>
                <a:r>
                  <a:rPr lang="en-GB" dirty="0" err="1"/>
                  <a:t>c</a:t>
                </a:r>
                <a:r>
                  <a:rPr lang="en-GB" baseline="-25000" dirty="0" err="1"/>
                  <a:t>p,air,in</a:t>
                </a:r>
                <a:endParaRPr lang="en-GB" baseline="-25000" dirty="0"/>
              </a:p>
              <a:p>
                <a:r>
                  <a:rPr lang="en-GB" dirty="0"/>
                  <a:t>NTU = (UA/C</a:t>
                </a:r>
                <a:r>
                  <a:rPr lang="en-GB" baseline="-25000" dirty="0"/>
                  <a:t>1</a:t>
                </a:r>
                <a:r>
                  <a:rPr lang="en-GB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𝑁𝑇𝑈</m:t>
                        </m:r>
                      </m:sup>
                    </m:sSup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(for boiling)</a:t>
                </a:r>
              </a:p>
              <a:p>
                <a:r>
                  <a:rPr lang="en-GB" dirty="0" err="1">
                    <a:ea typeface="Cambria Math" panose="02040503050406030204" pitchFamily="18" charset="0"/>
                  </a:rPr>
                  <a:t>q</a:t>
                </a:r>
                <a:r>
                  <a:rPr lang="en-GB" baseline="-25000" dirty="0" err="1">
                    <a:ea typeface="Cambria Math" panose="02040503050406030204" pitchFamily="18" charset="0"/>
                  </a:rPr>
                  <a:t>max</a:t>
                </a:r>
                <a:r>
                  <a:rPr lang="en-GB" dirty="0">
                    <a:ea typeface="Cambria Math" panose="02040503050406030204" pitchFamily="18" charset="0"/>
                  </a:rPr>
                  <a:t>=C</a:t>
                </a:r>
                <a:r>
                  <a:rPr lang="en-GB" baseline="-25000" dirty="0">
                    <a:ea typeface="Cambria Math" panose="02040503050406030204" pitchFamily="18" charset="0"/>
                  </a:rPr>
                  <a:t>1</a:t>
                </a:r>
                <a:r>
                  <a:rPr lang="en-GB" dirty="0">
                    <a:ea typeface="Cambria Math" panose="02040503050406030204" pitchFamily="18" charset="0"/>
                  </a:rPr>
                  <a:t>*</a:t>
                </a:r>
                <a:r>
                  <a:rPr lang="el-GR" dirty="0"/>
                  <a:t> Δ</a:t>
                </a:r>
                <a:r>
                  <a:rPr lang="en-GB" dirty="0"/>
                  <a:t>T</a:t>
                </a:r>
                <a:endParaRPr lang="en-GB" baseline="-25000" dirty="0"/>
              </a:p>
              <a:p>
                <a:r>
                  <a:rPr lang="en-GB" dirty="0">
                    <a:ea typeface="Cambria Math" panose="02040503050406030204" pitchFamily="18" charset="0"/>
                  </a:rPr>
                  <a:t>q= </a:t>
                </a:r>
                <a:r>
                  <a:rPr lang="en-GB" dirty="0" err="1">
                    <a:ea typeface="Cambria Math" panose="02040503050406030204" pitchFamily="18" charset="0"/>
                  </a:rPr>
                  <a:t>q</a:t>
                </a:r>
                <a:r>
                  <a:rPr lang="en-GB" baseline="-25000" dirty="0" err="1">
                    <a:ea typeface="Cambria Math" panose="02040503050406030204" pitchFamily="18" charset="0"/>
                  </a:rPr>
                  <a:t>max</a:t>
                </a:r>
                <a:r>
                  <a:rPr lang="en-GB" dirty="0"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GB" dirty="0"/>
                  <a:t>UA ~ 14, NTU ~1.1,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dirty="0"/>
                  <a:t>=0.67,   q ~ 160 W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GB" u="sng" dirty="0"/>
                  <a:t>q has to be twice as big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C13AD345-F05A-4525-8434-6FEE778BC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0" y="1339849"/>
                <a:ext cx="4582545" cy="4899026"/>
              </a:xfrm>
              <a:prstGeom prst="rect">
                <a:avLst/>
              </a:prstGeom>
              <a:blipFill>
                <a:blip r:embed="rId4"/>
                <a:stretch>
                  <a:fillRect l="-2796" t="-3238" r="-45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0A3911-E7BD-4380-9371-FB13D22A9280}"/>
              </a:ext>
            </a:extLst>
          </p:cNvPr>
          <p:cNvCxnSpPr/>
          <p:nvPr/>
        </p:nvCxnSpPr>
        <p:spPr>
          <a:xfrm>
            <a:off x="8386939" y="1396207"/>
            <a:ext cx="0" cy="41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63E1B6-9537-49CD-B163-6A8CAC6BE3AA}"/>
              </a:ext>
            </a:extLst>
          </p:cNvPr>
          <p:cNvCxnSpPr>
            <a:cxnSpLocks/>
          </p:cNvCxnSpPr>
          <p:nvPr/>
        </p:nvCxnSpPr>
        <p:spPr>
          <a:xfrm flipV="1">
            <a:off x="9691864" y="1346993"/>
            <a:ext cx="0" cy="46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BF33B7-EBDB-4945-8464-9F7D4C6E057D}"/>
              </a:ext>
            </a:extLst>
          </p:cNvPr>
          <p:cNvCxnSpPr/>
          <p:nvPr/>
        </p:nvCxnSpPr>
        <p:spPr>
          <a:xfrm>
            <a:off x="10377664" y="1346200"/>
            <a:ext cx="0" cy="41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5B8153F-7943-4B2A-A7A9-9FECBB886D5A}"/>
              </a:ext>
            </a:extLst>
          </p:cNvPr>
          <p:cNvSpPr/>
          <p:nvPr/>
        </p:nvSpPr>
        <p:spPr>
          <a:xfrm>
            <a:off x="1541106" y="2599015"/>
            <a:ext cx="570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r>
              <a:rPr lang="en-GB" dirty="0" err="1"/>
              <a:t>T</a:t>
            </a:r>
            <a:r>
              <a:rPr lang="en-GB" baseline="-25000" dirty="0" err="1"/>
              <a:t>air</a:t>
            </a:r>
            <a:endParaRPr lang="en-GB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826AF3-9C7C-46BB-B908-50BA5827081B}"/>
              </a:ext>
            </a:extLst>
          </p:cNvPr>
          <p:cNvCxnSpPr>
            <a:cxnSpLocks/>
          </p:cNvCxnSpPr>
          <p:nvPr/>
        </p:nvCxnSpPr>
        <p:spPr>
          <a:xfrm>
            <a:off x="1541106" y="2362201"/>
            <a:ext cx="0" cy="8230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121353-0DC4-48D9-99D9-C0218FE75CC0}"/>
              </a:ext>
            </a:extLst>
          </p:cNvPr>
          <p:cNvCxnSpPr/>
          <p:nvPr/>
        </p:nvCxnSpPr>
        <p:spPr>
          <a:xfrm flipH="1">
            <a:off x="1541106" y="2362201"/>
            <a:ext cx="48914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045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9147" y="210127"/>
            <a:ext cx="10515600" cy="1325563"/>
          </a:xfrm>
        </p:spPr>
        <p:txBody>
          <a:bodyPr/>
          <a:lstStyle/>
          <a:p>
            <a:r>
              <a:rPr lang="en-US" dirty="0"/>
              <a:t>To-Do: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BF54-05BE-4BEF-93DD-FF73E2B48F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9147" y="1339850"/>
            <a:ext cx="10820987" cy="4832350"/>
          </a:xfrm>
        </p:spPr>
        <p:txBody>
          <a:bodyPr/>
          <a:lstStyle/>
          <a:p>
            <a:r>
              <a:rPr lang="en-GB" dirty="0"/>
              <a:t>Change evaporator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9592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3511</TotalTime>
  <Words>189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Symbol</vt:lpstr>
      <vt:lpstr>Times</vt:lpstr>
      <vt:lpstr>Wingdings</vt:lpstr>
      <vt:lpstr>Office Theme</vt:lpstr>
      <vt:lpstr>PowerPoint Presentation</vt:lpstr>
      <vt:lpstr>Last week:</vt:lpstr>
      <vt:lpstr>Coil arrangements</vt:lpstr>
      <vt:lpstr>Problem in evaporator model</vt:lpstr>
      <vt:lpstr>To-Do: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Klebig, Tim [COMRES/EUR/AAC]</dc:creator>
  <cp:lastModifiedBy>Klebig, Tim [COMRES/EUR/AAC]</cp:lastModifiedBy>
  <cp:revision>57</cp:revision>
  <dcterms:created xsi:type="dcterms:W3CDTF">2017-12-07T09:10:15Z</dcterms:created>
  <dcterms:modified xsi:type="dcterms:W3CDTF">2018-01-29T14:58:22Z</dcterms:modified>
</cp:coreProperties>
</file>