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2"/>
    <p:sldMasterId id="2147483793" r:id="rId3"/>
  </p:sldMasterIdLst>
  <p:notesMasterIdLst>
    <p:notesMasterId r:id="rId14"/>
  </p:notesMasterIdLst>
  <p:handoutMasterIdLst>
    <p:handoutMasterId r:id="rId15"/>
  </p:handoutMasterIdLst>
  <p:sldIdLst>
    <p:sldId id="309" r:id="rId4"/>
    <p:sldId id="373" r:id="rId5"/>
    <p:sldId id="372" r:id="rId6"/>
    <p:sldId id="370" r:id="rId7"/>
    <p:sldId id="374" r:id="rId8"/>
    <p:sldId id="375" r:id="rId9"/>
    <p:sldId id="376" r:id="rId10"/>
    <p:sldId id="379" r:id="rId11"/>
    <p:sldId id="377" r:id="rId12"/>
    <p:sldId id="333" r:id="rId13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1797" userDrawn="1">
          <p15:clr>
            <a:srgbClr val="A4A3A4"/>
          </p15:clr>
        </p15:guide>
        <p15:guide id="6" pos="5647" userDrawn="1">
          <p15:clr>
            <a:srgbClr val="A4A3A4"/>
          </p15:clr>
        </p15:guide>
        <p15:guide id="7" pos="2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9900"/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7" autoAdjust="0"/>
    <p:restoredTop sz="83977" autoAdjust="0"/>
  </p:normalViewPr>
  <p:slideViewPr>
    <p:cSldViewPr snapToGrid="0" showGuides="1">
      <p:cViewPr>
        <p:scale>
          <a:sx n="100" d="100"/>
          <a:sy n="100" d="100"/>
        </p:scale>
        <p:origin x="1944" y="72"/>
      </p:cViewPr>
      <p:guideLst>
        <p:guide orient="horz" pos="3680"/>
        <p:guide pos="2903"/>
        <p:guide orient="horz" pos="504"/>
        <p:guide orient="horz" pos="4194"/>
        <p:guide orient="horz" pos="1797"/>
        <p:guide pos="5647"/>
        <p:guide pos="204"/>
      </p:guideLst>
    </p:cSldViewPr>
  </p:slideViewPr>
  <p:outlineViewPr>
    <p:cViewPr>
      <p:scale>
        <a:sx n="33" d="100"/>
        <a:sy n="33" d="100"/>
      </p:scale>
      <p:origin x="0" y="27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3306" y="102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19.03.2018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19.03.2018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Arbeit</a:t>
            </a:r>
            <a:r>
              <a:rPr lang="en-GB" dirty="0"/>
              <a:t> der </a:t>
            </a:r>
            <a:r>
              <a:rPr lang="en-GB" dirty="0" err="1"/>
              <a:t>letzten</a:t>
            </a:r>
            <a:r>
              <a:rPr lang="en-GB" dirty="0"/>
              <a:t> 5 </a:t>
            </a:r>
            <a:r>
              <a:rPr lang="en-GB" dirty="0" err="1"/>
              <a:t>Monate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Emerson</a:t>
            </a:r>
          </a:p>
          <a:p>
            <a:r>
              <a:rPr lang="en-GB" dirty="0"/>
              <a:t>-</a:t>
            </a:r>
            <a:r>
              <a:rPr lang="en-GB" dirty="0" err="1"/>
              <a:t>Unterstützung</a:t>
            </a:r>
            <a:r>
              <a:rPr lang="en-GB" dirty="0"/>
              <a:t> des Teams Integrated Solutions</a:t>
            </a:r>
          </a:p>
          <a:p>
            <a:r>
              <a:rPr lang="en-GB" dirty="0"/>
              <a:t>-</a:t>
            </a:r>
            <a:r>
              <a:rPr lang="en-GB" dirty="0" err="1"/>
              <a:t>Fokus</a:t>
            </a:r>
            <a:r>
              <a:rPr lang="en-GB" dirty="0"/>
              <a:t>: </a:t>
            </a:r>
            <a:r>
              <a:rPr lang="en-GB" dirty="0" err="1"/>
              <a:t>vertikales</a:t>
            </a:r>
            <a:r>
              <a:rPr lang="en-GB" dirty="0"/>
              <a:t> </a:t>
            </a:r>
            <a:r>
              <a:rPr lang="en-GB" dirty="0" err="1"/>
              <a:t>Kühlmöbel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Normalkühlung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dessen</a:t>
            </a:r>
            <a:r>
              <a:rPr lang="en-GB" dirty="0"/>
              <a:t> </a:t>
            </a:r>
            <a:r>
              <a:rPr lang="en-GB" dirty="0" err="1"/>
              <a:t>Produktion</a:t>
            </a:r>
            <a:r>
              <a:rPr lang="en-GB" dirty="0"/>
              <a:t> Emerson Scrolls </a:t>
            </a:r>
            <a:r>
              <a:rPr lang="en-GB" dirty="0" err="1"/>
              <a:t>stellt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Abzusehen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</a:t>
            </a:r>
            <a:r>
              <a:rPr lang="en-GB" dirty="0" err="1"/>
              <a:t>Beschwerden</a:t>
            </a:r>
            <a:r>
              <a:rPr lang="en-GB" dirty="0"/>
              <a:t> </a:t>
            </a:r>
            <a:r>
              <a:rPr lang="en-GB" dirty="0" err="1"/>
              <a:t>laut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weil</a:t>
            </a:r>
            <a:r>
              <a:rPr lang="en-GB" dirty="0"/>
              <a:t> </a:t>
            </a:r>
            <a:r>
              <a:rPr lang="en-GB" dirty="0" err="1"/>
              <a:t>Produkttemperatur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erreicht</a:t>
            </a:r>
            <a:r>
              <a:rPr lang="en-GB" dirty="0"/>
              <a:t> </a:t>
            </a:r>
            <a:r>
              <a:rPr lang="en-GB" dirty="0" err="1"/>
              <a:t>wird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Ziel</a:t>
            </a:r>
            <a:r>
              <a:rPr lang="en-GB" dirty="0"/>
              <a:t>: </a:t>
            </a:r>
            <a:r>
              <a:rPr lang="en-GB" dirty="0" err="1"/>
              <a:t>Optimierung</a:t>
            </a:r>
            <a:r>
              <a:rPr lang="en-GB" dirty="0"/>
              <a:t> des </a:t>
            </a:r>
            <a:r>
              <a:rPr lang="en-GB" dirty="0" err="1"/>
              <a:t>Betriebes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Propan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max. </a:t>
            </a:r>
            <a:r>
              <a:rPr lang="en-GB" dirty="0" err="1"/>
              <a:t>Füllmenge</a:t>
            </a:r>
            <a:r>
              <a:rPr lang="en-GB" dirty="0"/>
              <a:t> von 150g/Kreis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617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90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-Fusion von </a:t>
            </a:r>
            <a:r>
              <a:rPr lang="en-GB" dirty="0" err="1"/>
              <a:t>zwei</a:t>
            </a:r>
            <a:r>
              <a:rPr lang="en-GB" dirty="0"/>
              <a:t> </a:t>
            </a:r>
            <a:r>
              <a:rPr lang="en-GB" dirty="0" err="1"/>
              <a:t>kleinen</a:t>
            </a:r>
            <a:r>
              <a:rPr lang="en-GB" dirty="0"/>
              <a:t> </a:t>
            </a:r>
            <a:r>
              <a:rPr lang="en-GB" dirty="0" err="1"/>
              <a:t>Klimakammern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Einbau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Decke</a:t>
            </a:r>
            <a:r>
              <a:rPr lang="en-GB" dirty="0"/>
              <a:t> um </a:t>
            </a:r>
            <a:r>
              <a:rPr lang="en-GB" dirty="0" err="1"/>
              <a:t>Luftstrom</a:t>
            </a:r>
            <a:r>
              <a:rPr lang="en-GB" dirty="0"/>
              <a:t> am </a:t>
            </a:r>
            <a:r>
              <a:rPr lang="en-GB" dirty="0" err="1"/>
              <a:t>Kühlmöbel</a:t>
            </a:r>
            <a:r>
              <a:rPr lang="en-GB" dirty="0"/>
              <a:t> </a:t>
            </a:r>
            <a:r>
              <a:rPr lang="en-GB" dirty="0" err="1"/>
              <a:t>vorbei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erzwingen</a:t>
            </a:r>
            <a:endParaRPr lang="en-GB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</a:t>
            </a:r>
            <a:r>
              <a:rPr lang="en-GB" dirty="0" err="1"/>
              <a:t>Zertifikation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vertikalen</a:t>
            </a:r>
            <a:r>
              <a:rPr lang="en-GB" dirty="0"/>
              <a:t> </a:t>
            </a:r>
            <a:r>
              <a:rPr lang="en-GB" dirty="0" err="1"/>
              <a:t>Kühlmöbels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Klimaklasse</a:t>
            </a:r>
            <a:r>
              <a:rPr lang="en-GB" dirty="0"/>
              <a:t> 3: 25°C, 60% </a:t>
            </a:r>
            <a:r>
              <a:rPr lang="en-GB" dirty="0" err="1"/>
              <a:t>r.F</a:t>
            </a:r>
            <a:r>
              <a:rPr lang="en-GB" dirty="0"/>
              <a:t>. </a:t>
            </a:r>
          </a:p>
          <a:p>
            <a:r>
              <a:rPr lang="en-GB" dirty="0"/>
              <a:t>-Problem: </a:t>
            </a:r>
            <a:r>
              <a:rPr lang="en-GB" dirty="0" err="1"/>
              <a:t>Hoher</a:t>
            </a:r>
            <a:r>
              <a:rPr lang="en-GB" dirty="0"/>
              <a:t> </a:t>
            </a:r>
            <a:r>
              <a:rPr lang="en-GB" dirty="0" err="1"/>
              <a:t>Durchmischungsgrad</a:t>
            </a:r>
            <a:r>
              <a:rPr lang="en-GB" dirty="0"/>
              <a:t> des </a:t>
            </a:r>
            <a:r>
              <a:rPr lang="en-GB" dirty="0" err="1"/>
              <a:t>Luftschleiers</a:t>
            </a:r>
            <a:r>
              <a:rPr lang="en-GB" dirty="0"/>
              <a:t> -&gt;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Kälteleitung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Entfeuchtung</a:t>
            </a:r>
            <a:r>
              <a:rPr lang="en-GB" dirty="0"/>
              <a:t> </a:t>
            </a:r>
            <a:r>
              <a:rPr lang="en-GB" dirty="0" err="1"/>
              <a:t>nötig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6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Fokus</a:t>
            </a:r>
            <a:r>
              <a:rPr lang="en-GB" dirty="0"/>
              <a:t> auf </a:t>
            </a:r>
            <a:r>
              <a:rPr lang="en-GB" dirty="0" err="1"/>
              <a:t>Optimierung</a:t>
            </a:r>
            <a:r>
              <a:rPr lang="en-GB" dirty="0"/>
              <a:t> des </a:t>
            </a:r>
            <a:r>
              <a:rPr lang="en-GB" dirty="0" err="1"/>
              <a:t>Kältekreislaufes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Erfassung</a:t>
            </a:r>
            <a:r>
              <a:rPr lang="en-GB" dirty="0"/>
              <a:t> des </a:t>
            </a:r>
            <a:r>
              <a:rPr lang="en-GB" dirty="0" err="1"/>
              <a:t>Systemverhaltens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Sensoren</a:t>
            </a:r>
            <a:r>
              <a:rPr lang="en-GB" dirty="0"/>
              <a:t> an </a:t>
            </a:r>
            <a:r>
              <a:rPr lang="en-GB" dirty="0" err="1"/>
              <a:t>allen</a:t>
            </a:r>
            <a:r>
              <a:rPr lang="en-GB" dirty="0"/>
              <a:t> </a:t>
            </a:r>
            <a:r>
              <a:rPr lang="en-GB" dirty="0" err="1"/>
              <a:t>wichtigen</a:t>
            </a:r>
            <a:r>
              <a:rPr lang="en-GB" dirty="0"/>
              <a:t> </a:t>
            </a:r>
            <a:r>
              <a:rPr lang="en-GB" dirty="0" err="1"/>
              <a:t>Positionen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Kommunikation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Modbus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SignalExpress</a:t>
            </a:r>
            <a:r>
              <a:rPr lang="en-GB" dirty="0"/>
              <a:t> -&gt; </a:t>
            </a:r>
            <a:r>
              <a:rPr lang="en-GB" dirty="0" err="1"/>
              <a:t>Exceldatei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Optionen</a:t>
            </a:r>
            <a:r>
              <a:rPr lang="en-GB" dirty="0"/>
              <a:t>: </a:t>
            </a:r>
            <a:r>
              <a:rPr lang="en-GB" dirty="0" err="1"/>
              <a:t>Volumenreduzierung</a:t>
            </a:r>
            <a:r>
              <a:rPr lang="en-GB" dirty="0"/>
              <a:t>,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Komponenten</a:t>
            </a:r>
            <a:r>
              <a:rPr lang="en-GB" dirty="0"/>
              <a:t>,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Öle</a:t>
            </a:r>
            <a:r>
              <a:rPr lang="en-GB" dirty="0"/>
              <a:t>,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Verdampferschaltung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083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-Vortrag zur Beschreibung der Modellerstellung nutzen</a:t>
            </a:r>
          </a:p>
          <a:p>
            <a:r>
              <a:rPr lang="de-DE" dirty="0"/>
              <a:t>-Durchgeführte Versuche: Vergleich von Ölen, Kompressoren, Validierung des Modells</a:t>
            </a:r>
          </a:p>
          <a:p>
            <a:r>
              <a:rPr lang="de-DE" dirty="0"/>
              <a:t>-Weg von: wir verkaufen Scrolls, hin zu: wir verkaufen ganzheitl. Lösung und garantieren Funktion!</a:t>
            </a:r>
          </a:p>
        </p:txBody>
      </p:sp>
    </p:spTree>
    <p:extLst>
      <p:ext uri="{BB962C8B-B14F-4D97-AF65-F5344CB8AC3E}">
        <p14:creationId xmlns:p14="http://schemas.microsoft.com/office/powerpoint/2010/main" val="2390191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Hoher</a:t>
            </a:r>
            <a:r>
              <a:rPr lang="en-GB" dirty="0"/>
              <a:t> </a:t>
            </a:r>
            <a:r>
              <a:rPr lang="en-GB" dirty="0" err="1"/>
              <a:t>Massenstrom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kleinem</a:t>
            </a:r>
            <a:r>
              <a:rPr lang="en-GB" dirty="0"/>
              <a:t> </a:t>
            </a:r>
            <a:r>
              <a:rPr lang="en-GB" dirty="0" err="1"/>
              <a:t>Rohrdurchmesser</a:t>
            </a:r>
            <a:r>
              <a:rPr lang="en-GB" dirty="0"/>
              <a:t> -&gt; </a:t>
            </a:r>
            <a:r>
              <a:rPr lang="en-GB" dirty="0" err="1"/>
              <a:t>großer</a:t>
            </a:r>
            <a:r>
              <a:rPr lang="en-GB" dirty="0"/>
              <a:t> </a:t>
            </a:r>
            <a:r>
              <a:rPr lang="en-GB" dirty="0" err="1"/>
              <a:t>Druckabfall</a:t>
            </a:r>
            <a:r>
              <a:rPr lang="en-GB" dirty="0"/>
              <a:t> -&gt; </a:t>
            </a:r>
            <a:r>
              <a:rPr lang="en-GB" dirty="0" err="1"/>
              <a:t>Absinken</a:t>
            </a:r>
            <a:r>
              <a:rPr lang="en-GB" dirty="0"/>
              <a:t> der </a:t>
            </a:r>
            <a:r>
              <a:rPr lang="en-GB" dirty="0" err="1"/>
              <a:t>Verdampfungstemperatur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Effekt</a:t>
            </a:r>
            <a:r>
              <a:rPr lang="en-GB" dirty="0"/>
              <a:t> </a:t>
            </a:r>
            <a:r>
              <a:rPr lang="en-GB" dirty="0" err="1"/>
              <a:t>nutzbar</a:t>
            </a:r>
            <a:r>
              <a:rPr lang="en-GB" dirty="0"/>
              <a:t> </a:t>
            </a:r>
            <a:r>
              <a:rPr lang="en-GB" dirty="0" err="1"/>
              <a:t>machen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Veränderung</a:t>
            </a:r>
            <a:r>
              <a:rPr lang="en-GB" dirty="0"/>
              <a:t> der </a:t>
            </a:r>
            <a:r>
              <a:rPr lang="en-GB" dirty="0" err="1"/>
              <a:t>Reihenfolge</a:t>
            </a:r>
            <a:r>
              <a:rPr lang="en-GB" dirty="0"/>
              <a:t> der </a:t>
            </a:r>
            <a:r>
              <a:rPr lang="en-GB" dirty="0" err="1"/>
              <a:t>Pässe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54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Lösung</a:t>
            </a:r>
            <a:r>
              <a:rPr lang="en-GB" dirty="0"/>
              <a:t> von </a:t>
            </a:r>
            <a:r>
              <a:rPr lang="en-GB" dirty="0" err="1"/>
              <a:t>Gleichungssystemen</a:t>
            </a:r>
            <a:r>
              <a:rPr lang="en-GB" dirty="0"/>
              <a:t> </a:t>
            </a:r>
            <a:r>
              <a:rPr lang="en-GB" dirty="0" err="1"/>
              <a:t>unabhängig</a:t>
            </a:r>
            <a:r>
              <a:rPr lang="en-GB" dirty="0"/>
              <a:t> von der </a:t>
            </a:r>
            <a:r>
              <a:rPr lang="en-GB" dirty="0" err="1"/>
              <a:t>Reihenfolge</a:t>
            </a:r>
            <a:endParaRPr lang="en-GB" dirty="0"/>
          </a:p>
          <a:p>
            <a:r>
              <a:rPr lang="en-GB" dirty="0"/>
              <a:t>-Limits: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err="1">
                <a:sym typeface="Wingdings" panose="05000000000000000000" pitchFamily="2" charset="2"/>
              </a:rPr>
              <a:t>Eingrenzen</a:t>
            </a:r>
            <a:r>
              <a:rPr lang="en-GB" dirty="0">
                <a:sym typeface="Wingdings" panose="05000000000000000000" pitchFamily="2" charset="2"/>
              </a:rPr>
              <a:t> der </a:t>
            </a:r>
            <a:r>
              <a:rPr lang="en-GB" dirty="0" err="1">
                <a:sym typeface="Wingdings" panose="05000000000000000000" pitchFamily="2" charset="2"/>
              </a:rPr>
              <a:t>Rechnung</a:t>
            </a:r>
            <a:r>
              <a:rPr lang="en-GB" dirty="0">
                <a:sym typeface="Wingdings" panose="05000000000000000000" pitchFamily="2" charset="2"/>
              </a:rPr>
              <a:t> und </a:t>
            </a:r>
            <a:r>
              <a:rPr lang="en-GB" dirty="0" err="1">
                <a:sym typeface="Wingdings" panose="05000000000000000000" pitchFamily="2" charset="2"/>
              </a:rPr>
              <a:t>verhindern</a:t>
            </a:r>
            <a:r>
              <a:rPr lang="en-GB" dirty="0">
                <a:sym typeface="Wingdings" panose="05000000000000000000" pitchFamily="2" charset="2"/>
              </a:rPr>
              <a:t> von </a:t>
            </a:r>
            <a:r>
              <a:rPr lang="en-GB" dirty="0" err="1">
                <a:sym typeface="Wingdings" panose="05000000000000000000" pitchFamily="2" charset="2"/>
              </a:rPr>
              <a:t>mathematischen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Fehlern</a:t>
            </a: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019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basierend</a:t>
            </a:r>
            <a:r>
              <a:rPr lang="en-GB" dirty="0"/>
              <a:t> auf Modell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Kesper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VDI-</a:t>
            </a:r>
            <a:r>
              <a:rPr lang="en-GB" dirty="0" err="1"/>
              <a:t>Wärmeatlas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Probleme</a:t>
            </a:r>
            <a:r>
              <a:rPr lang="en-GB" dirty="0"/>
              <a:t>: E </a:t>
            </a:r>
            <a:r>
              <a:rPr lang="en-GB" dirty="0" err="1"/>
              <a:t>nimmt</a:t>
            </a:r>
            <a:r>
              <a:rPr lang="en-GB" dirty="0"/>
              <a:t> </a:t>
            </a:r>
            <a:r>
              <a:rPr lang="en-GB" dirty="0" err="1"/>
              <a:t>Werte</a:t>
            </a:r>
            <a:r>
              <a:rPr lang="en-GB" dirty="0"/>
              <a:t> </a:t>
            </a:r>
            <a:r>
              <a:rPr lang="en-GB" dirty="0" err="1"/>
              <a:t>außerhalb</a:t>
            </a:r>
            <a:r>
              <a:rPr lang="en-GB" dirty="0"/>
              <a:t> von 0 und 1 an -&gt;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uneingeschränkter</a:t>
            </a:r>
            <a:r>
              <a:rPr lang="en-GB" dirty="0"/>
              <a:t> </a:t>
            </a:r>
            <a:r>
              <a:rPr lang="en-GB" dirty="0" err="1"/>
              <a:t>Gültigkeitsbereich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70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/>
                  <a:t>-NTU-</a:t>
                </a:r>
                <a:r>
                  <a:rPr lang="en-GB" dirty="0" err="1"/>
                  <a:t>Methode</a:t>
                </a:r>
                <a:r>
                  <a:rPr lang="en-GB" dirty="0"/>
                  <a:t> </a:t>
                </a:r>
                <a:r>
                  <a:rPr lang="en-GB" dirty="0" err="1"/>
                  <a:t>nur</a:t>
                </a:r>
                <a:r>
                  <a:rPr lang="en-GB" dirty="0"/>
                  <a:t> </a:t>
                </a:r>
                <a:r>
                  <a:rPr lang="en-GB" dirty="0" err="1"/>
                  <a:t>gültig</a:t>
                </a:r>
                <a:r>
                  <a:rPr lang="en-GB" dirty="0"/>
                  <a:t> </a:t>
                </a:r>
                <a:r>
                  <a:rPr lang="en-GB" dirty="0" err="1"/>
                  <a:t>für</a:t>
                </a:r>
                <a:r>
                  <a:rPr lang="en-GB" dirty="0"/>
                  <a:t> </a:t>
                </a:r>
                <a:r>
                  <a:rPr lang="en-GB" dirty="0" err="1"/>
                  <a:t>trockene</a:t>
                </a:r>
                <a:r>
                  <a:rPr lang="en-GB" dirty="0"/>
                  <a:t> </a:t>
                </a:r>
                <a:r>
                  <a:rPr lang="en-GB" dirty="0" err="1"/>
                  <a:t>Luft</a:t>
                </a:r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 err="1">
                    <a:sym typeface="Wingdings" panose="05000000000000000000" pitchFamily="2" charset="2"/>
                  </a:rPr>
                  <a:t>Validierung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unter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trockenen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Bedingungen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nötig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Ausgangswerte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mithilfe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Energiebilanz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bestimmbar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Unterscheidung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zwischen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Verdampfungsprozess</a:t>
                </a:r>
                <a:r>
                  <a:rPr lang="en-GB" dirty="0">
                    <a:sym typeface="Wingdings" panose="05000000000000000000" pitchFamily="2" charset="2"/>
                  </a:rPr>
                  <a:t> und </a:t>
                </a:r>
                <a:r>
                  <a:rPr lang="en-GB" dirty="0" err="1">
                    <a:sym typeface="Wingdings" panose="05000000000000000000" pitchFamily="2" charset="2"/>
                  </a:rPr>
                  <a:t>überhitztem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Bereich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Anpassung</a:t>
                </a:r>
                <a:r>
                  <a:rPr lang="en-GB" dirty="0">
                    <a:sym typeface="Wingdings" panose="05000000000000000000" pitchFamily="2" charset="2"/>
                  </a:rPr>
                  <a:t> der </a:t>
                </a:r>
                <a:r>
                  <a:rPr lang="en-GB" dirty="0" err="1">
                    <a:sym typeface="Wingdings" panose="05000000000000000000" pitchFamily="2" charset="2"/>
                  </a:rPr>
                  <a:t>Wärmeübergangskoeffizienten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anhand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Versuchsdaten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Aufgrund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zu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geringer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errechneter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Kälteleistung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Rechnung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äquivalenter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Temperatur</a:t>
                </a:r>
                <a:r>
                  <a:rPr lang="en-GB" dirty="0">
                    <a:sym typeface="Wingdings" panose="05000000000000000000" pitchFamily="2" charset="2"/>
                  </a:rPr>
                  <a:t> 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0% </a:t>
                </a:r>
                <a:r>
                  <a:rPr lang="en-GB" dirty="0" err="1">
                    <a:sym typeface="Wingdings" panose="05000000000000000000" pitchFamily="2" charset="2"/>
                  </a:rPr>
                  <a:t>rF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nötig</a:t>
                </a:r>
                <a:r>
                  <a:rPr lang="en-GB" dirty="0">
                    <a:sym typeface="Wingdings" panose="05000000000000000000" pitchFamily="2" charset="2"/>
                  </a:rPr>
                  <a:t> (5°C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40% ~ ca 11°C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0%)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-</a:t>
                </a:r>
                <a:r>
                  <a:rPr lang="en-GB" b="0" i="0">
                    <a:latin typeface="Cambria Math" panose="02040503050406030204" pitchFamily="18" charset="0"/>
                  </a:rPr>
                  <a:t>𝜖</a:t>
                </a:r>
                <a:r>
                  <a:rPr lang="en-GB" dirty="0"/>
                  <a:t>-NTU-</a:t>
                </a:r>
                <a:r>
                  <a:rPr lang="en-GB" dirty="0" err="1"/>
                  <a:t>Methode</a:t>
                </a:r>
                <a:r>
                  <a:rPr lang="en-GB" dirty="0"/>
                  <a:t> </a:t>
                </a:r>
                <a:r>
                  <a:rPr lang="en-GB" dirty="0" err="1"/>
                  <a:t>nur</a:t>
                </a:r>
                <a:r>
                  <a:rPr lang="en-GB" dirty="0"/>
                  <a:t> </a:t>
                </a:r>
                <a:r>
                  <a:rPr lang="en-GB" dirty="0" err="1"/>
                  <a:t>gültig</a:t>
                </a:r>
                <a:r>
                  <a:rPr lang="en-GB" dirty="0"/>
                  <a:t> </a:t>
                </a:r>
                <a:r>
                  <a:rPr lang="en-GB" dirty="0" err="1"/>
                  <a:t>für</a:t>
                </a:r>
                <a:r>
                  <a:rPr lang="en-GB" dirty="0"/>
                  <a:t> </a:t>
                </a:r>
                <a:r>
                  <a:rPr lang="en-GB" dirty="0" err="1"/>
                  <a:t>trockene</a:t>
                </a:r>
                <a:r>
                  <a:rPr lang="en-GB" dirty="0"/>
                  <a:t> </a:t>
                </a:r>
                <a:r>
                  <a:rPr lang="en-GB" dirty="0" err="1"/>
                  <a:t>Luft</a:t>
                </a:r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 err="1">
                    <a:sym typeface="Wingdings" panose="05000000000000000000" pitchFamily="2" charset="2"/>
                  </a:rPr>
                  <a:t>Validierung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unter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trockenen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Bedingungen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nötig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Ausgangswerte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mithilfe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Energiebilanz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bestimmbar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Unterscheidung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zwischen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Verdampfungsprozess</a:t>
                </a:r>
                <a:r>
                  <a:rPr lang="en-GB" dirty="0">
                    <a:sym typeface="Wingdings" panose="05000000000000000000" pitchFamily="2" charset="2"/>
                  </a:rPr>
                  <a:t> und </a:t>
                </a:r>
                <a:r>
                  <a:rPr lang="en-GB" dirty="0" err="1">
                    <a:sym typeface="Wingdings" panose="05000000000000000000" pitchFamily="2" charset="2"/>
                  </a:rPr>
                  <a:t>überhitztem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Bereich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Anpassung</a:t>
                </a:r>
                <a:r>
                  <a:rPr lang="en-GB" dirty="0">
                    <a:sym typeface="Wingdings" panose="05000000000000000000" pitchFamily="2" charset="2"/>
                  </a:rPr>
                  <a:t> der </a:t>
                </a:r>
                <a:r>
                  <a:rPr lang="en-GB" dirty="0" err="1">
                    <a:sym typeface="Wingdings" panose="05000000000000000000" pitchFamily="2" charset="2"/>
                  </a:rPr>
                  <a:t>Wärmeübergangskoeffizienten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anhand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Versuchsdaten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Aufgrund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zu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geringer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errechneter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Kälteleistung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Rechnung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äquivalenter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Temperatur</a:t>
                </a:r>
                <a:r>
                  <a:rPr lang="en-GB" dirty="0">
                    <a:sym typeface="Wingdings" panose="05000000000000000000" pitchFamily="2" charset="2"/>
                  </a:rPr>
                  <a:t> 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0% </a:t>
                </a:r>
                <a:r>
                  <a:rPr lang="en-GB" dirty="0" err="1">
                    <a:sym typeface="Wingdings" panose="05000000000000000000" pitchFamily="2" charset="2"/>
                  </a:rPr>
                  <a:t>rF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nötig</a:t>
                </a:r>
                <a:r>
                  <a:rPr lang="en-GB" dirty="0">
                    <a:sym typeface="Wingdings" panose="05000000000000000000" pitchFamily="2" charset="2"/>
                  </a:rPr>
                  <a:t> (5°C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40% ~ ca 11°C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0%)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2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wichtig</a:t>
            </a:r>
            <a:r>
              <a:rPr lang="en-GB" dirty="0"/>
              <a:t>: </a:t>
            </a:r>
            <a:r>
              <a:rPr lang="en-GB" dirty="0" err="1"/>
              <a:t>konstante</a:t>
            </a:r>
            <a:r>
              <a:rPr lang="en-GB" dirty="0"/>
              <a:t> </a:t>
            </a:r>
            <a:r>
              <a:rPr lang="en-GB" dirty="0" err="1"/>
              <a:t>Umgebungsbedingungen</a:t>
            </a:r>
            <a:r>
              <a:rPr lang="en-GB" dirty="0"/>
              <a:t> um </a:t>
            </a:r>
            <a:r>
              <a:rPr lang="en-GB" dirty="0" err="1"/>
              <a:t>reproduzierbare</a:t>
            </a:r>
            <a:r>
              <a:rPr lang="en-GB" dirty="0"/>
              <a:t> </a:t>
            </a:r>
            <a:r>
              <a:rPr lang="en-GB" dirty="0" err="1"/>
              <a:t>Ergebnisse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erzielen</a:t>
            </a:r>
            <a:endParaRPr lang="en-GB" dirty="0"/>
          </a:p>
          <a:p>
            <a:r>
              <a:rPr lang="en-GB" dirty="0"/>
              <a:t>-Starke </a:t>
            </a:r>
            <a:r>
              <a:rPr lang="en-GB" dirty="0" err="1"/>
              <a:t>Wechselwirkungen</a:t>
            </a:r>
            <a:r>
              <a:rPr lang="en-GB" dirty="0"/>
              <a:t>: </a:t>
            </a:r>
            <a:r>
              <a:rPr lang="en-GB" dirty="0" err="1"/>
              <a:t>Raumluft</a:t>
            </a:r>
            <a:r>
              <a:rPr lang="en-GB" dirty="0"/>
              <a:t> &lt;-&gt; </a:t>
            </a:r>
            <a:r>
              <a:rPr lang="en-GB" dirty="0" err="1"/>
              <a:t>Verdampfungstemperatur</a:t>
            </a:r>
            <a:r>
              <a:rPr lang="en-GB" dirty="0"/>
              <a:t> &lt;-&gt; </a:t>
            </a:r>
            <a:r>
              <a:rPr lang="en-GB" dirty="0" err="1"/>
              <a:t>Kälteanlage</a:t>
            </a:r>
            <a:r>
              <a:rPr lang="en-GB" dirty="0"/>
              <a:t> &lt;-&gt; </a:t>
            </a:r>
            <a:r>
              <a:rPr lang="en-GB" dirty="0" err="1"/>
              <a:t>Verflüssigerregelung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42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1882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r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3628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9258072" y="540456"/>
            <a:ext cx="164147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Tim Klebig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baseline="0" dirty="0">
                <a:solidFill>
                  <a:srgbClr val="9D9EA0"/>
                </a:solidFill>
              </a:rPr>
              <a:t>Zwischenstand Bachelorarbeit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9D9EA0"/>
                </a:solidFill>
              </a:rPr>
              <a:t>Tim Klebig |  EBC  | 20.03.2018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Tim Klebig</a:t>
            </a:r>
          </a:p>
        </p:txBody>
      </p:sp>
      <p:sp>
        <p:nvSpPr>
          <p:cNvPr id="16" name="Titel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[C] Zwischenstand Bachelorarbeit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288000" y="3027600"/>
            <a:ext cx="8568000" cy="256813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Modellgestützte Untersuchung und experimentelle Validierung von Verdampferschaltungen zur thermischen Leistungssteigerung für den Einsatz in Kühlmöbeln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Tim Klebig</a:t>
            </a:r>
          </a:p>
          <a:p>
            <a:r>
              <a:rPr lang="de-DE" dirty="0"/>
              <a:t>E-Mail: 		tim.klebig@eonerc.rwth-aachen.de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67251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B270-0167-4371-9CE7-99125206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Kühlmöbel</a:t>
            </a:r>
            <a:r>
              <a:rPr lang="en-GB" dirty="0"/>
              <a:t> in </a:t>
            </a:r>
            <a:r>
              <a:rPr lang="en-GB" dirty="0" err="1"/>
              <a:t>Klimakammer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342F3-345E-45B0-A066-978238AB7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dirty="0" err="1"/>
              <a:t>Prüfstandsaufbau</a:t>
            </a:r>
            <a:r>
              <a:rPr lang="en-GB" sz="2000" dirty="0"/>
              <a:t> in </a:t>
            </a:r>
            <a:r>
              <a:rPr lang="en-GB" sz="2000" dirty="0" err="1"/>
              <a:t>Klimakammer</a:t>
            </a:r>
            <a:endParaRPr lang="en-GB" sz="2000" dirty="0"/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9F4831DE-A126-434D-85DD-9DF1DBBCA26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287337" y="1052294"/>
            <a:ext cx="8568000" cy="4513741"/>
          </a:xfrm>
        </p:spPr>
      </p:pic>
    </p:spTree>
    <p:extLst>
      <p:ext uri="{BB962C8B-B14F-4D97-AF65-F5344CB8AC3E}">
        <p14:creationId xmlns:p14="http://schemas.microsoft.com/office/powerpoint/2010/main" val="55899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AEE8DA-79F1-4F51-92DD-44AA5EB1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 </a:t>
            </a:r>
            <a:r>
              <a:rPr lang="en-GB" dirty="0" err="1"/>
              <a:t>Kältekreislauf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5C156A-9B7C-48C8-ADBB-58612EB3F5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7" y="5662800"/>
            <a:ext cx="8568000" cy="499533"/>
          </a:xfrm>
        </p:spPr>
        <p:txBody>
          <a:bodyPr>
            <a:normAutofit/>
          </a:bodyPr>
          <a:lstStyle/>
          <a:p>
            <a:pPr algn="ctr"/>
            <a:r>
              <a:rPr lang="en-GB" sz="2000" dirty="0" err="1"/>
              <a:t>Kälteanlage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drei</a:t>
            </a:r>
            <a:r>
              <a:rPr lang="en-GB" sz="2000" dirty="0"/>
              <a:t> </a:t>
            </a:r>
            <a:r>
              <a:rPr lang="en-GB" sz="2000" dirty="0" err="1"/>
              <a:t>Propankreisen</a:t>
            </a:r>
            <a:r>
              <a:rPr lang="en-GB" sz="2000" dirty="0"/>
              <a:t> und </a:t>
            </a:r>
            <a:r>
              <a:rPr lang="en-GB" sz="2000" dirty="0" err="1"/>
              <a:t>Druck</a:t>
            </a:r>
            <a:r>
              <a:rPr lang="en-GB" sz="2000" dirty="0"/>
              <a:t>-/</a:t>
            </a:r>
            <a:r>
              <a:rPr lang="en-GB" sz="2000" dirty="0" err="1"/>
              <a:t>Temperatursensoren</a:t>
            </a:r>
            <a:endParaRPr lang="en-GB" sz="20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19691DE-88F6-42C6-8105-659A29C95E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60" t="774" r="43" b="-774"/>
          <a:stretch/>
        </p:blipFill>
        <p:spPr>
          <a:xfrm>
            <a:off x="762300" y="415800"/>
            <a:ext cx="7920000" cy="55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3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der Arbeit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84F6CA-19C8-4921-8907-432DE3E344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Praktische</a:t>
            </a:r>
            <a:r>
              <a:rPr lang="en-GB" dirty="0"/>
              <a:t> </a:t>
            </a:r>
            <a:r>
              <a:rPr lang="en-GB" dirty="0" err="1"/>
              <a:t>Tätigkeiten</a:t>
            </a:r>
            <a:endParaRPr lang="en-GB" dirty="0"/>
          </a:p>
          <a:p>
            <a:pPr lvl="1"/>
            <a:r>
              <a:rPr lang="en-GB" dirty="0" err="1"/>
              <a:t>Umbau</a:t>
            </a:r>
            <a:r>
              <a:rPr lang="en-GB" dirty="0"/>
              <a:t> des </a:t>
            </a:r>
            <a:r>
              <a:rPr lang="en-GB" dirty="0" err="1"/>
              <a:t>Kühlmöbels</a:t>
            </a:r>
            <a:endParaRPr lang="en-GB" dirty="0"/>
          </a:p>
          <a:p>
            <a:pPr lvl="1"/>
            <a:r>
              <a:rPr lang="en-GB" dirty="0" err="1"/>
              <a:t>Durchführung</a:t>
            </a:r>
            <a:r>
              <a:rPr lang="en-GB" dirty="0"/>
              <a:t> der </a:t>
            </a:r>
            <a:r>
              <a:rPr lang="en-GB" dirty="0" err="1"/>
              <a:t>Untersuchungen</a:t>
            </a:r>
            <a:endParaRPr lang="en-GB" dirty="0"/>
          </a:p>
          <a:p>
            <a:pPr marL="216100" lvl="1" indent="0">
              <a:buNone/>
            </a:pPr>
            <a:endParaRPr lang="en-GB" dirty="0"/>
          </a:p>
          <a:p>
            <a:r>
              <a:rPr lang="en-GB" dirty="0" err="1"/>
              <a:t>Versuchsauswertung</a:t>
            </a:r>
            <a:endParaRPr lang="en-GB" dirty="0"/>
          </a:p>
          <a:p>
            <a:pPr lvl="1"/>
            <a:r>
              <a:rPr lang="en-GB" dirty="0" err="1"/>
              <a:t>Entwicklung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Auswertungsprogrammes</a:t>
            </a:r>
            <a:r>
              <a:rPr lang="en-GB" dirty="0"/>
              <a:t> via Python</a:t>
            </a:r>
          </a:p>
          <a:p>
            <a:pPr lvl="1"/>
            <a:r>
              <a:rPr lang="en-GB" dirty="0" err="1"/>
              <a:t>Zusammenstellen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Pakets</a:t>
            </a:r>
            <a:r>
              <a:rPr lang="en-GB" dirty="0"/>
              <a:t> </a:t>
            </a:r>
            <a:r>
              <a:rPr lang="en-GB" dirty="0" err="1"/>
              <a:t>optimaler</a:t>
            </a:r>
            <a:r>
              <a:rPr lang="en-GB" dirty="0"/>
              <a:t> </a:t>
            </a:r>
            <a:r>
              <a:rPr lang="en-GB" dirty="0" err="1"/>
              <a:t>Komponenten</a:t>
            </a:r>
            <a:endParaRPr lang="en-GB" dirty="0"/>
          </a:p>
          <a:p>
            <a:pPr marL="216100" lvl="1" indent="0">
              <a:buNone/>
            </a:pPr>
            <a:endParaRPr lang="en-GB" dirty="0"/>
          </a:p>
          <a:p>
            <a:r>
              <a:rPr lang="en-GB" dirty="0" err="1"/>
              <a:t>Modellierung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Verdampfers</a:t>
            </a:r>
            <a:r>
              <a:rPr lang="en-GB" dirty="0"/>
              <a:t> </a:t>
            </a:r>
            <a:r>
              <a:rPr lang="en-GB" dirty="0" err="1"/>
              <a:t>unter</a:t>
            </a:r>
            <a:r>
              <a:rPr lang="en-GB" dirty="0"/>
              <a:t> </a:t>
            </a:r>
            <a:r>
              <a:rPr lang="en-GB" dirty="0" err="1"/>
              <a:t>verschiedenen</a:t>
            </a:r>
            <a:r>
              <a:rPr lang="en-GB" dirty="0"/>
              <a:t> </a:t>
            </a:r>
            <a:r>
              <a:rPr lang="en-GB" dirty="0" err="1"/>
              <a:t>Verschaltungen</a:t>
            </a:r>
            <a:endParaRPr lang="en-GB" dirty="0"/>
          </a:p>
          <a:p>
            <a:pPr lvl="1"/>
            <a:r>
              <a:rPr lang="en-GB" dirty="0" err="1"/>
              <a:t>Entwicklung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Modells</a:t>
            </a:r>
            <a:r>
              <a:rPr lang="en-GB" dirty="0"/>
              <a:t> via EES</a:t>
            </a:r>
          </a:p>
          <a:p>
            <a:pPr lvl="1"/>
            <a:r>
              <a:rPr lang="en-GB" dirty="0" err="1"/>
              <a:t>Validierung</a:t>
            </a:r>
            <a:r>
              <a:rPr lang="en-GB" dirty="0"/>
              <a:t> des </a:t>
            </a:r>
            <a:r>
              <a:rPr lang="en-GB" dirty="0" err="1"/>
              <a:t>Modells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79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70BC-A299-48AC-B5B3-52922C05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Verschaltung</a:t>
            </a:r>
            <a:r>
              <a:rPr lang="en-GB" dirty="0"/>
              <a:t> der </a:t>
            </a:r>
            <a:r>
              <a:rPr lang="en-GB" dirty="0" err="1"/>
              <a:t>Verdampferpässe</a:t>
            </a:r>
            <a:endParaRPr lang="en-GB" dirty="0"/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3725E7F0-C7DF-45E4-B28C-4471A5503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147" y="-4256454"/>
            <a:ext cx="6540971" cy="9248792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B83481-8947-445F-A6BA-4AE03F460044}"/>
              </a:ext>
            </a:extLst>
          </p:cNvPr>
          <p:cNvCxnSpPr>
            <a:cxnSpLocks/>
          </p:cNvCxnSpPr>
          <p:nvPr/>
        </p:nvCxnSpPr>
        <p:spPr>
          <a:xfrm flipV="1">
            <a:off x="1868204" y="3543168"/>
            <a:ext cx="0" cy="1421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6C35B6-72CB-4999-80D7-241D3CBD6165}"/>
              </a:ext>
            </a:extLst>
          </p:cNvPr>
          <p:cNvCxnSpPr>
            <a:cxnSpLocks/>
          </p:cNvCxnSpPr>
          <p:nvPr/>
        </p:nvCxnSpPr>
        <p:spPr>
          <a:xfrm>
            <a:off x="1868204" y="4964774"/>
            <a:ext cx="22359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EFD3083-EA43-4E9F-B996-8755F394991E}"/>
              </a:ext>
            </a:extLst>
          </p:cNvPr>
          <p:cNvSpPr/>
          <p:nvPr/>
        </p:nvSpPr>
        <p:spPr>
          <a:xfrm>
            <a:off x="2157525" y="4409915"/>
            <a:ext cx="1664494" cy="403320"/>
          </a:xfrm>
          <a:custGeom>
            <a:avLst/>
            <a:gdLst>
              <a:gd name="connsiteX0" fmla="*/ 0 w 2266950"/>
              <a:gd name="connsiteY0" fmla="*/ 152400 h 403121"/>
              <a:gd name="connsiteX1" fmla="*/ 1504950 w 2266950"/>
              <a:gd name="connsiteY1" fmla="*/ 400050 h 403121"/>
              <a:gd name="connsiteX2" fmla="*/ 2266950 w 2266950"/>
              <a:gd name="connsiteY2" fmla="*/ 0 h 40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403121">
                <a:moveTo>
                  <a:pt x="0" y="152400"/>
                </a:moveTo>
                <a:cubicBezTo>
                  <a:pt x="563562" y="288925"/>
                  <a:pt x="1127125" y="425450"/>
                  <a:pt x="1504950" y="400050"/>
                </a:cubicBezTo>
                <a:cubicBezTo>
                  <a:pt x="1882775" y="374650"/>
                  <a:pt x="2135188" y="84137"/>
                  <a:pt x="2266950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EF978D1-7021-4B79-A2D1-13B51A20083B}"/>
              </a:ext>
            </a:extLst>
          </p:cNvPr>
          <p:cNvSpPr/>
          <p:nvPr/>
        </p:nvSpPr>
        <p:spPr>
          <a:xfrm>
            <a:off x="2142843" y="3999308"/>
            <a:ext cx="1664494" cy="414387"/>
          </a:xfrm>
          <a:custGeom>
            <a:avLst/>
            <a:gdLst>
              <a:gd name="connsiteX0" fmla="*/ 2085975 w 2085975"/>
              <a:gd name="connsiteY0" fmla="*/ 0 h 714441"/>
              <a:gd name="connsiteX1" fmla="*/ 1285875 w 2085975"/>
              <a:gd name="connsiteY1" fmla="*/ 476250 h 714441"/>
              <a:gd name="connsiteX2" fmla="*/ 0 w 2085975"/>
              <a:gd name="connsiteY2" fmla="*/ 704850 h 71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975" h="714441">
                <a:moveTo>
                  <a:pt x="2085975" y="0"/>
                </a:moveTo>
                <a:cubicBezTo>
                  <a:pt x="1859756" y="179387"/>
                  <a:pt x="1633537" y="358775"/>
                  <a:pt x="1285875" y="476250"/>
                </a:cubicBezTo>
                <a:cubicBezTo>
                  <a:pt x="938213" y="593725"/>
                  <a:pt x="153987" y="755650"/>
                  <a:pt x="0" y="704850"/>
                </a:cubicBezTo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A33837-58CC-419C-A68D-1937F7B61C81}"/>
              </a:ext>
            </a:extLst>
          </p:cNvPr>
          <p:cNvSpPr txBox="1"/>
          <p:nvPr/>
        </p:nvSpPr>
        <p:spPr>
          <a:xfrm>
            <a:off x="2220250" y="4964773"/>
            <a:ext cx="176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Verdampferreihe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3ABB0D-72A1-4248-8DE9-9A23C56DBE35}"/>
              </a:ext>
            </a:extLst>
          </p:cNvPr>
          <p:cNvSpPr txBox="1"/>
          <p:nvPr/>
        </p:nvSpPr>
        <p:spPr>
          <a:xfrm rot="16200000">
            <a:off x="1069525" y="3947443"/>
            <a:ext cx="1393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Temperatur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AFA8BA-8CAD-45E2-ACC2-7C43EEA48998}"/>
              </a:ext>
            </a:extLst>
          </p:cNvPr>
          <p:cNvCxnSpPr>
            <a:cxnSpLocks/>
          </p:cNvCxnSpPr>
          <p:nvPr/>
        </p:nvCxnSpPr>
        <p:spPr>
          <a:xfrm flipV="1">
            <a:off x="6180206" y="3551523"/>
            <a:ext cx="0" cy="1421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C1B146-F65B-4FB2-ACB3-868B7E29508A}"/>
              </a:ext>
            </a:extLst>
          </p:cNvPr>
          <p:cNvCxnSpPr>
            <a:cxnSpLocks/>
          </p:cNvCxnSpPr>
          <p:nvPr/>
        </p:nvCxnSpPr>
        <p:spPr>
          <a:xfrm>
            <a:off x="6180206" y="4973129"/>
            <a:ext cx="22359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3F6BDD0-B4AF-47BE-8455-A0A1832AE11F}"/>
              </a:ext>
            </a:extLst>
          </p:cNvPr>
          <p:cNvSpPr txBox="1"/>
          <p:nvPr/>
        </p:nvSpPr>
        <p:spPr>
          <a:xfrm>
            <a:off x="6536106" y="4973128"/>
            <a:ext cx="176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Verdampferreihe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C27217-9A4F-432C-A77B-82FF6F106197}"/>
              </a:ext>
            </a:extLst>
          </p:cNvPr>
          <p:cNvSpPr txBox="1"/>
          <p:nvPr/>
        </p:nvSpPr>
        <p:spPr>
          <a:xfrm rot="16200000">
            <a:off x="5381527" y="3955798"/>
            <a:ext cx="1393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Temperatur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15FCF2F-CEE9-4C35-A127-6D68F658FC2F}"/>
              </a:ext>
            </a:extLst>
          </p:cNvPr>
          <p:cNvSpPr/>
          <p:nvPr/>
        </p:nvSpPr>
        <p:spPr>
          <a:xfrm>
            <a:off x="6457205" y="4409917"/>
            <a:ext cx="1679529" cy="421481"/>
          </a:xfrm>
          <a:custGeom>
            <a:avLst/>
            <a:gdLst>
              <a:gd name="connsiteX0" fmla="*/ 2057400 w 2057400"/>
              <a:gd name="connsiteY0" fmla="*/ 0 h 561975"/>
              <a:gd name="connsiteX1" fmla="*/ 1514475 w 2057400"/>
              <a:gd name="connsiteY1" fmla="*/ 323850 h 561975"/>
              <a:gd name="connsiteX2" fmla="*/ 0 w 2057400"/>
              <a:gd name="connsiteY2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561975">
                <a:moveTo>
                  <a:pt x="2057400" y="0"/>
                </a:moveTo>
                <a:cubicBezTo>
                  <a:pt x="1957387" y="115094"/>
                  <a:pt x="1857375" y="230188"/>
                  <a:pt x="1514475" y="323850"/>
                </a:cubicBezTo>
                <a:cubicBezTo>
                  <a:pt x="1171575" y="417512"/>
                  <a:pt x="241300" y="523875"/>
                  <a:pt x="0" y="561975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A388D51-0248-40DA-BEED-108B139D4F25}"/>
              </a:ext>
            </a:extLst>
          </p:cNvPr>
          <p:cNvSpPr/>
          <p:nvPr/>
        </p:nvSpPr>
        <p:spPr>
          <a:xfrm>
            <a:off x="6458058" y="3895567"/>
            <a:ext cx="1675963" cy="514349"/>
          </a:xfrm>
          <a:custGeom>
            <a:avLst/>
            <a:gdLst>
              <a:gd name="connsiteX0" fmla="*/ 2057400 w 2057400"/>
              <a:gd name="connsiteY0" fmla="*/ 0 h 561975"/>
              <a:gd name="connsiteX1" fmla="*/ 1514475 w 2057400"/>
              <a:gd name="connsiteY1" fmla="*/ 323850 h 561975"/>
              <a:gd name="connsiteX2" fmla="*/ 0 w 2057400"/>
              <a:gd name="connsiteY2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561975">
                <a:moveTo>
                  <a:pt x="2057400" y="0"/>
                </a:moveTo>
                <a:cubicBezTo>
                  <a:pt x="1957387" y="115094"/>
                  <a:pt x="1857375" y="230188"/>
                  <a:pt x="1514475" y="323850"/>
                </a:cubicBezTo>
                <a:cubicBezTo>
                  <a:pt x="1171575" y="417512"/>
                  <a:pt x="241300" y="523875"/>
                  <a:pt x="0" y="56197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6A37F7-196E-4F26-B4C6-00FAF5A37C32}"/>
              </a:ext>
            </a:extLst>
          </p:cNvPr>
          <p:cNvCxnSpPr>
            <a:cxnSpLocks/>
          </p:cNvCxnSpPr>
          <p:nvPr/>
        </p:nvCxnSpPr>
        <p:spPr>
          <a:xfrm>
            <a:off x="6536106" y="4409915"/>
            <a:ext cx="6028" cy="403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9F6BA9-72EC-4284-A532-A058EF3786A2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126336" y="3910663"/>
            <a:ext cx="10399" cy="499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A83BDC-CF4C-4292-B5D1-AC338A718F08}"/>
              </a:ext>
            </a:extLst>
          </p:cNvPr>
          <p:cNvCxnSpPr>
            <a:cxnSpLocks/>
          </p:cNvCxnSpPr>
          <p:nvPr/>
        </p:nvCxnSpPr>
        <p:spPr>
          <a:xfrm>
            <a:off x="3818019" y="4006595"/>
            <a:ext cx="6028" cy="403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D388AB-1F83-4F94-860B-84BADD90D78C}"/>
              </a:ext>
            </a:extLst>
          </p:cNvPr>
          <p:cNvCxnSpPr>
            <a:cxnSpLocks/>
          </p:cNvCxnSpPr>
          <p:nvPr/>
        </p:nvCxnSpPr>
        <p:spPr>
          <a:xfrm>
            <a:off x="2277114" y="4409915"/>
            <a:ext cx="0" cy="197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28CADE7-4047-4DD6-8F38-8165860DD953}"/>
              </a:ext>
            </a:extLst>
          </p:cNvPr>
          <p:cNvSpPr txBox="1"/>
          <p:nvPr/>
        </p:nvSpPr>
        <p:spPr>
          <a:xfrm>
            <a:off x="6457522" y="4449812"/>
            <a:ext cx="47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 </a:t>
            </a:r>
            <a:r>
              <a:rPr lang="el-GR" sz="1600" dirty="0">
                <a:solidFill>
                  <a:prstClr val="black"/>
                </a:solidFill>
                <a:latin typeface="Calibri" panose="020F0502020204030204"/>
              </a:rPr>
              <a:t>Δ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T</a:t>
            </a:r>
            <a:endParaRPr lang="el-GR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1E228B-EEAE-42AB-82A0-3ABD4734828F}"/>
              </a:ext>
            </a:extLst>
          </p:cNvPr>
          <p:cNvSpPr txBox="1"/>
          <p:nvPr/>
        </p:nvSpPr>
        <p:spPr>
          <a:xfrm>
            <a:off x="2220250" y="4378282"/>
            <a:ext cx="47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 </a:t>
            </a:r>
            <a:r>
              <a:rPr lang="el-GR" sz="1600" dirty="0">
                <a:solidFill>
                  <a:prstClr val="black"/>
                </a:solidFill>
                <a:latin typeface="Calibri" panose="020F0502020204030204"/>
              </a:rPr>
              <a:t>Δ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T</a:t>
            </a:r>
            <a:endParaRPr lang="el-GR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C83BF021-B283-4960-A05A-218A906C9C0D}"/>
              </a:ext>
            </a:extLst>
          </p:cNvPr>
          <p:cNvSpPr txBox="1">
            <a:spLocks/>
          </p:cNvSpPr>
          <p:nvPr/>
        </p:nvSpPr>
        <p:spPr>
          <a:xfrm>
            <a:off x="1644961" y="1462683"/>
            <a:ext cx="2531349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Verdampfer</a:t>
            </a:r>
            <a:r>
              <a:rPr lang="en-GB" dirty="0"/>
              <a:t> V1</a:t>
            </a:r>
          </a:p>
          <a:p>
            <a:pPr lvl="1"/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Gegenstromverschaltung</a:t>
            </a:r>
            <a:r>
              <a:rPr lang="en-GB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verhält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sich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wie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Gleichstromverschaltung</a:t>
            </a:r>
            <a:endParaRPr lang="en-GB" i="1" dirty="0">
              <a:solidFill>
                <a:prstClr val="black"/>
              </a:solidFill>
              <a:latin typeface="Calibri" panose="020F0502020204030204"/>
            </a:endParaRPr>
          </a:p>
          <a:p>
            <a:pPr lvl="1"/>
            <a:endParaRPr lang="en-GB" dirty="0"/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C3CE3F1-F338-47DB-A045-56AD9E65A611}"/>
              </a:ext>
            </a:extLst>
          </p:cNvPr>
          <p:cNvSpPr txBox="1">
            <a:spLocks/>
          </p:cNvSpPr>
          <p:nvPr/>
        </p:nvSpPr>
        <p:spPr>
          <a:xfrm>
            <a:off x="5992502" y="1462683"/>
            <a:ext cx="2531349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Verdampfer</a:t>
            </a:r>
            <a:r>
              <a:rPr lang="en-GB" dirty="0"/>
              <a:t> V2</a:t>
            </a:r>
          </a:p>
          <a:p>
            <a:pPr lvl="1"/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Kombination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aus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Gleich</a:t>
            </a:r>
            <a:r>
              <a:rPr lang="en-GB" i="1" dirty="0">
                <a:solidFill>
                  <a:prstClr val="black"/>
                </a:solidFill>
                <a:latin typeface="Calibri" panose="020F0502020204030204"/>
              </a:rPr>
              <a:t>-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und </a:t>
            </a:r>
            <a:r>
              <a:rPr lang="en-GB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Gegenstromverschaltung</a:t>
            </a:r>
            <a:r>
              <a:rPr lang="en-GB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verhält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sich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wie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reiner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Gegenstrom</a:t>
            </a:r>
            <a:endParaRPr lang="en-GB" i="1" dirty="0">
              <a:solidFill>
                <a:prstClr val="black"/>
              </a:solidFill>
              <a:latin typeface="Calibri" panose="020F0502020204030204"/>
            </a:endParaRPr>
          </a:p>
          <a:p>
            <a:pPr lvl="2"/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Größeres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 </a:t>
            </a:r>
            <a:r>
              <a:rPr lang="el-GR" dirty="0">
                <a:solidFill>
                  <a:prstClr val="black"/>
                </a:solidFill>
                <a:latin typeface="Calibri" panose="020F0502020204030204"/>
              </a:rPr>
              <a:t>Δ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T  </a:t>
            </a:r>
          </a:p>
          <a:p>
            <a:pPr lvl="1"/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14E6A86-C7AF-42A5-8D02-799107D79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4970" y="1462684"/>
            <a:ext cx="968234" cy="35296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540A45-3E37-4F7B-8191-F6F8F6B893F1}"/>
              </a:ext>
            </a:extLst>
          </p:cNvPr>
          <p:cNvCxnSpPr/>
          <p:nvPr/>
        </p:nvCxnSpPr>
        <p:spPr>
          <a:xfrm flipV="1">
            <a:off x="962025" y="5034587"/>
            <a:ext cx="0" cy="50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67E308-E860-4C6E-B752-0EEC1D184892}"/>
              </a:ext>
            </a:extLst>
          </p:cNvPr>
          <p:cNvSpPr txBox="1"/>
          <p:nvPr/>
        </p:nvSpPr>
        <p:spPr>
          <a:xfrm>
            <a:off x="932390" y="5114595"/>
            <a:ext cx="176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Luft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035516-AD4D-474C-BDA4-3D0D56ED54EC}"/>
              </a:ext>
            </a:extLst>
          </p:cNvPr>
          <p:cNvCxnSpPr/>
          <p:nvPr/>
        </p:nvCxnSpPr>
        <p:spPr>
          <a:xfrm flipV="1">
            <a:off x="5250837" y="5034587"/>
            <a:ext cx="0" cy="50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A2C420-25D0-4AA3-871C-E63C53E8760C}"/>
              </a:ext>
            </a:extLst>
          </p:cNvPr>
          <p:cNvSpPr txBox="1"/>
          <p:nvPr/>
        </p:nvSpPr>
        <p:spPr>
          <a:xfrm>
            <a:off x="5221202" y="5114595"/>
            <a:ext cx="176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Luft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391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5917AA8-C69D-4CF0-B0B6-FD4842D9F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400" y="0"/>
            <a:ext cx="10212388" cy="144400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47AD9-8724-4975-84CD-1C72BE60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Modellierung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E6BA-D3C3-4A10-87F8-FC4477B98B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7" y="871200"/>
            <a:ext cx="5903914" cy="5292000"/>
          </a:xfrm>
        </p:spPr>
        <p:txBody>
          <a:bodyPr/>
          <a:lstStyle/>
          <a:p>
            <a:r>
              <a:rPr lang="en-GB" dirty="0" err="1"/>
              <a:t>Funktionen</a:t>
            </a:r>
            <a:r>
              <a:rPr lang="en-GB" dirty="0"/>
              <a:t>	</a:t>
            </a:r>
          </a:p>
          <a:p>
            <a:pPr lvl="1"/>
            <a:r>
              <a:rPr lang="en-GB" dirty="0" err="1"/>
              <a:t>Integrierte</a:t>
            </a:r>
            <a:r>
              <a:rPr lang="en-GB" dirty="0"/>
              <a:t> </a:t>
            </a:r>
            <a:r>
              <a:rPr lang="en-GB" dirty="0" err="1"/>
              <a:t>mathematische</a:t>
            </a:r>
            <a:r>
              <a:rPr lang="en-GB" dirty="0"/>
              <a:t>/</a:t>
            </a:r>
            <a:r>
              <a:rPr lang="en-GB" dirty="0" err="1"/>
              <a:t>thermophysikalische</a:t>
            </a:r>
            <a:r>
              <a:rPr lang="en-GB" dirty="0"/>
              <a:t> </a:t>
            </a:r>
            <a:r>
              <a:rPr lang="en-GB" dirty="0" err="1"/>
              <a:t>Funktionen</a:t>
            </a:r>
            <a:endParaRPr lang="en-GB" dirty="0"/>
          </a:p>
          <a:p>
            <a:pPr lvl="1"/>
            <a:r>
              <a:rPr lang="en-GB" dirty="0" err="1"/>
              <a:t>Zugriff</a:t>
            </a:r>
            <a:r>
              <a:rPr lang="en-GB" dirty="0"/>
              <a:t> auf </a:t>
            </a:r>
            <a:r>
              <a:rPr lang="en-GB" dirty="0" err="1"/>
              <a:t>große</a:t>
            </a:r>
            <a:r>
              <a:rPr lang="en-GB" dirty="0"/>
              <a:t> </a:t>
            </a:r>
            <a:r>
              <a:rPr lang="en-GB" dirty="0" err="1"/>
              <a:t>Stoffdatenbank</a:t>
            </a:r>
            <a:endParaRPr lang="en-GB" dirty="0"/>
          </a:p>
          <a:p>
            <a:pPr lvl="1"/>
            <a:r>
              <a:rPr lang="en-GB" dirty="0" err="1"/>
              <a:t>Objektorientierte</a:t>
            </a:r>
            <a:r>
              <a:rPr lang="en-GB" dirty="0"/>
              <a:t> </a:t>
            </a:r>
            <a:r>
              <a:rPr lang="en-GB" dirty="0" err="1"/>
              <a:t>Modellierung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begrenzt</a:t>
            </a:r>
            <a:r>
              <a:rPr lang="en-GB" dirty="0"/>
              <a:t> </a:t>
            </a:r>
            <a:r>
              <a:rPr lang="en-GB" dirty="0" err="1"/>
              <a:t>möglich</a:t>
            </a:r>
            <a:endParaRPr lang="en-GB" dirty="0"/>
          </a:p>
          <a:p>
            <a:pPr lvl="2"/>
            <a:r>
              <a:rPr lang="en-GB" dirty="0" err="1"/>
              <a:t>Erstellung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deterministischen</a:t>
            </a:r>
            <a:r>
              <a:rPr lang="en-GB" dirty="0"/>
              <a:t> </a:t>
            </a:r>
            <a:r>
              <a:rPr lang="en-GB" dirty="0" err="1"/>
              <a:t>Gleichungssystems</a:t>
            </a:r>
            <a:endParaRPr lang="en-GB" dirty="0"/>
          </a:p>
          <a:p>
            <a:pPr lvl="2"/>
            <a:r>
              <a:rPr lang="en-GB" dirty="0" err="1"/>
              <a:t>Hoher</a:t>
            </a:r>
            <a:r>
              <a:rPr lang="en-GB" dirty="0"/>
              <a:t> </a:t>
            </a:r>
            <a:r>
              <a:rPr lang="en-GB" dirty="0" err="1"/>
              <a:t>Schreibaufwand</a:t>
            </a:r>
            <a:endParaRPr lang="en-GB" dirty="0"/>
          </a:p>
          <a:p>
            <a:pPr marL="432100" lvl="2" indent="0">
              <a:buNone/>
            </a:pPr>
            <a:endParaRPr lang="en-GB" dirty="0"/>
          </a:p>
          <a:p>
            <a:r>
              <a:rPr lang="en-GB" dirty="0" err="1"/>
              <a:t>Bestimmung</a:t>
            </a:r>
            <a:r>
              <a:rPr lang="en-GB" dirty="0"/>
              <a:t> von </a:t>
            </a:r>
            <a:r>
              <a:rPr lang="en-GB" dirty="0" err="1"/>
              <a:t>Guesswerten</a:t>
            </a:r>
            <a:r>
              <a:rPr lang="en-GB" dirty="0"/>
              <a:t> und Limits</a:t>
            </a:r>
          </a:p>
          <a:p>
            <a:pPr lvl="1"/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steigender</a:t>
            </a:r>
            <a:r>
              <a:rPr lang="en-GB" dirty="0"/>
              <a:t> </a:t>
            </a:r>
            <a:r>
              <a:rPr lang="en-GB" dirty="0" err="1"/>
              <a:t>Anzahl</a:t>
            </a:r>
            <a:r>
              <a:rPr lang="en-GB" dirty="0"/>
              <a:t> von </a:t>
            </a:r>
            <a:r>
              <a:rPr lang="en-GB" dirty="0" err="1"/>
              <a:t>Gleichungen</a:t>
            </a:r>
            <a:r>
              <a:rPr lang="en-GB" dirty="0"/>
              <a:t> </a:t>
            </a:r>
            <a:r>
              <a:rPr lang="en-GB" dirty="0" err="1"/>
              <a:t>reagiert</a:t>
            </a:r>
            <a:r>
              <a:rPr lang="en-GB" dirty="0"/>
              <a:t> EES                     </a:t>
            </a:r>
            <a:r>
              <a:rPr lang="en-GB" dirty="0" err="1"/>
              <a:t>sensibel</a:t>
            </a:r>
            <a:r>
              <a:rPr lang="en-GB" dirty="0"/>
              <a:t> auf </a:t>
            </a:r>
            <a:r>
              <a:rPr lang="en-GB" dirty="0" err="1"/>
              <a:t>Änderung</a:t>
            </a:r>
            <a:r>
              <a:rPr lang="en-GB" dirty="0"/>
              <a:t> der </a:t>
            </a:r>
            <a:r>
              <a:rPr lang="en-GB" dirty="0" err="1"/>
              <a:t>Werte</a:t>
            </a:r>
            <a:endParaRPr lang="en-GB" dirty="0"/>
          </a:p>
          <a:p>
            <a:pPr lvl="2"/>
            <a:r>
              <a:rPr lang="en-GB" dirty="0" err="1"/>
              <a:t>Hoher</a:t>
            </a:r>
            <a:r>
              <a:rPr lang="en-GB" dirty="0"/>
              <a:t> </a:t>
            </a:r>
            <a:r>
              <a:rPr lang="en-GB" dirty="0" err="1"/>
              <a:t>Zeitaufwand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Trial &amp; Error</a:t>
            </a:r>
          </a:p>
          <a:p>
            <a:pPr marL="432100" lvl="2" indent="0">
              <a:buNone/>
            </a:pPr>
            <a:endParaRPr lang="en-GB" dirty="0"/>
          </a:p>
          <a:p>
            <a:r>
              <a:rPr lang="en-GB" dirty="0" err="1"/>
              <a:t>Modellbildung</a:t>
            </a:r>
            <a:r>
              <a:rPr lang="en-GB" dirty="0"/>
              <a:t> </a:t>
            </a:r>
            <a:r>
              <a:rPr lang="en-GB" dirty="0" err="1"/>
              <a:t>anhand</a:t>
            </a:r>
            <a:r>
              <a:rPr lang="en-GB" dirty="0"/>
              <a:t> von </a:t>
            </a:r>
            <a:r>
              <a:rPr lang="en-GB" dirty="0" err="1"/>
              <a:t>Zellenmethode</a:t>
            </a:r>
            <a:endParaRPr lang="en-GB" dirty="0"/>
          </a:p>
          <a:p>
            <a:pPr lvl="1"/>
            <a:r>
              <a:rPr lang="en-GB" dirty="0" err="1"/>
              <a:t>Je</a:t>
            </a:r>
            <a:r>
              <a:rPr lang="en-GB" dirty="0"/>
              <a:t> </a:t>
            </a:r>
            <a:r>
              <a:rPr lang="en-GB" dirty="0" err="1"/>
              <a:t>Verdampferpass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Zelle</a:t>
            </a:r>
            <a:endParaRPr lang="en-GB" dirty="0"/>
          </a:p>
          <a:p>
            <a:pPr lvl="1"/>
            <a:r>
              <a:rPr lang="en-GB" dirty="0" err="1"/>
              <a:t>Berechnung</a:t>
            </a:r>
            <a:r>
              <a:rPr lang="en-GB" dirty="0"/>
              <a:t> </a:t>
            </a:r>
            <a:r>
              <a:rPr lang="en-GB" dirty="0" err="1"/>
              <a:t>anhand</a:t>
            </a:r>
            <a:r>
              <a:rPr lang="en-GB" dirty="0"/>
              <a:t> von </a:t>
            </a:r>
            <a:r>
              <a:rPr lang="en-GB" dirty="0" err="1"/>
              <a:t>Eingangsgrößen</a:t>
            </a:r>
            <a:endParaRPr lang="en-GB" dirty="0"/>
          </a:p>
          <a:p>
            <a:pPr lvl="1"/>
            <a:r>
              <a:rPr lang="en-GB" dirty="0" err="1"/>
              <a:t>Bestimmung</a:t>
            </a:r>
            <a:r>
              <a:rPr lang="en-GB" dirty="0"/>
              <a:t> von </a:t>
            </a:r>
            <a:r>
              <a:rPr lang="en-GB" dirty="0" err="1"/>
              <a:t>Druckabfall</a:t>
            </a:r>
            <a:r>
              <a:rPr lang="en-GB" dirty="0"/>
              <a:t> und </a:t>
            </a:r>
            <a:r>
              <a:rPr lang="en-GB" dirty="0" err="1"/>
              <a:t>Kälteleistung</a:t>
            </a:r>
            <a:endParaRPr lang="en-GB" dirty="0"/>
          </a:p>
          <a:p>
            <a:pPr lvl="2"/>
            <a:r>
              <a:rPr lang="en-GB" dirty="0" err="1"/>
              <a:t>Ermittlung</a:t>
            </a:r>
            <a:r>
              <a:rPr lang="en-GB" dirty="0"/>
              <a:t> der </a:t>
            </a:r>
            <a:r>
              <a:rPr lang="en-GB" dirty="0" err="1"/>
              <a:t>Ausgangsgrößen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72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ABA9DE-B310-4ECD-9F2D-314BF6CE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Berechnung</a:t>
            </a:r>
            <a:r>
              <a:rPr lang="en-GB" dirty="0"/>
              <a:t> des </a:t>
            </a:r>
            <a:r>
              <a:rPr lang="en-GB" dirty="0" err="1"/>
              <a:t>Druckabfalls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024DA8-827B-42DF-95BE-A017DDAA26A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b="0" dirty="0"/>
                  <a:t> </a:t>
                </a:r>
                <a:r>
                  <a:rPr lang="en-GB" b="0" dirty="0">
                    <a:sym typeface="Wingdings" panose="05000000000000000000" pitchFamily="2" charset="2"/>
                  </a:rPr>
                  <a:t> </a:t>
                </a:r>
                <a:r>
                  <a:rPr lang="en-GB" b="0" dirty="0" err="1">
                    <a:sym typeface="Wingdings" panose="05000000000000000000" pitchFamily="2" charset="2"/>
                  </a:rPr>
                  <a:t>Versperrungsfaktor</a:t>
                </a:r>
                <a:r>
                  <a:rPr lang="en-GB" b="0" dirty="0">
                    <a:sym typeface="Wingdings" panose="05000000000000000000" pitchFamily="2" charset="2"/>
                  </a:rPr>
                  <a:t> </a:t>
                </a:r>
                <a:r>
                  <a:rPr lang="en-GB" b="0" dirty="0" err="1">
                    <a:sym typeface="Wingdings" panose="05000000000000000000" pitchFamily="2" charset="2"/>
                  </a:rPr>
                  <a:t>für</a:t>
                </a:r>
                <a:r>
                  <a:rPr lang="en-GB" b="0" dirty="0">
                    <a:sym typeface="Wingdings" panose="05000000000000000000" pitchFamily="2" charset="2"/>
                  </a:rPr>
                  <a:t> den </a:t>
                </a:r>
                <a:r>
                  <a:rPr lang="en-GB" b="0" dirty="0" err="1">
                    <a:sym typeface="Wingdings" panose="05000000000000000000" pitchFamily="2" charset="2"/>
                  </a:rPr>
                  <a:t>Dampfstrom</a:t>
                </a:r>
                <a:r>
                  <a:rPr lang="en-GB" b="0" dirty="0">
                    <a:sym typeface="Wingdings" panose="05000000000000000000" pitchFamily="2" charset="2"/>
                  </a:rPr>
                  <a:t> </a:t>
                </a:r>
                <a:r>
                  <a:rPr lang="en-GB" b="0" dirty="0" err="1">
                    <a:sym typeface="Wingdings" panose="05000000000000000000" pitchFamily="2" charset="2"/>
                  </a:rPr>
                  <a:t>durch</a:t>
                </a:r>
                <a:r>
                  <a:rPr lang="en-GB" b="0" dirty="0">
                    <a:sym typeface="Wingdings" panose="05000000000000000000" pitchFamily="2" charset="2"/>
                  </a:rPr>
                  <a:t> die </a:t>
                </a:r>
                <a:r>
                  <a:rPr lang="en-GB" b="0" dirty="0" err="1">
                    <a:sym typeface="Wingdings" panose="05000000000000000000" pitchFamily="2" charset="2"/>
                  </a:rPr>
                  <a:t>Flüssigkeit</a:t>
                </a:r>
                <a:endParaRPr lang="en-GB" b="0" dirty="0">
                  <a:sym typeface="Wingdings" panose="05000000000000000000" pitchFamily="2" charset="2"/>
                </a:endParaRPr>
              </a:p>
              <a:p>
                <a:endParaRPr lang="en-GB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GB" b="0" dirty="0"/>
              </a:p>
              <a:p>
                <a:endParaRPr lang="en-GB" b="0" dirty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=1.857+0.815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𝑚𝑥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1+ </m:t>
                                </m:r>
                                <m:f>
                                  <m:fPr>
                                    <m:ctrlP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4575 </m:t>
                                    </m:r>
                                    <m:sSubSup>
                                      <m:sSubSupPr>
                                        <m:ctrlP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sub>
                                      <m:sup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  <m:sup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 err="1">
                    <a:sym typeface="Wingdings" panose="05000000000000000000" pitchFamily="2" charset="2"/>
                  </a:rPr>
                  <a:t>Verteilparameter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E=0: </a:t>
                </a:r>
                <a:r>
                  <a:rPr lang="en-GB" dirty="0" err="1">
                    <a:sym typeface="Wingdings" panose="05000000000000000000" pitchFamily="2" charset="2"/>
                  </a:rPr>
                  <a:t>Ringströmung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Schwallen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E=1: </a:t>
                </a:r>
                <a:r>
                  <a:rPr lang="en-GB" dirty="0" err="1">
                    <a:sym typeface="Wingdings" panose="05000000000000000000" pitchFamily="2" charset="2"/>
                  </a:rPr>
                  <a:t>ebene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beschleunigte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Strömung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endParaRPr lang="en-GB" dirty="0"/>
              </a:p>
              <a:p>
                <a:r>
                  <a:rPr lang="en-GB" dirty="0" err="1"/>
                  <a:t>Probleme</a:t>
                </a:r>
                <a:r>
                  <a:rPr lang="en-GB" dirty="0"/>
                  <a:t>: </a:t>
                </a:r>
              </a:p>
              <a:p>
                <a:pPr lvl="1"/>
                <a:r>
                  <a:rPr lang="en-GB" dirty="0" err="1">
                    <a:sym typeface="Wingdings" panose="05000000000000000000" pitchFamily="2" charset="2"/>
                  </a:rPr>
                  <a:t>Berechneter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Druckabfall</a:t>
                </a:r>
                <a:r>
                  <a:rPr lang="en-GB" dirty="0">
                    <a:sym typeface="Wingdings" panose="05000000000000000000" pitchFamily="2" charset="2"/>
                  </a:rPr>
                  <a:t> in </a:t>
                </a:r>
                <a:r>
                  <a:rPr lang="en-GB" dirty="0" err="1">
                    <a:sym typeface="Wingdings" panose="05000000000000000000" pitchFamily="2" charset="2"/>
                  </a:rPr>
                  <a:t>überhitztem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Bereich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ist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kleinerer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Größenordnung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err="1">
                    <a:sym typeface="Wingdings" panose="05000000000000000000" pitchFamily="2" charset="2"/>
                  </a:rPr>
                  <a:t>Abweichung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geringen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Massenstromdichten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höher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024DA8-827B-42DF-95BE-A017DDAA2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47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ADCC-3A77-49A6-BFB8-7DB63E75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Berechnung</a:t>
            </a:r>
            <a:r>
              <a:rPr lang="en-GB" dirty="0"/>
              <a:t> der </a:t>
            </a:r>
            <a:r>
              <a:rPr lang="en-GB" dirty="0" err="1"/>
              <a:t>Kälteleistung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B3EC55F-4D18-4522-8850-211CB8E529A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GB" dirty="0"/>
                  <a:t>Berechnung </a:t>
                </a:r>
                <a:r>
                  <a:rPr lang="en-GB" dirty="0" err="1"/>
                  <a:t>mithilfe</a:t>
                </a:r>
                <a:r>
                  <a:rPr lang="en-GB" dirty="0"/>
                  <a:t> 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/>
                  <a:t>-NTU-</a:t>
                </a:r>
                <a:r>
                  <a:rPr lang="en-GB" dirty="0" err="1"/>
                  <a:t>Methode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𝐿𝑢𝑓𝑡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𝑒𝑖𝑛</m:t>
                            </m:r>
                          </m:sub>
                        </m:s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𝐾𝑀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𝑒𝑖𝑛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=1 −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𝑁𝑇𝑈</m:t>
                        </m:r>
                      </m:sup>
                    </m:sSup>
                  </m:oMath>
                </a14:m>
                <a:r>
                  <a:rPr lang="en-GB" dirty="0"/>
                  <a:t> (</a:t>
                </a:r>
                <a:r>
                  <a:rPr lang="en-GB" dirty="0" err="1"/>
                  <a:t>für</a:t>
                </a:r>
                <a:r>
                  <a:rPr lang="en-GB" dirty="0"/>
                  <a:t> </a:t>
                </a:r>
                <a:r>
                  <a:rPr lang="en-GB" dirty="0" err="1"/>
                  <a:t>Verdampfungsprozess</a:t>
                </a:r>
                <a:r>
                  <a:rPr lang="en-GB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𝑁𝑇𝑈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𝑈𝐴</m:t>
                        </m:r>
                      </m:num>
                      <m:den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𝐿𝑢𝑓𝑡</m:t>
                            </m:r>
                          </m:sub>
                        </m:sSub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𝐿𝑢𝑓𝑡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𝑈𝐴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nary>
                      </m:den>
                    </m:f>
                  </m:oMath>
                </a14:m>
                <a:endParaRPr lang="en-GB" dirty="0"/>
              </a:p>
              <a:p>
                <a:r>
                  <a:rPr lang="en-GB" dirty="0" err="1"/>
                  <a:t>Wärmeleitungswiderstände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bzw.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GB" dirty="0"/>
              </a:p>
              <a:p>
                <a:pPr lvl="1"/>
                <a:r>
                  <a:rPr lang="en-GB" dirty="0" err="1"/>
                  <a:t>Annahmen</a:t>
                </a:r>
                <a:r>
                  <a:rPr lang="en-GB" dirty="0"/>
                  <a:t>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Luft</m:t>
                        </m:r>
                      </m:sub>
                    </m:sSub>
                  </m:oMath>
                </a14:m>
                <a:r>
                  <a:rPr lang="en-GB" dirty="0"/>
                  <a:t>= 292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Km</m:t>
                        </m:r>
                      </m:sub>
                    </m:sSub>
                  </m:oMath>
                </a14:m>
                <a:r>
                  <a:rPr lang="en-GB" dirty="0"/>
                  <a:t>= 50000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dirty="0">
                            <a:latin typeface="Cambria Math" panose="02040503050406030204" pitchFamily="18" charset="0"/>
                          </a:rPr>
                          <m:t>Km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𝑆𝐻</m:t>
                        </m:r>
                      </m:sub>
                    </m:sSub>
                  </m:oMath>
                </a14:m>
                <a:r>
                  <a:rPr lang="en-GB" dirty="0"/>
                  <a:t>= 29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Problem:</a:t>
                </a:r>
              </a:p>
              <a:p>
                <a:pPr lvl="1"/>
                <a:r>
                  <a:rPr lang="en-GB" dirty="0"/>
                  <a:t>Zu </a:t>
                </a:r>
                <a:r>
                  <a:rPr lang="en-GB" dirty="0" err="1"/>
                  <a:t>geringe</a:t>
                </a:r>
                <a:r>
                  <a:rPr lang="en-GB" dirty="0"/>
                  <a:t> </a:t>
                </a:r>
                <a:r>
                  <a:rPr lang="en-GB" dirty="0" err="1"/>
                  <a:t>Kälteleistung</a:t>
                </a:r>
                <a:endParaRPr lang="en-GB" dirty="0"/>
              </a:p>
              <a:p>
                <a:pPr lvl="2"/>
                <a:r>
                  <a:rPr lang="en-GB" dirty="0" err="1"/>
                  <a:t>Rechnung</a:t>
                </a:r>
                <a:r>
                  <a:rPr lang="en-GB" dirty="0"/>
                  <a:t> </a:t>
                </a:r>
                <a:r>
                  <a:rPr lang="en-GB" dirty="0" err="1"/>
                  <a:t>mit</a:t>
                </a:r>
                <a:r>
                  <a:rPr lang="en-GB" dirty="0"/>
                  <a:t> </a:t>
                </a:r>
                <a:r>
                  <a:rPr lang="en-GB" dirty="0" err="1"/>
                  <a:t>äquivalenter</a:t>
                </a:r>
                <a:r>
                  <a:rPr lang="en-GB" dirty="0"/>
                  <a:t> </a:t>
                </a:r>
                <a:r>
                  <a:rPr lang="en-GB" dirty="0" err="1"/>
                  <a:t>Temperatur</a:t>
                </a:r>
                <a:endParaRPr lang="en-GB" dirty="0"/>
              </a:p>
              <a:p>
                <a:pPr marL="432100" lvl="2" indent="0">
                  <a:buNone/>
                </a:pPr>
                <a:endParaRPr lang="en-GB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B3EC55F-4D18-4522-8850-211CB8E52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707" t="-1843" b="-12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4A2C53A-EF35-4BD3-8CA4-2ADACA09C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048" y="871200"/>
            <a:ext cx="3111964" cy="1881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2935BF-200B-40B6-83B4-7F99A1C00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009" y="2936738"/>
            <a:ext cx="4611991" cy="31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2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79B7-9186-44E5-9582-E17C0DA0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r>
              <a:rPr lang="en-GB" dirty="0"/>
              <a:t> der Simulation und der </a:t>
            </a:r>
            <a:r>
              <a:rPr lang="en-GB" dirty="0" err="1"/>
              <a:t>Versuche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BF5DFA8-5248-4185-8DCE-4BBAA27BF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1727652"/>
                  </p:ext>
                </p:extLst>
              </p:nvPr>
            </p:nvGraphicFramePr>
            <p:xfrm>
              <a:off x="287338" y="1202635"/>
              <a:ext cx="8568660" cy="49605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13732">
                      <a:extLst>
                        <a:ext uri="{9D8B030D-6E8A-4147-A177-3AD203B41FA5}">
                          <a16:colId xmlns:a16="http://schemas.microsoft.com/office/drawing/2014/main" val="3761520867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542682355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1421599517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3454034352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879199132"/>
                        </a:ext>
                      </a:extLst>
                    </a:gridCol>
                  </a:tblGrid>
                  <a:tr h="879025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  <a:p>
                          <a:pPr algn="ctr"/>
                          <a:r>
                            <a:rPr lang="en-GB" dirty="0" err="1"/>
                            <a:t>Versuch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  <a:p>
                          <a:pPr algn="ctr"/>
                          <a:r>
                            <a:rPr lang="en-GB" dirty="0"/>
                            <a:t>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 </a:t>
                          </a:r>
                        </a:p>
                        <a:p>
                          <a:pPr algn="ctr"/>
                          <a:r>
                            <a:rPr lang="en-GB" dirty="0"/>
                            <a:t>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  <a:p>
                          <a:pPr algn="ctr"/>
                          <a:r>
                            <a:rPr lang="en-GB" dirty="0" err="1"/>
                            <a:t>Versuch</a:t>
                          </a:r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5733367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>
                              <a:solidFill>
                                <a:schemeClr val="bg1"/>
                              </a:solidFill>
                              <a:latin typeface="Calibri" panose="020F0502020204030204"/>
                            </a:rPr>
                            <a:t>Δ</a:t>
                          </a:r>
                          <a:r>
                            <a:rPr lang="en-GB" sz="1800" dirty="0">
                              <a:solidFill>
                                <a:schemeClr val="bg1"/>
                              </a:solidFill>
                              <a:latin typeface="Calibri" panose="020F0502020204030204"/>
                            </a:rPr>
                            <a:t>P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47192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27175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29889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53672 Pa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2964203"/>
                      </a:ext>
                    </a:extLst>
                  </a:tr>
                  <a:tr h="5166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̇"/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 dirty="0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</m:acc>
                            </m:oMath>
                          </a14:m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1791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1812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1831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1835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94636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T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-14.15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-12.23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-12.48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-15.23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4594343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̇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acc>
                            </m:oMath>
                          </a14:m>
                          <a:r>
                            <a:rPr lang="en-GB" baseline="-25000" dirty="0"/>
                            <a:t>KM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5.72 g/s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6583069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T</a:t>
                          </a:r>
                          <a:r>
                            <a:rPr lang="en-GB" baseline="-25000" dirty="0" err="1"/>
                            <a:t>Luft,Ein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5.07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101439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err="1"/>
                            <a:t>T</a:t>
                          </a:r>
                          <a:r>
                            <a:rPr lang="en-GB" baseline="-25000" dirty="0" err="1"/>
                            <a:t>Luft,Aus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-5.38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-4.8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-4.95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-5.44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7624104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P</a:t>
                          </a:r>
                          <a:r>
                            <a:rPr lang="en-GB" baseline="-25000" dirty="0" err="1"/>
                            <a:t>el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2623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2608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38968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COP</a:t>
                          </a:r>
                          <a:r>
                            <a:rPr lang="en-GB" baseline="-25000" dirty="0" err="1"/>
                            <a:t>tot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2.09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24945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BF5DFA8-5248-4185-8DCE-4BBAA27BF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1727652"/>
                  </p:ext>
                </p:extLst>
              </p:nvPr>
            </p:nvGraphicFramePr>
            <p:xfrm>
              <a:off x="287338" y="1202635"/>
              <a:ext cx="8568660" cy="49605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13732">
                      <a:extLst>
                        <a:ext uri="{9D8B030D-6E8A-4147-A177-3AD203B41FA5}">
                          <a16:colId xmlns:a16="http://schemas.microsoft.com/office/drawing/2014/main" val="3761520867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542682355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1421599517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3454034352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879199132"/>
                        </a:ext>
                      </a:extLst>
                    </a:gridCol>
                  </a:tblGrid>
                  <a:tr h="879025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  <a:p>
                          <a:pPr algn="ctr"/>
                          <a:r>
                            <a:rPr lang="en-GB" dirty="0" err="1"/>
                            <a:t>Versuch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  <a:p>
                          <a:pPr algn="ctr"/>
                          <a:r>
                            <a:rPr lang="en-GB" dirty="0"/>
                            <a:t>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 </a:t>
                          </a:r>
                        </a:p>
                        <a:p>
                          <a:pPr algn="ctr"/>
                          <a:r>
                            <a:rPr lang="en-GB" dirty="0"/>
                            <a:t>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  <a:p>
                          <a:pPr algn="ctr"/>
                          <a:r>
                            <a:rPr lang="en-GB" dirty="0" err="1"/>
                            <a:t>Versuch</a:t>
                          </a:r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5733367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>
                              <a:solidFill>
                                <a:schemeClr val="bg1"/>
                              </a:solidFill>
                              <a:latin typeface="Calibri" panose="020F0502020204030204"/>
                            </a:rPr>
                            <a:t>Δ</a:t>
                          </a:r>
                          <a:r>
                            <a:rPr lang="en-GB" sz="1800" dirty="0">
                              <a:solidFill>
                                <a:schemeClr val="bg1"/>
                              </a:solidFill>
                              <a:latin typeface="Calibri" panose="020F0502020204030204"/>
                            </a:rPr>
                            <a:t>P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47192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27175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29889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53672 Pa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2964203"/>
                      </a:ext>
                    </a:extLst>
                  </a:tr>
                  <a:tr h="5166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6" t="-269412" r="-401779" b="-5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1791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1812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1831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1835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94636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T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-14.15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-12.23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-12.48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-15.23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4594343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6" t="-479518" r="-401779" b="-4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5.72 g/s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6583069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T</a:t>
                          </a:r>
                          <a:r>
                            <a:rPr lang="en-GB" baseline="-25000" dirty="0" err="1"/>
                            <a:t>Luft,Ein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5.07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101439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err="1"/>
                            <a:t>T</a:t>
                          </a:r>
                          <a:r>
                            <a:rPr lang="en-GB" baseline="-25000" dirty="0" err="1"/>
                            <a:t>Luft,Aus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-5.38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-4.8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-4.95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-5.44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7624104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P</a:t>
                          </a:r>
                          <a:r>
                            <a:rPr lang="en-GB" baseline="-25000" dirty="0" err="1"/>
                            <a:t>el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2623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2608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38968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COP</a:t>
                          </a:r>
                          <a:r>
                            <a:rPr lang="en-GB" baseline="-25000" dirty="0" err="1"/>
                            <a:t>tot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2.09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24945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EB08C3-30EA-4192-B3AC-5764FD64A71E}"/>
              </a:ext>
            </a:extLst>
          </p:cNvPr>
          <p:cNvCxnSpPr/>
          <p:nvPr/>
        </p:nvCxnSpPr>
        <p:spPr>
          <a:xfrm>
            <a:off x="2256183" y="954157"/>
            <a:ext cx="63113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096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-de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FAE60A6D-9762-4AB7-A218-C8488225A85B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3CD2EE11-26E6-42C5-AB70-93302684BF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528A844-A11D-44F1-9CF9-CBE03F8838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Folienmaster-de</Template>
  <TotalTime>2254</TotalTime>
  <Words>690</Words>
  <Application>Microsoft Office PowerPoint</Application>
  <PresentationFormat>On-screen Show (4:3)</PresentationFormat>
  <Paragraphs>159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Symbol</vt:lpstr>
      <vt:lpstr>Wingdings</vt:lpstr>
      <vt:lpstr>Folienmaster-de</vt:lpstr>
      <vt:lpstr>Folienmaster EBC | E.ON ERC - Titel-/Abschlussfolien</vt:lpstr>
      <vt:lpstr>[C] Zwischenstand Bachelorarbeit</vt:lpstr>
      <vt:lpstr>Kühlmöbel in Klimakammer</vt:lpstr>
      <vt:lpstr>Der Kältekreislauf</vt:lpstr>
      <vt:lpstr>Übersicht der Arbeit</vt:lpstr>
      <vt:lpstr>Verschaltung der Verdampferpässe</vt:lpstr>
      <vt:lpstr>Modellierung mit EES</vt:lpstr>
      <vt:lpstr>Berechnung des Druckabfalls</vt:lpstr>
      <vt:lpstr>Berechnung der Kälteleistung</vt:lpstr>
      <vt:lpstr>Ergebnisse der Simulation und der Versuche</vt:lpstr>
      <vt:lpstr>PowerPoint Presentation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Beispiel-Titel, 1. Variante</dc:title>
  <dc:creator>Huchtemann, Kristian</dc:creator>
  <cp:lastModifiedBy>Klebig, Tim [COMRES/EUR/AAC]</cp:lastModifiedBy>
  <cp:revision>530</cp:revision>
  <cp:lastPrinted>2015-12-03T17:36:18Z</cp:lastPrinted>
  <dcterms:created xsi:type="dcterms:W3CDTF">2016-06-13T06:44:12Z</dcterms:created>
  <dcterms:modified xsi:type="dcterms:W3CDTF">2018-03-20T08:21:27Z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\\eonakku\home\ebc\cve\Desktop\Vorlage.pptx</vt:lpwstr>
  </property>
</Properties>
</file>