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16"/>
  </p:notesMasterIdLst>
  <p:handoutMasterIdLst>
    <p:handoutMasterId r:id="rId17"/>
  </p:handoutMasterIdLst>
  <p:sldIdLst>
    <p:sldId id="309" r:id="rId4"/>
    <p:sldId id="373" r:id="rId5"/>
    <p:sldId id="372" r:id="rId6"/>
    <p:sldId id="378" r:id="rId7"/>
    <p:sldId id="379" r:id="rId8"/>
    <p:sldId id="384" r:id="rId9"/>
    <p:sldId id="383" r:id="rId10"/>
    <p:sldId id="382" r:id="rId11"/>
    <p:sldId id="381" r:id="rId12"/>
    <p:sldId id="386" r:id="rId13"/>
    <p:sldId id="385" r:id="rId14"/>
    <p:sldId id="333" r:id="rId15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3" autoAdjust="0"/>
    <p:restoredTop sz="83977" autoAdjust="0"/>
  </p:normalViewPr>
  <p:slideViewPr>
    <p:cSldViewPr snapToGrid="0" showGuides="1">
      <p:cViewPr varScale="1">
        <p:scale>
          <a:sx n="94" d="100"/>
          <a:sy n="94" d="100"/>
        </p:scale>
        <p:origin x="948" y="78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17.04.2018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17.04.2018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1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8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84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10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88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0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Tim Klebig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>
                <a:solidFill>
                  <a:srgbClr val="9D9EA0"/>
                </a:solidFill>
              </a:rPr>
              <a:t>Zwischenstand Bachelorarbeit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Tim Klebig |  EBC  | 20.03.2018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 Tim Klebig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3027600"/>
            <a:ext cx="8568000" cy="25681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Modellgestützte Untersuchung und experimentelle Validierung von Verdampferschaltungen zur thermischen Leistungssteigerung für den Einsatz in Kühlmöbeln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7BA6-0601-481D-8F54-0DF59D9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Log-p-h-</a:t>
            </a:r>
            <a:r>
              <a:rPr lang="en-GB" dirty="0" err="1"/>
              <a:t>Diagramm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4h (rot) und 3h (</a:t>
            </a:r>
            <a:r>
              <a:rPr lang="en-GB" dirty="0" err="1"/>
              <a:t>blau</a:t>
            </a:r>
            <a:r>
              <a:rPr lang="en-GB" dirty="0"/>
              <a:t>) </a:t>
            </a:r>
            <a:r>
              <a:rPr lang="en-GB" dirty="0" err="1"/>
              <a:t>Abtauzyklus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F0CC5C7-8258-4429-BA17-A323A787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70" y="830580"/>
            <a:ext cx="7795260" cy="519684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D61D0-33FC-4FDC-B293-7BC7386F8DD5}"/>
              </a:ext>
            </a:extLst>
          </p:cNvPr>
          <p:cNvCxnSpPr>
            <a:cxnSpLocks/>
          </p:cNvCxnSpPr>
          <p:nvPr/>
        </p:nvCxnSpPr>
        <p:spPr>
          <a:xfrm>
            <a:off x="3714750" y="2368550"/>
            <a:ext cx="0" cy="10318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5AA564-918F-41C7-8938-FB8679031396}"/>
              </a:ext>
            </a:extLst>
          </p:cNvPr>
          <p:cNvCxnSpPr>
            <a:cxnSpLocks/>
          </p:cNvCxnSpPr>
          <p:nvPr/>
        </p:nvCxnSpPr>
        <p:spPr>
          <a:xfrm>
            <a:off x="3714750" y="3400425"/>
            <a:ext cx="1441450" cy="1809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4D59E5-A86B-44BE-8359-C48CCC4A6615}"/>
              </a:ext>
            </a:extLst>
          </p:cNvPr>
          <p:cNvCxnSpPr>
            <a:cxnSpLocks/>
          </p:cNvCxnSpPr>
          <p:nvPr/>
        </p:nvCxnSpPr>
        <p:spPr>
          <a:xfrm flipV="1">
            <a:off x="3714750" y="2343150"/>
            <a:ext cx="2209800" cy="127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B2323E-8FC8-4D41-9176-C49135682D6F}"/>
              </a:ext>
            </a:extLst>
          </p:cNvPr>
          <p:cNvCxnSpPr>
            <a:cxnSpLocks/>
          </p:cNvCxnSpPr>
          <p:nvPr/>
        </p:nvCxnSpPr>
        <p:spPr>
          <a:xfrm flipH="1">
            <a:off x="5156200" y="2343150"/>
            <a:ext cx="768350" cy="12573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763-5482-4B86-BC0E-6B6CC39B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Temperaturen</a:t>
            </a:r>
            <a:r>
              <a:rPr lang="en-GB" dirty="0"/>
              <a:t> von </a:t>
            </a:r>
            <a:r>
              <a:rPr lang="en-GB" dirty="0" err="1"/>
              <a:t>Luft</a:t>
            </a:r>
            <a:r>
              <a:rPr lang="en-GB" dirty="0"/>
              <a:t> und </a:t>
            </a:r>
            <a:r>
              <a:rPr lang="en-GB" dirty="0" err="1"/>
              <a:t>Produktdummys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6677A6-93DB-4FA6-9A06-16FB547AD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15939"/>
              </p:ext>
            </p:extLst>
          </p:nvPr>
        </p:nvGraphicFramePr>
        <p:xfrm>
          <a:off x="605472" y="1279387"/>
          <a:ext cx="7933055" cy="4267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9055">
                  <a:extLst>
                    <a:ext uri="{9D8B030D-6E8A-4147-A177-3AD203B41FA5}">
                      <a16:colId xmlns:a16="http://schemas.microsoft.com/office/drawing/2014/main" val="2126479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15514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4838124"/>
                    </a:ext>
                  </a:extLst>
                </a:gridCol>
              </a:tblGrid>
              <a:tr h="71117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4h </a:t>
                      </a:r>
                      <a:r>
                        <a:rPr lang="en-GB" dirty="0" err="1"/>
                        <a:t>Abtauintervall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3h </a:t>
                      </a:r>
                      <a:r>
                        <a:rPr lang="en-GB" dirty="0" err="1"/>
                        <a:t>Abtauintervall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923334"/>
                  </a:ext>
                </a:extLst>
              </a:tr>
              <a:tr h="71117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Durchschnittstemperatur</a:t>
                      </a:r>
                      <a:r>
                        <a:rPr lang="en-GB" dirty="0"/>
                        <a:t> [°C]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330888"/>
                  </a:ext>
                </a:extLst>
              </a:tr>
              <a:tr h="71117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Minimale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Produkttemperatur</a:t>
                      </a:r>
                      <a:r>
                        <a:rPr lang="en-GB" dirty="0"/>
                        <a:t> [°C]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746454"/>
                  </a:ext>
                </a:extLst>
              </a:tr>
              <a:tr h="71117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Maximale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Produkttemperatur</a:t>
                      </a:r>
                      <a:r>
                        <a:rPr lang="en-GB" dirty="0"/>
                        <a:t> [°C]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763369"/>
                  </a:ext>
                </a:extLst>
              </a:tr>
              <a:tr h="71117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Einlasstemperatur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Luft</a:t>
                      </a:r>
                      <a:r>
                        <a:rPr lang="en-GB" dirty="0"/>
                        <a:t> [°C]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873398"/>
                  </a:ext>
                </a:extLst>
              </a:tr>
              <a:tr h="711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Auslasstemperatur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Luft</a:t>
                      </a:r>
                      <a:r>
                        <a:rPr lang="en-GB" dirty="0"/>
                        <a:t> [°C]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10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6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B270-0167-4371-9CE7-99125206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Kühlmöbel</a:t>
            </a:r>
            <a:r>
              <a:rPr lang="en-GB" dirty="0"/>
              <a:t> in </a:t>
            </a:r>
            <a:r>
              <a:rPr lang="en-GB" dirty="0" err="1"/>
              <a:t>Klimakammer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42F3-345E-45B0-A066-978238AB7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 err="1"/>
              <a:t>Prüfstandsaufbau</a:t>
            </a:r>
            <a:r>
              <a:rPr lang="en-GB" sz="2000" dirty="0"/>
              <a:t> in </a:t>
            </a:r>
            <a:r>
              <a:rPr lang="en-GB" sz="2000" dirty="0" err="1"/>
              <a:t>Klimakammer</a:t>
            </a:r>
            <a:endParaRPr lang="en-GB" sz="2000" dirty="0"/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9F4831DE-A126-434D-85DD-9DF1DBBCA2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287337" y="1052294"/>
            <a:ext cx="8568000" cy="4513741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C16E5B9-BE33-4B12-9176-53937CF10BFE}"/>
              </a:ext>
            </a:extLst>
          </p:cNvPr>
          <p:cNvSpPr/>
          <p:nvPr/>
        </p:nvSpPr>
        <p:spPr>
          <a:xfrm>
            <a:off x="1638300" y="3924300"/>
            <a:ext cx="3714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7C2858-4EE7-4F13-AFBB-30DB0E20F95B}"/>
              </a:ext>
            </a:extLst>
          </p:cNvPr>
          <p:cNvSpPr/>
          <p:nvPr/>
        </p:nvSpPr>
        <p:spPr>
          <a:xfrm>
            <a:off x="1638300" y="4498544"/>
            <a:ext cx="3714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3289C9-34DD-468A-ADB2-3F2351E5F1D0}"/>
              </a:ext>
            </a:extLst>
          </p:cNvPr>
          <p:cNvSpPr/>
          <p:nvPr/>
        </p:nvSpPr>
        <p:spPr>
          <a:xfrm>
            <a:off x="1638300" y="5067300"/>
            <a:ext cx="3714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EF4177-DEA8-4F6A-ADE3-10FC63233DEB}"/>
              </a:ext>
            </a:extLst>
          </p:cNvPr>
          <p:cNvSpPr/>
          <p:nvPr/>
        </p:nvSpPr>
        <p:spPr>
          <a:xfrm>
            <a:off x="6943725" y="3924300"/>
            <a:ext cx="3714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B5D1E2-5BF2-4692-B5D6-7B6BF14EC096}"/>
              </a:ext>
            </a:extLst>
          </p:cNvPr>
          <p:cNvSpPr/>
          <p:nvPr/>
        </p:nvSpPr>
        <p:spPr>
          <a:xfrm>
            <a:off x="6943725" y="4498544"/>
            <a:ext cx="3714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7BD4C6-FF66-4FBF-97D8-D3BE5C07D8F6}"/>
              </a:ext>
            </a:extLst>
          </p:cNvPr>
          <p:cNvSpPr/>
          <p:nvPr/>
        </p:nvSpPr>
        <p:spPr>
          <a:xfrm>
            <a:off x="6943725" y="5067300"/>
            <a:ext cx="3714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9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EE8DA-79F1-4F51-92DD-44AA5EB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 </a:t>
            </a:r>
            <a:r>
              <a:rPr lang="en-GB" dirty="0" err="1"/>
              <a:t>Kältekreislauf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5C156A-9B7C-48C8-ADBB-58612EB3F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7" y="5662800"/>
            <a:ext cx="8568000" cy="499533"/>
          </a:xfrm>
        </p:spPr>
        <p:txBody>
          <a:bodyPr>
            <a:normAutofit/>
          </a:bodyPr>
          <a:lstStyle/>
          <a:p>
            <a:pPr algn="ctr"/>
            <a:r>
              <a:rPr lang="en-GB" sz="2000" dirty="0" err="1"/>
              <a:t>Kälteanlage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drei</a:t>
            </a:r>
            <a:r>
              <a:rPr lang="en-GB" sz="2000" dirty="0"/>
              <a:t> </a:t>
            </a:r>
            <a:r>
              <a:rPr lang="en-GB" sz="2000" dirty="0" err="1"/>
              <a:t>Propankreisen</a:t>
            </a:r>
            <a:r>
              <a:rPr lang="en-GB" sz="2000" dirty="0"/>
              <a:t> und </a:t>
            </a:r>
            <a:r>
              <a:rPr lang="en-GB" sz="2000" dirty="0" err="1"/>
              <a:t>Druck</a:t>
            </a:r>
            <a:r>
              <a:rPr lang="en-GB" sz="2000" dirty="0"/>
              <a:t>-/</a:t>
            </a:r>
            <a:r>
              <a:rPr lang="en-GB" sz="2000" dirty="0" err="1"/>
              <a:t>Temperatursensoren</a:t>
            </a:r>
            <a:endParaRPr lang="en-GB" sz="2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9691DE-88F6-42C6-8105-659A29C95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60" t="774" r="43" b="-774"/>
          <a:stretch/>
        </p:blipFill>
        <p:spPr>
          <a:xfrm>
            <a:off x="762300" y="415800"/>
            <a:ext cx="7920000" cy="55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9B7-9186-44E5-9582-E17C0DA0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Durchgeführte</a:t>
            </a:r>
            <a:r>
              <a:rPr lang="en-GB" dirty="0"/>
              <a:t> </a:t>
            </a:r>
            <a:r>
              <a:rPr lang="en-GB" dirty="0" err="1"/>
              <a:t>Untersuchungen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174849"/>
                  </p:ext>
                </p:extLst>
              </p:nvPr>
            </p:nvGraphicFramePr>
            <p:xfrm>
              <a:off x="312420" y="886751"/>
              <a:ext cx="8260054" cy="52308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3269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643326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991835">
                      <a:extLst>
                        <a:ext uri="{9D8B030D-6E8A-4147-A177-3AD203B41FA5}">
                          <a16:colId xmlns:a16="http://schemas.microsoft.com/office/drawing/2014/main" val="2300045757"/>
                        </a:ext>
                      </a:extLst>
                    </a:gridCol>
                    <a:gridCol w="1099674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338726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639481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  <a:gridCol w="1503743">
                      <a:extLst>
                        <a:ext uri="{9D8B030D-6E8A-4147-A177-3AD203B41FA5}">
                          <a16:colId xmlns:a16="http://schemas.microsoft.com/office/drawing/2014/main" val="2851699048"/>
                        </a:ext>
                      </a:extLst>
                    </a:gridCol>
                  </a:tblGrid>
                  <a:tr h="49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Test </a:t>
                          </a:r>
                          <a:r>
                            <a:rPr lang="en-GB" b="1" dirty="0" err="1">
                              <a:latin typeface="Arial (Body)"/>
                            </a:rPr>
                            <a:t>Nr</a:t>
                          </a:r>
                          <a:r>
                            <a:rPr lang="en-GB" b="1" dirty="0">
                              <a:latin typeface="Arial (Body)"/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r. F.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Überhitzung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Öl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Abtauintervall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Verdichter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Verdampfer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solidFill>
                                <a:schemeClr val="bg1"/>
                              </a:solidFill>
                              <a:latin typeface="Arial (Body)"/>
                              <a:ea typeface="Cambria Math" panose="02040503050406030204" pitchFamily="18" charset="0"/>
                            </a:rPr>
                            <a:t>35</a:t>
                          </a:r>
                          <a:endParaRPr lang="en-GB" b="1" dirty="0">
                            <a:solidFill>
                              <a:schemeClr val="bg1"/>
                            </a:solidFill>
                            <a:latin typeface="Arial (Body)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3MAF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1" dirty="0" smtClean="0">
                                  <a:solidFill>
                                    <a:schemeClr val="bg1"/>
                                  </a:solidFill>
                                  <a:latin typeface="Arial (Body)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GB" b="1" dirty="0">
                              <a:latin typeface="Arial (Body)"/>
                            </a:rPr>
                            <a:t>0</a:t>
                          </a:r>
                          <a:endParaRPr lang="en-GB" b="1" i="0" dirty="0">
                            <a:latin typeface="Arial (Body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800" b="1" dirty="0" smtClean="0">
                                    <a:solidFill>
                                      <a:schemeClr val="bg1"/>
                                    </a:solidFill>
                                    <a:latin typeface="Arial (Body)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 smtClean="0">
                                    <a:latin typeface="Arial (Body)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b="1" i="0" dirty="0">
                            <a:latin typeface="Arial (Body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latin typeface="Arial (Body)"/>
                            </a:rPr>
                            <a:t>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95069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174849"/>
                  </p:ext>
                </p:extLst>
              </p:nvPr>
            </p:nvGraphicFramePr>
            <p:xfrm>
              <a:off x="312420" y="886751"/>
              <a:ext cx="8260054" cy="52308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3269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643326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991835">
                      <a:extLst>
                        <a:ext uri="{9D8B030D-6E8A-4147-A177-3AD203B41FA5}">
                          <a16:colId xmlns:a16="http://schemas.microsoft.com/office/drawing/2014/main" val="2300045757"/>
                        </a:ext>
                      </a:extLst>
                    </a:gridCol>
                    <a:gridCol w="1099674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338726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639481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  <a:gridCol w="1503743">
                      <a:extLst>
                        <a:ext uri="{9D8B030D-6E8A-4147-A177-3AD203B41FA5}">
                          <a16:colId xmlns:a16="http://schemas.microsoft.com/office/drawing/2014/main" val="28516990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Test </a:t>
                          </a:r>
                          <a:r>
                            <a:rPr lang="en-GB" b="1" dirty="0" err="1">
                              <a:latin typeface="Arial (Body)"/>
                            </a:rPr>
                            <a:t>Nr</a:t>
                          </a:r>
                          <a:r>
                            <a:rPr lang="en-GB" b="1" dirty="0">
                              <a:latin typeface="Arial (Body)"/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r. F.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Überhitzung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Öl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Abtauintervall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Verdichter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Verdampfer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solidFill>
                                <a:schemeClr val="bg1"/>
                              </a:solidFill>
                              <a:latin typeface="Arial (Body)"/>
                              <a:ea typeface="Cambria Math" panose="02040503050406030204" pitchFamily="18" charset="0"/>
                            </a:rPr>
                            <a:t>35</a:t>
                          </a:r>
                          <a:endParaRPr lang="en-GB" b="1" dirty="0">
                            <a:solidFill>
                              <a:schemeClr val="bg1"/>
                            </a:solidFill>
                            <a:latin typeface="Arial (Body)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3MAF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5" t="-228235" r="-695322" b="-6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5" t="-430952" r="-695322" b="-5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latin typeface="Arial (Body)"/>
                            </a:rPr>
                            <a:t>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9506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575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9B7-9186-44E5-9582-E17C0DA0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Durchgeführte</a:t>
            </a:r>
            <a:r>
              <a:rPr lang="en-GB" dirty="0"/>
              <a:t> </a:t>
            </a:r>
            <a:r>
              <a:rPr lang="en-GB" dirty="0" err="1"/>
              <a:t>Untersuchungen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131044"/>
                  </p:ext>
                </p:extLst>
              </p:nvPr>
            </p:nvGraphicFramePr>
            <p:xfrm>
              <a:off x="312420" y="886751"/>
              <a:ext cx="8260054" cy="52308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3269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643326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991835">
                      <a:extLst>
                        <a:ext uri="{9D8B030D-6E8A-4147-A177-3AD203B41FA5}">
                          <a16:colId xmlns:a16="http://schemas.microsoft.com/office/drawing/2014/main" val="2300045757"/>
                        </a:ext>
                      </a:extLst>
                    </a:gridCol>
                    <a:gridCol w="1099674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338726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639481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  <a:gridCol w="1503743">
                      <a:extLst>
                        <a:ext uri="{9D8B030D-6E8A-4147-A177-3AD203B41FA5}">
                          <a16:colId xmlns:a16="http://schemas.microsoft.com/office/drawing/2014/main" val="2851699048"/>
                        </a:ext>
                      </a:extLst>
                    </a:gridCol>
                  </a:tblGrid>
                  <a:tr h="495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Test </a:t>
                          </a:r>
                          <a:r>
                            <a:rPr lang="en-GB" b="1" dirty="0" err="1">
                              <a:latin typeface="Arial (Body)"/>
                            </a:rPr>
                            <a:t>Nr</a:t>
                          </a:r>
                          <a:r>
                            <a:rPr lang="en-GB" b="1" dirty="0">
                              <a:latin typeface="Arial (Body)"/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r. F.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Überhitzung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Öl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Abtauintervall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Verdichter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Verdampfer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solidFill>
                                <a:schemeClr val="bg1"/>
                              </a:solidFill>
                              <a:latin typeface="Arial (Body)"/>
                              <a:ea typeface="Cambria Math" panose="02040503050406030204" pitchFamily="18" charset="0"/>
                            </a:rPr>
                            <a:t>35</a:t>
                          </a:r>
                          <a:endParaRPr lang="en-GB" b="1" dirty="0">
                            <a:solidFill>
                              <a:schemeClr val="bg1"/>
                            </a:solidFill>
                            <a:latin typeface="Arial (Body)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3MAF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1" dirty="0" smtClean="0">
                                  <a:solidFill>
                                    <a:schemeClr val="bg1"/>
                                  </a:solidFill>
                                  <a:latin typeface="Arial (Body)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GB" b="1" dirty="0">
                              <a:latin typeface="Arial (Body)"/>
                            </a:rPr>
                            <a:t>0</a:t>
                          </a:r>
                          <a:endParaRPr lang="en-GB" b="1" i="0" dirty="0">
                            <a:latin typeface="Arial (Body)"/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4h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51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3h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V1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800" b="1" dirty="0" smtClean="0">
                                    <a:solidFill>
                                      <a:schemeClr val="bg1"/>
                                    </a:solidFill>
                                    <a:latin typeface="Arial (Body)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 smtClean="0">
                                    <a:latin typeface="Arial (Body)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b="1" i="0" dirty="0">
                            <a:latin typeface="Arial (Body)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latin typeface="Arial (Body)"/>
                            </a:rPr>
                            <a:t>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95069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131044"/>
                  </p:ext>
                </p:extLst>
              </p:nvPr>
            </p:nvGraphicFramePr>
            <p:xfrm>
              <a:off x="312420" y="886751"/>
              <a:ext cx="8260054" cy="523089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3269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643326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991835">
                      <a:extLst>
                        <a:ext uri="{9D8B030D-6E8A-4147-A177-3AD203B41FA5}">
                          <a16:colId xmlns:a16="http://schemas.microsoft.com/office/drawing/2014/main" val="2300045757"/>
                        </a:ext>
                      </a:extLst>
                    </a:gridCol>
                    <a:gridCol w="1099674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338726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639481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  <a:gridCol w="1503743">
                      <a:extLst>
                        <a:ext uri="{9D8B030D-6E8A-4147-A177-3AD203B41FA5}">
                          <a16:colId xmlns:a16="http://schemas.microsoft.com/office/drawing/2014/main" val="28516990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Test </a:t>
                          </a:r>
                          <a:r>
                            <a:rPr lang="en-GB" b="1" dirty="0" err="1">
                              <a:latin typeface="Arial (Body)"/>
                            </a:rPr>
                            <a:t>Nr</a:t>
                          </a:r>
                          <a:r>
                            <a:rPr lang="en-GB" b="1" dirty="0">
                              <a:latin typeface="Arial (Body)"/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r. F.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Überhitzung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Öl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Abtauintervall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Verdichter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Verdampfer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solidFill>
                                <a:schemeClr val="bg1"/>
                              </a:solidFill>
                              <a:latin typeface="Arial (Body)"/>
                              <a:ea typeface="Cambria Math" panose="02040503050406030204" pitchFamily="18" charset="0"/>
                            </a:rPr>
                            <a:t>35</a:t>
                          </a:r>
                          <a:endParaRPr lang="en-GB" b="1" dirty="0">
                            <a:solidFill>
                              <a:schemeClr val="bg1"/>
                            </a:solidFill>
                            <a:latin typeface="Arial (Body)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3MAF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5" t="-228235" r="-695322" b="-6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4h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51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3h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Hybrid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V1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5" t="-430952" r="-695322" b="-5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V1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8K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latin typeface="Arial (Body)"/>
                            </a:rPr>
                            <a:t>60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latin typeface="Arial (Body)"/>
                            </a:rPr>
                            <a:t>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13K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HC4467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Standard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9506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604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8947-B415-43B0-A19D-4A919D61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von </a:t>
            </a:r>
            <a:r>
              <a:rPr lang="en-GB" dirty="0" err="1"/>
              <a:t>Kältekreis</a:t>
            </a:r>
            <a:r>
              <a:rPr lang="en-GB" dirty="0"/>
              <a:t>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78228E-D342-4A36-A77E-36B76EE2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94491"/>
              </p:ext>
            </p:extLst>
          </p:nvPr>
        </p:nvGraphicFramePr>
        <p:xfrm>
          <a:off x="694340" y="950981"/>
          <a:ext cx="7755319" cy="5022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1319">
                  <a:extLst>
                    <a:ext uri="{9D8B030D-6E8A-4147-A177-3AD203B41FA5}">
                      <a16:colId xmlns:a16="http://schemas.microsoft.com/office/drawing/2014/main" val="3481631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03315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3391379"/>
                    </a:ext>
                  </a:extLst>
                </a:gridCol>
              </a:tblGrid>
              <a:tr h="62780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4h </a:t>
                      </a:r>
                      <a:r>
                        <a:rPr lang="en-GB" dirty="0" err="1"/>
                        <a:t>Abtauintervall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3h </a:t>
                      </a:r>
                      <a:r>
                        <a:rPr lang="en-GB" dirty="0" err="1"/>
                        <a:t>Abtauintervall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583683"/>
                  </a:ext>
                </a:extLst>
              </a:tr>
              <a:tr h="627804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Verdampfungstemperatur</a:t>
                      </a:r>
                      <a:r>
                        <a:rPr lang="en-GB" dirty="0"/>
                        <a:t> [°C]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-9.96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-7.71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347572"/>
                  </a:ext>
                </a:extLst>
              </a:tr>
              <a:tr h="627804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Verflüssigunggstemperatur</a:t>
                      </a:r>
                      <a:r>
                        <a:rPr lang="en-GB" dirty="0"/>
                        <a:t> [°C]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918267"/>
                  </a:ext>
                </a:extLst>
              </a:tr>
              <a:tr h="627804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Überhitzung</a:t>
                      </a:r>
                      <a:r>
                        <a:rPr lang="en-GB" dirty="0"/>
                        <a:t> 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124729"/>
                  </a:ext>
                </a:extLst>
              </a:tr>
              <a:tr h="627804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Unterkühlung</a:t>
                      </a:r>
                      <a:r>
                        <a:rPr lang="en-GB" dirty="0"/>
                        <a:t> 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237753"/>
                  </a:ext>
                </a:extLst>
              </a:tr>
              <a:tr h="627804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Dampfanteil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vor</a:t>
                      </a:r>
                      <a:r>
                        <a:rPr lang="en-GB" dirty="0"/>
                        <a:t> EV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013185"/>
                  </a:ext>
                </a:extLst>
              </a:tr>
              <a:tr h="627804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Massenstrom</a:t>
                      </a:r>
                      <a:r>
                        <a:rPr lang="en-GB" dirty="0"/>
                        <a:t> [g/s]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95465"/>
                  </a:ext>
                </a:extLst>
              </a:tr>
              <a:tr h="627804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Druckabfall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Verdampfer</a:t>
                      </a:r>
                      <a:r>
                        <a:rPr lang="en-GB" dirty="0"/>
                        <a:t> [Pa]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59450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64649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63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2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9B7-9186-44E5-9582-E17C0DA0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Leistungen</a:t>
            </a:r>
            <a:r>
              <a:rPr lang="en-GB" dirty="0"/>
              <a:t> des </a:t>
            </a:r>
            <a:r>
              <a:rPr lang="en-GB" dirty="0" err="1"/>
              <a:t>Kühlmöbels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5BBBC4-ABDE-4C96-B528-63B78596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45308"/>
              </p:ext>
            </p:extLst>
          </p:nvPr>
        </p:nvGraphicFramePr>
        <p:xfrm>
          <a:off x="975328" y="1725405"/>
          <a:ext cx="7193343" cy="319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9343">
                  <a:extLst>
                    <a:ext uri="{9D8B030D-6E8A-4147-A177-3AD203B41FA5}">
                      <a16:colId xmlns:a16="http://schemas.microsoft.com/office/drawing/2014/main" val="43081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05953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1715181"/>
                    </a:ext>
                  </a:extLst>
                </a:gridCol>
              </a:tblGrid>
              <a:tr h="63897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4h </a:t>
                      </a:r>
                      <a:r>
                        <a:rPr lang="en-GB" dirty="0" err="1"/>
                        <a:t>Abtauintervall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3h </a:t>
                      </a:r>
                      <a:r>
                        <a:rPr lang="en-GB" dirty="0" err="1"/>
                        <a:t>Abtauintervall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486551"/>
                  </a:ext>
                </a:extLst>
              </a:tr>
              <a:tr h="6389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el. </a:t>
                      </a:r>
                      <a:r>
                        <a:rPr lang="en-GB" dirty="0" err="1"/>
                        <a:t>Leistung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Verdichter</a:t>
                      </a:r>
                      <a:r>
                        <a:rPr lang="en-GB" dirty="0"/>
                        <a:t> [W]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345880"/>
                  </a:ext>
                </a:extLst>
              </a:tr>
              <a:tr h="638976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Leistung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Verdampfer</a:t>
                      </a:r>
                      <a:r>
                        <a:rPr lang="en-GB" dirty="0"/>
                        <a:t> [W]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144056"/>
                  </a:ext>
                </a:extLst>
              </a:tr>
              <a:tr h="638976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Leistung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Verflüssiger</a:t>
                      </a:r>
                      <a:r>
                        <a:rPr lang="en-GB" dirty="0"/>
                        <a:t> [W]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44247"/>
                  </a:ext>
                </a:extLst>
              </a:tr>
              <a:tr h="6389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07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22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0D95-C7AA-4E3C-8047-9BCA088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Verdampfertemperaturen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4h </a:t>
            </a:r>
            <a:r>
              <a:rPr lang="en-GB" dirty="0" err="1"/>
              <a:t>Abtauzyklus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F78B56A-271D-45A4-BCFC-AF284A259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69" t="24683" r="4716" b="32275"/>
          <a:stretch/>
        </p:blipFill>
        <p:spPr>
          <a:xfrm>
            <a:off x="753600" y="758550"/>
            <a:ext cx="7636800" cy="54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0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8B9B-2065-4185-A110-46121B38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Leistungen</a:t>
            </a:r>
            <a:r>
              <a:rPr lang="en-GB" dirty="0"/>
              <a:t> und EER </a:t>
            </a:r>
            <a:r>
              <a:rPr lang="en-GB" dirty="0" err="1"/>
              <a:t>eines</a:t>
            </a:r>
            <a:r>
              <a:rPr lang="en-GB" dirty="0"/>
              <a:t> 4h </a:t>
            </a:r>
            <a:r>
              <a:rPr lang="en-GB" dirty="0" err="1"/>
              <a:t>Abtauzyklus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D4BB3B6-D1CD-4EBC-A6EE-18300C490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62" t="29927" r="6212" b="26509"/>
          <a:stretch/>
        </p:blipFill>
        <p:spPr>
          <a:xfrm>
            <a:off x="628279" y="785174"/>
            <a:ext cx="7887442" cy="55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8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2641</TotalTime>
  <Words>366</Words>
  <Application>Microsoft Office PowerPoint</Application>
  <PresentationFormat>On-screen Show (4:3)</PresentationFormat>
  <Paragraphs>211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(Body)</vt:lpstr>
      <vt:lpstr>Calibri</vt:lpstr>
      <vt:lpstr>Cambria Math</vt:lpstr>
      <vt:lpstr>Symbol</vt:lpstr>
      <vt:lpstr>Wingdings</vt:lpstr>
      <vt:lpstr>Folienmaster-de</vt:lpstr>
      <vt:lpstr>Folienmaster EBC | E.ON ERC - Titel-/Abschlussfolien</vt:lpstr>
      <vt:lpstr>Zwischenstand Tim Klebig</vt:lpstr>
      <vt:lpstr>Kühlmöbel in Klimakammer</vt:lpstr>
      <vt:lpstr>Der Kältekreislauf</vt:lpstr>
      <vt:lpstr>Durchgeführte Untersuchungen</vt:lpstr>
      <vt:lpstr>Durchgeführte Untersuchungen</vt:lpstr>
      <vt:lpstr>Ergebnisse von Kältekreis 1</vt:lpstr>
      <vt:lpstr>Leistungen des Kühlmöbels</vt:lpstr>
      <vt:lpstr>Verdampfertemperaturen eines 4h Abtauzyklus</vt:lpstr>
      <vt:lpstr>Leistungen und EER eines 4h Abtauzyklus</vt:lpstr>
      <vt:lpstr>Log-p-h-Diagramm für 4h (rot) und 3h (blau) Abtauzyklus</vt:lpstr>
      <vt:lpstr>Temperaturen von Luft und Produktdummys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Klebig, Tim [COMRES/EUR/AAC]</cp:lastModifiedBy>
  <cp:revision>547</cp:revision>
  <cp:lastPrinted>2015-12-03T17:36:18Z</cp:lastPrinted>
  <dcterms:created xsi:type="dcterms:W3CDTF">2016-06-13T06:44:12Z</dcterms:created>
  <dcterms:modified xsi:type="dcterms:W3CDTF">2018-04-17T15:39:04Z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