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8" r:id="rId2"/>
    <p:sldMasterId id="2147483793" r:id="rId3"/>
  </p:sldMasterIdLst>
  <p:notesMasterIdLst>
    <p:notesMasterId r:id="rId14"/>
  </p:notesMasterIdLst>
  <p:handoutMasterIdLst>
    <p:handoutMasterId r:id="rId15"/>
  </p:handoutMasterIdLst>
  <p:sldIdLst>
    <p:sldId id="309" r:id="rId4"/>
    <p:sldId id="373" r:id="rId5"/>
    <p:sldId id="372" r:id="rId6"/>
    <p:sldId id="370" r:id="rId7"/>
    <p:sldId id="374" r:id="rId8"/>
    <p:sldId id="375" r:id="rId9"/>
    <p:sldId id="376" r:id="rId10"/>
    <p:sldId id="379" r:id="rId11"/>
    <p:sldId id="377" r:id="rId12"/>
    <p:sldId id="333" r:id="rId13"/>
  </p:sldIdLst>
  <p:sldSz cx="9144000" cy="6858000" type="screen4x3"/>
  <p:notesSz cx="6797675" cy="985678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80" userDrawn="1">
          <p15:clr>
            <a:srgbClr val="A4A3A4"/>
          </p15:clr>
        </p15:guide>
        <p15:guide id="2" pos="2903" userDrawn="1">
          <p15:clr>
            <a:srgbClr val="A4A3A4"/>
          </p15:clr>
        </p15:guide>
        <p15:guide id="3" orient="horz" pos="504" userDrawn="1">
          <p15:clr>
            <a:srgbClr val="A4A3A4"/>
          </p15:clr>
        </p15:guide>
        <p15:guide id="4" orient="horz" pos="4194">
          <p15:clr>
            <a:srgbClr val="A4A3A4"/>
          </p15:clr>
        </p15:guide>
        <p15:guide id="5" orient="horz" pos="1797" userDrawn="1">
          <p15:clr>
            <a:srgbClr val="A4A3A4"/>
          </p15:clr>
        </p15:guide>
        <p15:guide id="6" pos="5647" userDrawn="1">
          <p15:clr>
            <a:srgbClr val="A4A3A4"/>
          </p15:clr>
        </p15:guide>
        <p15:guide id="7" pos="2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5" userDrawn="1">
          <p15:clr>
            <a:srgbClr val="A4A3A4"/>
          </p15:clr>
        </p15:guide>
        <p15:guide id="3" orient="horz" pos="3104" userDrawn="1">
          <p15:clr>
            <a:srgbClr val="A4A3A4"/>
          </p15:clr>
        </p15:guide>
        <p15:guide id="4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9900"/>
    <a:srgbClr val="9D9EA0"/>
    <a:srgbClr val="DD40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7" autoAdjust="0"/>
    <p:restoredTop sz="83977" autoAdjust="0"/>
  </p:normalViewPr>
  <p:slideViewPr>
    <p:cSldViewPr snapToGrid="0" showGuides="1">
      <p:cViewPr varScale="1">
        <p:scale>
          <a:sx n="96" d="100"/>
          <a:sy n="96" d="100"/>
        </p:scale>
        <p:origin x="1362" y="84"/>
      </p:cViewPr>
      <p:guideLst>
        <p:guide orient="horz" pos="3680"/>
        <p:guide pos="2903"/>
        <p:guide orient="horz" pos="504"/>
        <p:guide orient="horz" pos="4194"/>
        <p:guide orient="horz" pos="1797"/>
        <p:guide pos="5647"/>
        <p:guide pos="204"/>
      </p:guideLst>
    </p:cSldViewPr>
  </p:slideViewPr>
  <p:outlineViewPr>
    <p:cViewPr>
      <p:scale>
        <a:sx n="33" d="100"/>
        <a:sy n="33" d="100"/>
      </p:scale>
      <p:origin x="0" y="27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6" d="100"/>
          <a:sy n="76" d="100"/>
        </p:scale>
        <p:origin x="3306" y="102"/>
      </p:cViewPr>
      <p:guideLst>
        <p:guide orient="horz" pos="3223"/>
        <p:guide pos="2235"/>
        <p:guide orient="horz" pos="3104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296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A989147A-E99F-426E-8428-4F7A2B762C1A}" type="datetimeFigureOut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18.03.2018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296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1FEB8BDD-D483-4F2A-8149-5CAA22251911}" type="slidenum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278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296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+mn-lt"/>
              </a:defRPr>
            </a:lvl1pPr>
          </a:lstStyle>
          <a:p>
            <a:pPr>
              <a:defRPr/>
            </a:pPr>
            <a:fld id="{E619EF57-6584-4C28-9DE9-68C51C925951}" type="datetimeFigureOut">
              <a:rPr lang="de-DE" smtClean="0"/>
              <a:pPr>
                <a:defRPr/>
              </a:pPr>
              <a:t>18.03.2018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1231900"/>
            <a:ext cx="4435475" cy="3327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525" tIns="43763" rIns="87525" bIns="43763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65" y="4744165"/>
            <a:ext cx="5438748" cy="3880336"/>
          </a:xfrm>
          <a:prstGeom prst="rect">
            <a:avLst/>
          </a:prstGeom>
        </p:spPr>
        <p:txBody>
          <a:bodyPr vert="horz" lIns="87525" tIns="43763" rIns="87525" bIns="43763" rtlCol="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296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B79B9A-35EE-4156-AEAA-A71D25E1C590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41052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</a:t>
            </a:r>
            <a:r>
              <a:rPr lang="en-GB" dirty="0" err="1"/>
              <a:t>Ziel</a:t>
            </a:r>
            <a:r>
              <a:rPr lang="en-GB" dirty="0"/>
              <a:t>: </a:t>
            </a:r>
            <a:r>
              <a:rPr lang="en-GB" dirty="0" err="1"/>
              <a:t>Optimierung</a:t>
            </a:r>
            <a:r>
              <a:rPr lang="en-GB" dirty="0"/>
              <a:t> des </a:t>
            </a:r>
            <a:r>
              <a:rPr lang="en-GB" dirty="0" err="1"/>
              <a:t>Betriebes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Propan</a:t>
            </a:r>
            <a:r>
              <a:rPr lang="en-GB" dirty="0"/>
              <a:t> </a:t>
            </a:r>
            <a:r>
              <a:rPr lang="en-GB" dirty="0" err="1"/>
              <a:t>bei</a:t>
            </a:r>
            <a:r>
              <a:rPr lang="en-GB" dirty="0"/>
              <a:t> max. </a:t>
            </a:r>
            <a:r>
              <a:rPr lang="en-GB" dirty="0" err="1"/>
              <a:t>Füllmenge</a:t>
            </a:r>
            <a:r>
              <a:rPr lang="en-GB" dirty="0"/>
              <a:t> von 150g/Kreis</a:t>
            </a:r>
          </a:p>
          <a:p>
            <a:r>
              <a:rPr lang="en-GB" dirty="0"/>
              <a:t>-</a:t>
            </a:r>
            <a:r>
              <a:rPr lang="en-GB" dirty="0" err="1"/>
              <a:t>Zertifikation</a:t>
            </a:r>
            <a:r>
              <a:rPr lang="en-GB" dirty="0"/>
              <a:t> </a:t>
            </a:r>
            <a:r>
              <a:rPr lang="en-GB" dirty="0" err="1"/>
              <a:t>eines</a:t>
            </a:r>
            <a:r>
              <a:rPr lang="en-GB" dirty="0"/>
              <a:t> </a:t>
            </a:r>
            <a:r>
              <a:rPr lang="en-GB" dirty="0" err="1"/>
              <a:t>vertikalen</a:t>
            </a:r>
            <a:r>
              <a:rPr lang="en-GB" dirty="0"/>
              <a:t> </a:t>
            </a:r>
            <a:r>
              <a:rPr lang="en-GB" dirty="0" err="1"/>
              <a:t>Kühlmöbels</a:t>
            </a:r>
            <a:r>
              <a:rPr lang="en-GB" dirty="0"/>
              <a:t> </a:t>
            </a:r>
            <a:r>
              <a:rPr lang="en-GB" dirty="0" err="1"/>
              <a:t>bei</a:t>
            </a:r>
            <a:r>
              <a:rPr lang="en-GB" dirty="0"/>
              <a:t> </a:t>
            </a:r>
            <a:r>
              <a:rPr lang="en-GB" dirty="0" err="1"/>
              <a:t>Klimaklasse</a:t>
            </a:r>
            <a:r>
              <a:rPr lang="en-GB" dirty="0"/>
              <a:t> 3: 25°C, 60% </a:t>
            </a:r>
            <a:r>
              <a:rPr lang="en-GB" dirty="0" err="1"/>
              <a:t>r.F</a:t>
            </a:r>
            <a:r>
              <a:rPr lang="en-GB" dirty="0"/>
              <a:t>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3617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-Fusion von </a:t>
            </a:r>
            <a:r>
              <a:rPr lang="en-GB" dirty="0" err="1"/>
              <a:t>zwei</a:t>
            </a:r>
            <a:r>
              <a:rPr lang="en-GB" dirty="0"/>
              <a:t> </a:t>
            </a:r>
            <a:r>
              <a:rPr lang="en-GB" dirty="0" err="1"/>
              <a:t>kleinen</a:t>
            </a:r>
            <a:r>
              <a:rPr lang="en-GB" dirty="0"/>
              <a:t> </a:t>
            </a:r>
            <a:r>
              <a:rPr lang="en-GB" dirty="0" err="1"/>
              <a:t>Klimakammern</a:t>
            </a:r>
            <a:endParaRPr lang="en-GB" dirty="0"/>
          </a:p>
          <a:p>
            <a:r>
              <a:rPr lang="en-GB" dirty="0"/>
              <a:t>-</a:t>
            </a:r>
            <a:r>
              <a:rPr lang="en-GB" dirty="0" err="1"/>
              <a:t>Einbau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Decke</a:t>
            </a:r>
            <a:r>
              <a:rPr lang="en-GB" dirty="0"/>
              <a:t> um </a:t>
            </a:r>
            <a:r>
              <a:rPr lang="en-GB" dirty="0" err="1"/>
              <a:t>Luftstrom</a:t>
            </a:r>
            <a:r>
              <a:rPr lang="en-GB" dirty="0"/>
              <a:t> am </a:t>
            </a:r>
            <a:r>
              <a:rPr lang="en-GB" dirty="0" err="1"/>
              <a:t>Kühlmöbel</a:t>
            </a:r>
            <a:r>
              <a:rPr lang="en-GB" dirty="0"/>
              <a:t> </a:t>
            </a:r>
            <a:r>
              <a:rPr lang="en-GB" dirty="0" err="1"/>
              <a:t>vorbei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erzwingen</a:t>
            </a:r>
            <a:endParaRPr lang="en-GB" dirty="0"/>
          </a:p>
          <a:p>
            <a:r>
              <a:rPr lang="en-GB" dirty="0"/>
              <a:t>-Problem: </a:t>
            </a:r>
            <a:r>
              <a:rPr lang="en-GB" dirty="0" err="1"/>
              <a:t>Hoher</a:t>
            </a:r>
            <a:r>
              <a:rPr lang="en-GB" dirty="0"/>
              <a:t> </a:t>
            </a:r>
            <a:r>
              <a:rPr lang="en-GB" dirty="0" err="1"/>
              <a:t>Durchmischungsgrad</a:t>
            </a:r>
            <a:r>
              <a:rPr lang="en-GB" dirty="0"/>
              <a:t> des </a:t>
            </a:r>
            <a:r>
              <a:rPr lang="en-GB" dirty="0" err="1"/>
              <a:t>Luftschleiers</a:t>
            </a:r>
            <a:r>
              <a:rPr lang="en-GB" dirty="0"/>
              <a:t> -&gt; </a:t>
            </a:r>
            <a:r>
              <a:rPr lang="en-GB" dirty="0" err="1"/>
              <a:t>viel</a:t>
            </a:r>
            <a:r>
              <a:rPr lang="en-GB" dirty="0"/>
              <a:t> </a:t>
            </a:r>
            <a:r>
              <a:rPr lang="en-GB" dirty="0" err="1"/>
              <a:t>Kälteleitung</a:t>
            </a:r>
            <a:r>
              <a:rPr lang="en-GB" dirty="0"/>
              <a:t> </a:t>
            </a:r>
            <a:r>
              <a:rPr lang="en-GB" dirty="0" err="1"/>
              <a:t>zur</a:t>
            </a:r>
            <a:r>
              <a:rPr lang="en-GB" dirty="0"/>
              <a:t> </a:t>
            </a:r>
            <a:r>
              <a:rPr lang="en-GB" dirty="0" err="1"/>
              <a:t>Entfeuchtung</a:t>
            </a:r>
            <a:r>
              <a:rPr lang="en-GB" dirty="0"/>
              <a:t> </a:t>
            </a:r>
            <a:r>
              <a:rPr lang="en-GB" dirty="0" err="1"/>
              <a:t>nötig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667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</a:t>
            </a:r>
            <a:r>
              <a:rPr lang="en-GB" dirty="0" err="1"/>
              <a:t>Fokus</a:t>
            </a:r>
            <a:r>
              <a:rPr lang="en-GB" dirty="0"/>
              <a:t> auf </a:t>
            </a:r>
            <a:r>
              <a:rPr lang="en-GB" dirty="0" err="1"/>
              <a:t>Optimierung</a:t>
            </a:r>
            <a:r>
              <a:rPr lang="en-GB" dirty="0"/>
              <a:t> des </a:t>
            </a:r>
            <a:r>
              <a:rPr lang="en-GB" dirty="0" err="1"/>
              <a:t>Kältekreislaufes</a:t>
            </a:r>
            <a:endParaRPr lang="en-GB" dirty="0"/>
          </a:p>
          <a:p>
            <a:r>
              <a:rPr lang="en-GB" dirty="0"/>
              <a:t>-</a:t>
            </a:r>
            <a:r>
              <a:rPr lang="en-GB" dirty="0" err="1"/>
              <a:t>Erfassung</a:t>
            </a:r>
            <a:r>
              <a:rPr lang="en-GB" dirty="0"/>
              <a:t> des </a:t>
            </a:r>
            <a:r>
              <a:rPr lang="en-GB" dirty="0" err="1"/>
              <a:t>Systemverhaltens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Sensoren</a:t>
            </a:r>
            <a:r>
              <a:rPr lang="en-GB" dirty="0"/>
              <a:t> an </a:t>
            </a:r>
            <a:r>
              <a:rPr lang="en-GB" dirty="0" err="1"/>
              <a:t>allen</a:t>
            </a:r>
            <a:r>
              <a:rPr lang="en-GB" dirty="0"/>
              <a:t> </a:t>
            </a:r>
            <a:r>
              <a:rPr lang="en-GB" dirty="0" err="1"/>
              <a:t>wichtigen</a:t>
            </a:r>
            <a:r>
              <a:rPr lang="en-GB" dirty="0"/>
              <a:t> </a:t>
            </a:r>
            <a:r>
              <a:rPr lang="en-GB" dirty="0" err="1"/>
              <a:t>Positionen</a:t>
            </a:r>
            <a:endParaRPr lang="en-GB" dirty="0"/>
          </a:p>
          <a:p>
            <a:r>
              <a:rPr lang="en-GB" dirty="0"/>
              <a:t>-</a:t>
            </a:r>
            <a:r>
              <a:rPr lang="en-GB" dirty="0" err="1"/>
              <a:t>Kommunikation</a:t>
            </a:r>
            <a:r>
              <a:rPr lang="en-GB" dirty="0"/>
              <a:t> </a:t>
            </a:r>
            <a:r>
              <a:rPr lang="en-GB" dirty="0" err="1"/>
              <a:t>über</a:t>
            </a:r>
            <a:r>
              <a:rPr lang="en-GB" dirty="0"/>
              <a:t> Modbus </a:t>
            </a:r>
            <a:r>
              <a:rPr lang="en-GB" dirty="0" err="1"/>
              <a:t>mittels</a:t>
            </a:r>
            <a:r>
              <a:rPr lang="en-GB" dirty="0"/>
              <a:t> </a:t>
            </a:r>
            <a:r>
              <a:rPr lang="en-GB" dirty="0" err="1"/>
              <a:t>SignalExpress</a:t>
            </a:r>
            <a:r>
              <a:rPr lang="en-GB" dirty="0"/>
              <a:t> -&gt; </a:t>
            </a:r>
            <a:r>
              <a:rPr lang="en-GB" dirty="0" err="1"/>
              <a:t>Exceldatei</a:t>
            </a:r>
            <a:endParaRPr lang="en-GB" dirty="0"/>
          </a:p>
          <a:p>
            <a:r>
              <a:rPr lang="en-GB" dirty="0"/>
              <a:t>-</a:t>
            </a:r>
            <a:r>
              <a:rPr lang="en-GB" dirty="0" err="1"/>
              <a:t>Optionen</a:t>
            </a:r>
            <a:r>
              <a:rPr lang="en-GB" dirty="0"/>
              <a:t>: </a:t>
            </a:r>
            <a:r>
              <a:rPr lang="en-GB" dirty="0" err="1"/>
              <a:t>Volumenreduzierung</a:t>
            </a:r>
            <a:r>
              <a:rPr lang="en-GB" dirty="0"/>
              <a:t>, </a:t>
            </a:r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Komponenten</a:t>
            </a:r>
            <a:r>
              <a:rPr lang="en-GB" dirty="0"/>
              <a:t>, </a:t>
            </a:r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Öle</a:t>
            </a:r>
            <a:r>
              <a:rPr lang="en-GB" dirty="0"/>
              <a:t>, </a:t>
            </a:r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Verdampferschaltung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9083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-Vortrag zur Beschreibung der Modellerstellung nutzen</a:t>
            </a:r>
          </a:p>
          <a:p>
            <a:r>
              <a:rPr lang="de-DE" dirty="0"/>
              <a:t>-Durchgeführte Versuche: Vergleich von Ölen, Kompressoren, Validierung des Modells</a:t>
            </a:r>
          </a:p>
        </p:txBody>
      </p:sp>
    </p:spTree>
    <p:extLst>
      <p:ext uri="{BB962C8B-B14F-4D97-AF65-F5344CB8AC3E}">
        <p14:creationId xmlns:p14="http://schemas.microsoft.com/office/powerpoint/2010/main" val="2390191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err="1"/>
              <a:t>Hoher</a:t>
            </a:r>
            <a:r>
              <a:rPr lang="en-GB" dirty="0"/>
              <a:t> </a:t>
            </a:r>
            <a:r>
              <a:rPr lang="en-GB" dirty="0" err="1"/>
              <a:t>Massenstrom</a:t>
            </a:r>
            <a:r>
              <a:rPr lang="en-GB" dirty="0"/>
              <a:t> </a:t>
            </a:r>
            <a:r>
              <a:rPr lang="en-GB" dirty="0" err="1"/>
              <a:t>bei</a:t>
            </a:r>
            <a:r>
              <a:rPr lang="en-GB" dirty="0"/>
              <a:t> </a:t>
            </a:r>
            <a:r>
              <a:rPr lang="en-GB" dirty="0" err="1"/>
              <a:t>kleinem</a:t>
            </a:r>
            <a:r>
              <a:rPr lang="en-GB" dirty="0"/>
              <a:t> </a:t>
            </a:r>
            <a:r>
              <a:rPr lang="en-GB" dirty="0" err="1"/>
              <a:t>Rohrdurchmesser</a:t>
            </a:r>
            <a:r>
              <a:rPr lang="en-GB" dirty="0"/>
              <a:t> -&gt; </a:t>
            </a:r>
            <a:r>
              <a:rPr lang="en-GB" dirty="0" err="1"/>
              <a:t>großer</a:t>
            </a:r>
            <a:r>
              <a:rPr lang="en-GB" dirty="0"/>
              <a:t> </a:t>
            </a:r>
            <a:r>
              <a:rPr lang="en-GB" dirty="0" err="1"/>
              <a:t>Druckabfall</a:t>
            </a:r>
            <a:r>
              <a:rPr lang="en-GB" dirty="0"/>
              <a:t> -&gt; </a:t>
            </a:r>
            <a:r>
              <a:rPr lang="en-GB" dirty="0" err="1"/>
              <a:t>Absinken</a:t>
            </a:r>
            <a:r>
              <a:rPr lang="en-GB" dirty="0"/>
              <a:t> der </a:t>
            </a:r>
            <a:r>
              <a:rPr lang="en-GB" dirty="0" err="1"/>
              <a:t>Verdampfungstemperatur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Effekt</a:t>
            </a:r>
            <a:r>
              <a:rPr lang="en-GB" dirty="0"/>
              <a:t> </a:t>
            </a:r>
            <a:r>
              <a:rPr lang="en-GB" dirty="0" err="1"/>
              <a:t>nutzbar</a:t>
            </a:r>
            <a:r>
              <a:rPr lang="en-GB" dirty="0"/>
              <a:t> </a:t>
            </a:r>
            <a:r>
              <a:rPr lang="en-GB" dirty="0" err="1"/>
              <a:t>machen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Veränderung</a:t>
            </a:r>
            <a:r>
              <a:rPr lang="en-GB" dirty="0"/>
              <a:t> der </a:t>
            </a:r>
            <a:r>
              <a:rPr lang="en-GB" dirty="0" err="1"/>
              <a:t>Reihenfolge</a:t>
            </a:r>
            <a:r>
              <a:rPr lang="en-GB" dirty="0"/>
              <a:t> der </a:t>
            </a:r>
            <a:r>
              <a:rPr lang="en-GB" dirty="0" err="1"/>
              <a:t>Pässe</a:t>
            </a: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5542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</a:t>
            </a:r>
            <a:r>
              <a:rPr lang="en-GB" dirty="0" err="1"/>
              <a:t>Lösung</a:t>
            </a:r>
            <a:r>
              <a:rPr lang="en-GB" dirty="0"/>
              <a:t> von </a:t>
            </a:r>
            <a:r>
              <a:rPr lang="en-GB" dirty="0" err="1"/>
              <a:t>Gleichungssystemen</a:t>
            </a:r>
            <a:r>
              <a:rPr lang="en-GB" dirty="0"/>
              <a:t> </a:t>
            </a:r>
            <a:r>
              <a:rPr lang="en-GB" dirty="0" err="1"/>
              <a:t>unabhängig</a:t>
            </a:r>
            <a:r>
              <a:rPr lang="en-GB" dirty="0"/>
              <a:t> von der </a:t>
            </a:r>
            <a:r>
              <a:rPr lang="en-GB" dirty="0" err="1"/>
              <a:t>Reihenfolge</a:t>
            </a:r>
            <a:endParaRPr lang="en-GB" dirty="0"/>
          </a:p>
          <a:p>
            <a:r>
              <a:rPr lang="en-GB" dirty="0"/>
              <a:t>-Limits: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 err="1">
                <a:sym typeface="Wingdings" panose="05000000000000000000" pitchFamily="2" charset="2"/>
              </a:rPr>
              <a:t>Eingrenzen</a:t>
            </a:r>
            <a:r>
              <a:rPr lang="en-GB" dirty="0">
                <a:sym typeface="Wingdings" panose="05000000000000000000" pitchFamily="2" charset="2"/>
              </a:rPr>
              <a:t> der </a:t>
            </a:r>
            <a:r>
              <a:rPr lang="en-GB" dirty="0" err="1">
                <a:sym typeface="Wingdings" panose="05000000000000000000" pitchFamily="2" charset="2"/>
              </a:rPr>
              <a:t>Rechnung</a:t>
            </a:r>
            <a:r>
              <a:rPr lang="en-GB" dirty="0">
                <a:sym typeface="Wingdings" panose="05000000000000000000" pitchFamily="2" charset="2"/>
              </a:rPr>
              <a:t> und </a:t>
            </a:r>
            <a:r>
              <a:rPr lang="en-GB" dirty="0" err="1">
                <a:sym typeface="Wingdings" panose="05000000000000000000" pitchFamily="2" charset="2"/>
              </a:rPr>
              <a:t>verhindern</a:t>
            </a:r>
            <a:r>
              <a:rPr lang="en-GB" dirty="0">
                <a:sym typeface="Wingdings" panose="05000000000000000000" pitchFamily="2" charset="2"/>
              </a:rPr>
              <a:t> von </a:t>
            </a:r>
            <a:r>
              <a:rPr lang="en-GB" dirty="0" err="1">
                <a:sym typeface="Wingdings" panose="05000000000000000000" pitchFamily="2" charset="2"/>
              </a:rPr>
              <a:t>mathematischen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Fehlern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0193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</a:t>
            </a:r>
            <a:r>
              <a:rPr lang="en-GB" dirty="0" err="1"/>
              <a:t>basierend</a:t>
            </a:r>
            <a:r>
              <a:rPr lang="en-GB" dirty="0"/>
              <a:t> auf Modell </a:t>
            </a:r>
            <a:r>
              <a:rPr lang="en-GB" dirty="0" err="1"/>
              <a:t>nach</a:t>
            </a:r>
            <a:r>
              <a:rPr lang="en-GB" dirty="0"/>
              <a:t> </a:t>
            </a:r>
            <a:r>
              <a:rPr lang="en-GB" dirty="0" err="1"/>
              <a:t>Kesper</a:t>
            </a:r>
            <a:r>
              <a:rPr lang="en-GB" dirty="0"/>
              <a:t> </a:t>
            </a:r>
            <a:r>
              <a:rPr lang="en-GB" dirty="0" err="1"/>
              <a:t>aus</a:t>
            </a:r>
            <a:r>
              <a:rPr lang="en-GB" dirty="0"/>
              <a:t> VDI-</a:t>
            </a:r>
            <a:r>
              <a:rPr lang="en-GB" dirty="0" err="1"/>
              <a:t>Wärmeatlas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3707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/>
                  <a:t>-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GB" dirty="0"/>
                  <a:t>-NTU-</a:t>
                </a:r>
                <a:r>
                  <a:rPr lang="en-GB" dirty="0" err="1"/>
                  <a:t>Methode</a:t>
                </a:r>
                <a:r>
                  <a:rPr lang="en-GB" dirty="0"/>
                  <a:t> </a:t>
                </a:r>
                <a:r>
                  <a:rPr lang="en-GB" dirty="0" err="1"/>
                  <a:t>nur</a:t>
                </a:r>
                <a:r>
                  <a:rPr lang="en-GB" dirty="0"/>
                  <a:t> </a:t>
                </a:r>
                <a:r>
                  <a:rPr lang="en-GB" dirty="0" err="1"/>
                  <a:t>gültig</a:t>
                </a:r>
                <a:r>
                  <a:rPr lang="en-GB" dirty="0"/>
                  <a:t> </a:t>
                </a:r>
                <a:r>
                  <a:rPr lang="en-GB" dirty="0" err="1"/>
                  <a:t>für</a:t>
                </a:r>
                <a:r>
                  <a:rPr lang="en-GB" dirty="0"/>
                  <a:t> </a:t>
                </a:r>
                <a:r>
                  <a:rPr lang="en-GB" dirty="0" err="1"/>
                  <a:t>trockene</a:t>
                </a:r>
                <a:r>
                  <a:rPr lang="en-GB" dirty="0"/>
                  <a:t> </a:t>
                </a:r>
                <a:r>
                  <a:rPr lang="en-GB" dirty="0" err="1"/>
                  <a:t>Luft</a:t>
                </a:r>
                <a:r>
                  <a:rPr lang="en-GB" dirty="0"/>
                  <a:t> </a:t>
                </a:r>
                <a:r>
                  <a:rPr lang="en-GB" dirty="0">
                    <a:sym typeface="Wingdings" panose="05000000000000000000" pitchFamily="2" charset="2"/>
                  </a:rPr>
                  <a:t> </a:t>
                </a:r>
                <a:r>
                  <a:rPr lang="en-GB" dirty="0" err="1">
                    <a:sym typeface="Wingdings" panose="05000000000000000000" pitchFamily="2" charset="2"/>
                  </a:rPr>
                  <a:t>Validierung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unter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trockenen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Bedingungen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nötig</a:t>
                </a:r>
                <a:endParaRPr lang="en-GB" dirty="0">
                  <a:sym typeface="Wingdings" panose="05000000000000000000" pitchFamily="2" charset="2"/>
                </a:endParaRPr>
              </a:p>
              <a:p>
                <a:r>
                  <a:rPr lang="en-GB" dirty="0">
                    <a:sym typeface="Wingdings" panose="05000000000000000000" pitchFamily="2" charset="2"/>
                  </a:rPr>
                  <a:t>-</a:t>
                </a:r>
                <a:r>
                  <a:rPr lang="en-GB" dirty="0" err="1">
                    <a:sym typeface="Wingdings" panose="05000000000000000000" pitchFamily="2" charset="2"/>
                  </a:rPr>
                  <a:t>Ausgangswerte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mithilfe</a:t>
                </a:r>
                <a:r>
                  <a:rPr lang="en-GB" dirty="0">
                    <a:sym typeface="Wingdings" panose="05000000000000000000" pitchFamily="2" charset="2"/>
                  </a:rPr>
                  <a:t> von </a:t>
                </a:r>
                <a:r>
                  <a:rPr lang="en-GB" dirty="0" err="1">
                    <a:sym typeface="Wingdings" panose="05000000000000000000" pitchFamily="2" charset="2"/>
                  </a:rPr>
                  <a:t>Energiebilanz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bestimmbar</a:t>
                </a:r>
                <a:endParaRPr lang="en-GB" dirty="0">
                  <a:sym typeface="Wingdings" panose="05000000000000000000" pitchFamily="2" charset="2"/>
                </a:endParaRPr>
              </a:p>
              <a:p>
                <a:r>
                  <a:rPr lang="en-GB" dirty="0">
                    <a:sym typeface="Wingdings" panose="05000000000000000000" pitchFamily="2" charset="2"/>
                  </a:rPr>
                  <a:t>-</a:t>
                </a:r>
                <a:r>
                  <a:rPr lang="en-GB" dirty="0" err="1">
                    <a:sym typeface="Wingdings" panose="05000000000000000000" pitchFamily="2" charset="2"/>
                  </a:rPr>
                  <a:t>Unterscheidung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zwischen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Verdampfungsprozess</a:t>
                </a:r>
                <a:r>
                  <a:rPr lang="en-GB" dirty="0">
                    <a:sym typeface="Wingdings" panose="05000000000000000000" pitchFamily="2" charset="2"/>
                  </a:rPr>
                  <a:t> und </a:t>
                </a:r>
                <a:r>
                  <a:rPr lang="en-GB" dirty="0" err="1">
                    <a:sym typeface="Wingdings" panose="05000000000000000000" pitchFamily="2" charset="2"/>
                  </a:rPr>
                  <a:t>überhitztem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Bereich</a:t>
                </a:r>
                <a:endParaRPr lang="en-GB" dirty="0">
                  <a:sym typeface="Wingdings" panose="05000000000000000000" pitchFamily="2" charset="2"/>
                </a:endParaRPr>
              </a:p>
              <a:p>
                <a:r>
                  <a:rPr lang="en-GB" dirty="0">
                    <a:sym typeface="Wingdings" panose="05000000000000000000" pitchFamily="2" charset="2"/>
                  </a:rPr>
                  <a:t>-</a:t>
                </a:r>
                <a:r>
                  <a:rPr lang="en-GB" dirty="0" err="1">
                    <a:sym typeface="Wingdings" panose="05000000000000000000" pitchFamily="2" charset="2"/>
                  </a:rPr>
                  <a:t>Anpassung</a:t>
                </a:r>
                <a:r>
                  <a:rPr lang="en-GB" dirty="0">
                    <a:sym typeface="Wingdings" panose="05000000000000000000" pitchFamily="2" charset="2"/>
                  </a:rPr>
                  <a:t> der </a:t>
                </a:r>
                <a:r>
                  <a:rPr lang="en-GB" dirty="0" err="1">
                    <a:sym typeface="Wingdings" panose="05000000000000000000" pitchFamily="2" charset="2"/>
                  </a:rPr>
                  <a:t>Wärmeübergangskoeffizienten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anhand</a:t>
                </a:r>
                <a:r>
                  <a:rPr lang="en-GB" dirty="0">
                    <a:sym typeface="Wingdings" panose="05000000000000000000" pitchFamily="2" charset="2"/>
                  </a:rPr>
                  <a:t> von </a:t>
                </a:r>
                <a:r>
                  <a:rPr lang="en-GB" dirty="0" err="1">
                    <a:sym typeface="Wingdings" panose="05000000000000000000" pitchFamily="2" charset="2"/>
                  </a:rPr>
                  <a:t>Versuchsdaten</a:t>
                </a:r>
                <a:endParaRPr lang="en-GB" dirty="0">
                  <a:sym typeface="Wingdings" panose="05000000000000000000" pitchFamily="2" charset="2"/>
                </a:endParaRPr>
              </a:p>
              <a:p>
                <a:r>
                  <a:rPr lang="en-GB" dirty="0">
                    <a:sym typeface="Wingdings" panose="05000000000000000000" pitchFamily="2" charset="2"/>
                  </a:rPr>
                  <a:t>-</a:t>
                </a:r>
                <a:r>
                  <a:rPr lang="en-GB" dirty="0" err="1">
                    <a:sym typeface="Wingdings" panose="05000000000000000000" pitchFamily="2" charset="2"/>
                  </a:rPr>
                  <a:t>Aufgrund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zu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geringer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errechneter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Kälteleistung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Rechnung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mit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äquivalenter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Temperatur</a:t>
                </a:r>
                <a:r>
                  <a:rPr lang="en-GB" dirty="0">
                    <a:sym typeface="Wingdings" panose="05000000000000000000" pitchFamily="2" charset="2"/>
                  </a:rPr>
                  <a:t>  </a:t>
                </a:r>
                <a:r>
                  <a:rPr lang="en-GB" dirty="0" err="1">
                    <a:sym typeface="Wingdings" panose="05000000000000000000" pitchFamily="2" charset="2"/>
                  </a:rPr>
                  <a:t>bei</a:t>
                </a:r>
                <a:r>
                  <a:rPr lang="en-GB" dirty="0">
                    <a:sym typeface="Wingdings" panose="05000000000000000000" pitchFamily="2" charset="2"/>
                  </a:rPr>
                  <a:t> 0% </a:t>
                </a:r>
                <a:r>
                  <a:rPr lang="en-GB" dirty="0" err="1">
                    <a:sym typeface="Wingdings" panose="05000000000000000000" pitchFamily="2" charset="2"/>
                  </a:rPr>
                  <a:t>rF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nötig</a:t>
                </a:r>
                <a:r>
                  <a:rPr lang="en-GB" dirty="0">
                    <a:sym typeface="Wingdings" panose="05000000000000000000" pitchFamily="2" charset="2"/>
                  </a:rPr>
                  <a:t> (5°C </a:t>
                </a:r>
                <a:r>
                  <a:rPr lang="en-GB" dirty="0" err="1">
                    <a:sym typeface="Wingdings" panose="05000000000000000000" pitchFamily="2" charset="2"/>
                  </a:rPr>
                  <a:t>bei</a:t>
                </a:r>
                <a:r>
                  <a:rPr lang="en-GB" dirty="0">
                    <a:sym typeface="Wingdings" panose="05000000000000000000" pitchFamily="2" charset="2"/>
                  </a:rPr>
                  <a:t> 40% ~ ca 11°C </a:t>
                </a:r>
                <a:r>
                  <a:rPr lang="en-GB" dirty="0" err="1">
                    <a:sym typeface="Wingdings" panose="05000000000000000000" pitchFamily="2" charset="2"/>
                  </a:rPr>
                  <a:t>bei</a:t>
                </a:r>
                <a:r>
                  <a:rPr lang="en-GB" dirty="0">
                    <a:sym typeface="Wingdings" panose="05000000000000000000" pitchFamily="2" charset="2"/>
                  </a:rPr>
                  <a:t> 0%)</a:t>
                </a:r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/>
                  <a:t>-</a:t>
                </a:r>
                <a:r>
                  <a:rPr lang="en-GB" b="0" i="0">
                    <a:latin typeface="Cambria Math" panose="02040503050406030204" pitchFamily="18" charset="0"/>
                  </a:rPr>
                  <a:t>𝜖</a:t>
                </a:r>
                <a:r>
                  <a:rPr lang="en-GB" dirty="0"/>
                  <a:t>-NTU-</a:t>
                </a:r>
                <a:r>
                  <a:rPr lang="en-GB" dirty="0" err="1"/>
                  <a:t>Methode</a:t>
                </a:r>
                <a:r>
                  <a:rPr lang="en-GB" dirty="0"/>
                  <a:t> </a:t>
                </a:r>
                <a:r>
                  <a:rPr lang="en-GB" dirty="0" err="1"/>
                  <a:t>nur</a:t>
                </a:r>
                <a:r>
                  <a:rPr lang="en-GB" dirty="0"/>
                  <a:t> </a:t>
                </a:r>
                <a:r>
                  <a:rPr lang="en-GB" dirty="0" err="1"/>
                  <a:t>gültig</a:t>
                </a:r>
                <a:r>
                  <a:rPr lang="en-GB" dirty="0"/>
                  <a:t> </a:t>
                </a:r>
                <a:r>
                  <a:rPr lang="en-GB" dirty="0" err="1"/>
                  <a:t>für</a:t>
                </a:r>
                <a:r>
                  <a:rPr lang="en-GB" dirty="0"/>
                  <a:t> </a:t>
                </a:r>
                <a:r>
                  <a:rPr lang="en-GB" dirty="0" err="1"/>
                  <a:t>trockene</a:t>
                </a:r>
                <a:r>
                  <a:rPr lang="en-GB" dirty="0"/>
                  <a:t> </a:t>
                </a:r>
                <a:r>
                  <a:rPr lang="en-GB" dirty="0" err="1"/>
                  <a:t>Luft</a:t>
                </a:r>
                <a:r>
                  <a:rPr lang="en-GB" dirty="0"/>
                  <a:t> </a:t>
                </a:r>
                <a:r>
                  <a:rPr lang="en-GB" dirty="0">
                    <a:sym typeface="Wingdings" panose="05000000000000000000" pitchFamily="2" charset="2"/>
                  </a:rPr>
                  <a:t> </a:t>
                </a:r>
                <a:r>
                  <a:rPr lang="en-GB" dirty="0" err="1">
                    <a:sym typeface="Wingdings" panose="05000000000000000000" pitchFamily="2" charset="2"/>
                  </a:rPr>
                  <a:t>Validierung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unter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trockenen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Bedingungen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nötig</a:t>
                </a:r>
                <a:endParaRPr lang="en-GB" dirty="0">
                  <a:sym typeface="Wingdings" panose="05000000000000000000" pitchFamily="2" charset="2"/>
                </a:endParaRPr>
              </a:p>
              <a:p>
                <a:r>
                  <a:rPr lang="en-GB" dirty="0">
                    <a:sym typeface="Wingdings" panose="05000000000000000000" pitchFamily="2" charset="2"/>
                  </a:rPr>
                  <a:t>-</a:t>
                </a:r>
                <a:r>
                  <a:rPr lang="en-GB" dirty="0" err="1">
                    <a:sym typeface="Wingdings" panose="05000000000000000000" pitchFamily="2" charset="2"/>
                  </a:rPr>
                  <a:t>Ausgangswerte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mithilfe</a:t>
                </a:r>
                <a:r>
                  <a:rPr lang="en-GB" dirty="0">
                    <a:sym typeface="Wingdings" panose="05000000000000000000" pitchFamily="2" charset="2"/>
                  </a:rPr>
                  <a:t> von </a:t>
                </a:r>
                <a:r>
                  <a:rPr lang="en-GB" dirty="0" err="1">
                    <a:sym typeface="Wingdings" panose="05000000000000000000" pitchFamily="2" charset="2"/>
                  </a:rPr>
                  <a:t>Energiebilanz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bestimmbar</a:t>
                </a:r>
                <a:endParaRPr lang="en-GB" dirty="0">
                  <a:sym typeface="Wingdings" panose="05000000000000000000" pitchFamily="2" charset="2"/>
                </a:endParaRPr>
              </a:p>
              <a:p>
                <a:r>
                  <a:rPr lang="en-GB" dirty="0">
                    <a:sym typeface="Wingdings" panose="05000000000000000000" pitchFamily="2" charset="2"/>
                  </a:rPr>
                  <a:t>-</a:t>
                </a:r>
                <a:r>
                  <a:rPr lang="en-GB" dirty="0" err="1">
                    <a:sym typeface="Wingdings" panose="05000000000000000000" pitchFamily="2" charset="2"/>
                  </a:rPr>
                  <a:t>Unterscheidung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zwischen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Verdampfungsprozess</a:t>
                </a:r>
                <a:r>
                  <a:rPr lang="en-GB" dirty="0">
                    <a:sym typeface="Wingdings" panose="05000000000000000000" pitchFamily="2" charset="2"/>
                  </a:rPr>
                  <a:t> und </a:t>
                </a:r>
                <a:r>
                  <a:rPr lang="en-GB" dirty="0" err="1">
                    <a:sym typeface="Wingdings" panose="05000000000000000000" pitchFamily="2" charset="2"/>
                  </a:rPr>
                  <a:t>überhitztem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Bereich</a:t>
                </a:r>
                <a:endParaRPr lang="en-GB" dirty="0">
                  <a:sym typeface="Wingdings" panose="05000000000000000000" pitchFamily="2" charset="2"/>
                </a:endParaRPr>
              </a:p>
              <a:p>
                <a:r>
                  <a:rPr lang="en-GB" dirty="0">
                    <a:sym typeface="Wingdings" panose="05000000000000000000" pitchFamily="2" charset="2"/>
                  </a:rPr>
                  <a:t>-</a:t>
                </a:r>
                <a:r>
                  <a:rPr lang="en-GB" dirty="0" err="1">
                    <a:sym typeface="Wingdings" panose="05000000000000000000" pitchFamily="2" charset="2"/>
                  </a:rPr>
                  <a:t>Anpassung</a:t>
                </a:r>
                <a:r>
                  <a:rPr lang="en-GB" dirty="0">
                    <a:sym typeface="Wingdings" panose="05000000000000000000" pitchFamily="2" charset="2"/>
                  </a:rPr>
                  <a:t> der </a:t>
                </a:r>
                <a:r>
                  <a:rPr lang="en-GB" dirty="0" err="1">
                    <a:sym typeface="Wingdings" panose="05000000000000000000" pitchFamily="2" charset="2"/>
                  </a:rPr>
                  <a:t>Wärmeübergangskoeffizienten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anhand</a:t>
                </a:r>
                <a:r>
                  <a:rPr lang="en-GB" dirty="0">
                    <a:sym typeface="Wingdings" panose="05000000000000000000" pitchFamily="2" charset="2"/>
                  </a:rPr>
                  <a:t> von </a:t>
                </a:r>
                <a:r>
                  <a:rPr lang="en-GB" dirty="0" err="1">
                    <a:sym typeface="Wingdings" panose="05000000000000000000" pitchFamily="2" charset="2"/>
                  </a:rPr>
                  <a:t>Versuchsdaten</a:t>
                </a:r>
                <a:endParaRPr lang="en-GB" dirty="0">
                  <a:sym typeface="Wingdings" panose="05000000000000000000" pitchFamily="2" charset="2"/>
                </a:endParaRPr>
              </a:p>
              <a:p>
                <a:r>
                  <a:rPr lang="en-GB" dirty="0">
                    <a:sym typeface="Wingdings" panose="05000000000000000000" pitchFamily="2" charset="2"/>
                  </a:rPr>
                  <a:t>-</a:t>
                </a:r>
                <a:r>
                  <a:rPr lang="en-GB" dirty="0" err="1">
                    <a:sym typeface="Wingdings" panose="05000000000000000000" pitchFamily="2" charset="2"/>
                  </a:rPr>
                  <a:t>Aufgrund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zu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geringer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errechneter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Kälteleistung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Rechnung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mit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äquivalenter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Temperatur</a:t>
                </a:r>
                <a:r>
                  <a:rPr lang="en-GB" dirty="0">
                    <a:sym typeface="Wingdings" panose="05000000000000000000" pitchFamily="2" charset="2"/>
                  </a:rPr>
                  <a:t>  </a:t>
                </a:r>
                <a:r>
                  <a:rPr lang="en-GB" dirty="0" err="1">
                    <a:sym typeface="Wingdings" panose="05000000000000000000" pitchFamily="2" charset="2"/>
                  </a:rPr>
                  <a:t>bei</a:t>
                </a:r>
                <a:r>
                  <a:rPr lang="en-GB" dirty="0">
                    <a:sym typeface="Wingdings" panose="05000000000000000000" pitchFamily="2" charset="2"/>
                  </a:rPr>
                  <a:t> 0% </a:t>
                </a:r>
                <a:r>
                  <a:rPr lang="en-GB" dirty="0" err="1">
                    <a:sym typeface="Wingdings" panose="05000000000000000000" pitchFamily="2" charset="2"/>
                  </a:rPr>
                  <a:t>rF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nötig</a:t>
                </a:r>
                <a:r>
                  <a:rPr lang="en-GB" dirty="0">
                    <a:sym typeface="Wingdings" panose="05000000000000000000" pitchFamily="2" charset="2"/>
                  </a:rPr>
                  <a:t> (5°C </a:t>
                </a:r>
                <a:r>
                  <a:rPr lang="en-GB" dirty="0" err="1">
                    <a:sym typeface="Wingdings" panose="05000000000000000000" pitchFamily="2" charset="2"/>
                  </a:rPr>
                  <a:t>bei</a:t>
                </a:r>
                <a:r>
                  <a:rPr lang="en-GB" dirty="0">
                    <a:sym typeface="Wingdings" panose="05000000000000000000" pitchFamily="2" charset="2"/>
                  </a:rPr>
                  <a:t> 40% ~ ca 11°C </a:t>
                </a:r>
                <a:r>
                  <a:rPr lang="en-GB" dirty="0" err="1">
                    <a:sym typeface="Wingdings" panose="05000000000000000000" pitchFamily="2" charset="2"/>
                  </a:rPr>
                  <a:t>bei</a:t>
                </a:r>
                <a:r>
                  <a:rPr lang="en-GB" dirty="0">
                    <a:sym typeface="Wingdings" panose="05000000000000000000" pitchFamily="2" charset="2"/>
                  </a:rPr>
                  <a:t> 0%)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8023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7901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87338" y="871200"/>
            <a:ext cx="8569325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3814970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4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473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4.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5230800"/>
            <a:ext cx="8568000" cy="8128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4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55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Dennis Körner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536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5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5.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cxnSp>
        <p:nvCxnSpPr>
          <p:cNvPr id="4" name="Gerader Verbinder 11"/>
          <p:cNvCxnSpPr/>
          <p:nvPr userDrawn="1"/>
        </p:nvCxnSpPr>
        <p:spPr>
          <a:xfrm>
            <a:off x="287338" y="6300000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Dennis Körner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3773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6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6.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3196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287338" y="3036888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Dennis Körner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8063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7. Variante (mit Partner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baseline="0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7. Variante (mit Partnerlogo)</a:t>
            </a:r>
            <a:endParaRPr lang="en-US" dirty="0"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>
          <a:xfrm>
            <a:off x="-1275" y="0"/>
            <a:ext cx="9144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Bildplatzhalter 12"/>
          <p:cNvSpPr>
            <a:spLocks noGrp="1"/>
          </p:cNvSpPr>
          <p:nvPr>
            <p:ph type="pic" sz="quarter" idx="12" hasCustomPrompt="1"/>
          </p:nvPr>
        </p:nvSpPr>
        <p:spPr>
          <a:xfrm>
            <a:off x="1882800" y="6351373"/>
            <a:ext cx="1620000" cy="40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Partnerlogo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54000" y="5731200"/>
            <a:ext cx="5209200" cy="4320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marR="0" indent="0" algn="r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Dennis Körner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3628800" y="637560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0206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0" cy="2314800"/>
          </a:xfrm>
          <a:prstGeom prst="rect">
            <a:avLst/>
          </a:prstGeom>
        </p:spPr>
        <p:txBody>
          <a:bodyPr/>
          <a:lstStyle>
            <a:lvl1pPr marL="0" marR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6" name="Textplatzhalter 1"/>
          <p:cNvSpPr>
            <a:spLocks noGrp="1"/>
          </p:cNvSpPr>
          <p:nvPr>
            <p:ph type="body" sz="quarter" idx="14" hasCustomPrompt="1"/>
          </p:nvPr>
        </p:nvSpPr>
        <p:spPr>
          <a:xfrm>
            <a:off x="288000" y="2847599"/>
            <a:ext cx="4154400" cy="33156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/>
            </a:lvl1pPr>
          </a:lstStyle>
          <a:p>
            <a:r>
              <a:rPr lang="de-DE" dirty="0"/>
              <a:t>Kontaktdaten</a:t>
            </a:r>
          </a:p>
        </p:txBody>
      </p:sp>
      <p:sp>
        <p:nvSpPr>
          <p:cNvPr id="10" name="Textplatzhalt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288000" y="2487600"/>
            <a:ext cx="8568000" cy="23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Kontakt</a:t>
            </a:r>
          </a:p>
        </p:txBody>
      </p:sp>
    </p:spTree>
    <p:extLst>
      <p:ext uri="{BB962C8B-B14F-4D97-AF65-F5344CB8AC3E}">
        <p14:creationId xmlns:p14="http://schemas.microsoft.com/office/powerpoint/2010/main" val="3220058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2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0" cy="455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8" name="Textplatzhalter 1"/>
          <p:cNvSpPr>
            <a:spLocks noGrp="1"/>
          </p:cNvSpPr>
          <p:nvPr>
            <p:ph type="body" sz="quarter" idx="14" hasCustomPrompt="1"/>
          </p:nvPr>
        </p:nvSpPr>
        <p:spPr>
          <a:xfrm>
            <a:off x="287999" y="5086800"/>
            <a:ext cx="4154400" cy="107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aseline="0"/>
            </a:lvl1pPr>
          </a:lstStyle>
          <a:p>
            <a:r>
              <a:rPr lang="de-DE" dirty="0"/>
              <a:t>Firmenadresse</a:t>
            </a:r>
          </a:p>
          <a:p>
            <a:endParaRPr lang="de-DE" dirty="0"/>
          </a:p>
        </p:txBody>
      </p:sp>
      <p:sp>
        <p:nvSpPr>
          <p:cNvPr id="11" name="Textplatzhalter 1"/>
          <p:cNvSpPr>
            <a:spLocks noGrp="1"/>
          </p:cNvSpPr>
          <p:nvPr>
            <p:ph type="body" sz="quarter" idx="16" hasCustomPrompt="1"/>
          </p:nvPr>
        </p:nvSpPr>
        <p:spPr>
          <a:xfrm>
            <a:off x="4701600" y="5086800"/>
            <a:ext cx="4154400" cy="107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aseline="0"/>
            </a:lvl1pPr>
          </a:lstStyle>
          <a:p>
            <a:r>
              <a:rPr lang="de-DE" sz="1400" dirty="0"/>
              <a:t>Kontaktdaten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288000" y="4726800"/>
            <a:ext cx="8568000" cy="23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Kontakt</a:t>
            </a:r>
          </a:p>
        </p:txBody>
      </p:sp>
    </p:spTree>
    <p:extLst>
      <p:ext uri="{BB962C8B-B14F-4D97-AF65-F5344CB8AC3E}">
        <p14:creationId xmlns:p14="http://schemas.microsoft.com/office/powerpoint/2010/main" val="2683691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3. Variante">
    <p:bg>
      <p:bgPr>
        <a:blipFill dpi="0" rotWithShape="1">
          <a:blip r:embed="rId2">
            <a:alphaModFix amt="20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8000" y="2563200"/>
            <a:ext cx="4154400" cy="36000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de-DE" dirty="0"/>
              <a:t>Kontaktdaten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9258072" y="540456"/>
            <a:ext cx="1641475" cy="16312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Rechtsklick auf freie Fläche innerhalb der Folie.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Hintergrund formatieren anklicken.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Unter "Füllung" den Button "Datei..." anklicken und Grafik auswählen.</a:t>
            </a:r>
          </a:p>
        </p:txBody>
      </p:sp>
    </p:spTree>
    <p:extLst>
      <p:ext uri="{BB962C8B-B14F-4D97-AF65-F5344CB8AC3E}">
        <p14:creationId xmlns:p14="http://schemas.microsoft.com/office/powerpoint/2010/main" val="3500427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Partner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7585200" y="45936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7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288000" y="45936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7585200" y="34812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288000" y="34812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7585200" y="23688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288000" y="23688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585200" y="12564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288000" y="12564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7585200" y="1440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288000" y="1440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8908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 Partner, 2. Varian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2"/>
          <p:cNvSpPr>
            <a:spLocks noGrp="1"/>
          </p:cNvSpPr>
          <p:nvPr>
            <p:ph type="pic" sz="quarter" idx="12" hasCustomPrompt="1"/>
          </p:nvPr>
        </p:nvSpPr>
        <p:spPr>
          <a:xfrm>
            <a:off x="7585200" y="57060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288000" y="57060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7585200" y="45936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288000" y="45936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7585200" y="34812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8" name="Textplatzhalt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288000" y="34812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7585200" y="23688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20" name="Textplatzhalt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288000" y="23688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585200" y="12564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288000" y="12564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7585200" y="1440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24" name="Textplatzhalt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288000" y="1440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80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8" y="871200"/>
            <a:ext cx="8569325" cy="529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dirty="0"/>
              <a:t>Textbereich</a:t>
            </a:r>
          </a:p>
        </p:txBody>
      </p:sp>
    </p:spTree>
    <p:extLst>
      <p:ext uri="{BB962C8B-B14F-4D97-AF65-F5344CB8AC3E}">
        <p14:creationId xmlns:p14="http://schemas.microsoft.com/office/powerpoint/2010/main" val="130120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(66:3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192000" y="1094400"/>
            <a:ext cx="26640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Bild</a:t>
            </a:r>
            <a:r>
              <a:rPr lang="de-DE" sz="1000" baseline="0" dirty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192000" y="5662800"/>
            <a:ext cx="2664000" cy="5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Bildtitel oder ggf. Beschreibung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87338" y="871200"/>
            <a:ext cx="56484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356083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(50:5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701600" y="1094400"/>
            <a:ext cx="41544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Bild</a:t>
            </a:r>
            <a:r>
              <a:rPr lang="de-DE" sz="1000" baseline="0" dirty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701600" y="5662800"/>
            <a:ext cx="4154400" cy="5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Bildtitel oder ggf. Beschreibung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87338" y="871200"/>
            <a:ext cx="41544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215921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87337" y="5662800"/>
            <a:ext cx="8568000" cy="4995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Bildtitel oder ggf. Beschreibung</a:t>
            </a:r>
          </a:p>
        </p:txBody>
      </p:sp>
      <p:sp>
        <p:nvSpPr>
          <p:cNvPr id="5" name="Bildplatzhalter 3"/>
          <p:cNvSpPr>
            <a:spLocks noGrp="1"/>
          </p:cNvSpPr>
          <p:nvPr>
            <p:ph type="pic" sz="quarter" idx="14"/>
          </p:nvPr>
        </p:nvSpPr>
        <p:spPr>
          <a:xfrm>
            <a:off x="288000" y="1094400"/>
            <a:ext cx="85680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Bild</a:t>
            </a:r>
            <a:r>
              <a:rPr lang="de-DE" sz="1000" baseline="0" dirty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06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9" name="Diagrammplatzhalter 8"/>
          <p:cNvSpPr>
            <a:spLocks noGrp="1"/>
          </p:cNvSpPr>
          <p:nvPr>
            <p:ph type="chart" sz="quarter" idx="13"/>
          </p:nvPr>
        </p:nvSpPr>
        <p:spPr>
          <a:xfrm>
            <a:off x="287338" y="871200"/>
            <a:ext cx="8569325" cy="5292000"/>
          </a:xfrm>
          <a:prstGeom prst="rect">
            <a:avLst/>
          </a:prstGeom>
        </p:spPr>
        <p:txBody>
          <a:bodyPr lIns="90000" tIns="46800" rIns="90000" bIns="46800"/>
          <a:lstStyle>
            <a:lvl1pPr marL="0" indent="0">
              <a:buNone/>
              <a:defRPr/>
            </a:lvl1pPr>
          </a:lstStyle>
          <a:p>
            <a:r>
              <a:rPr lang="de-DE"/>
              <a:t>Diagramm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284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Tim Klebig</a:t>
            </a:r>
          </a:p>
        </p:txBody>
      </p:sp>
      <p:sp>
        <p:nvSpPr>
          <p:cNvPr id="4" name="Rechteck 3"/>
          <p:cNvSpPr/>
          <p:nvPr userDrawn="1"/>
        </p:nvSpPr>
        <p:spPr>
          <a:xfrm>
            <a:off x="0" y="0"/>
            <a:ext cx="9144000" cy="2312988"/>
          </a:xfrm>
          <a:prstGeom prst="rect">
            <a:avLst/>
          </a:prstGeom>
          <a:solidFill>
            <a:srgbClr val="DD4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DD40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Beispiel-Titel</a:t>
            </a:r>
            <a:r>
              <a:rPr lang="en-US" dirty="0"/>
              <a:t>, 1. </a:t>
            </a:r>
            <a:r>
              <a:rPr lang="en-US" dirty="0" err="1"/>
              <a:t>Variante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5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2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0"/>
            <a:ext cx="9144000" cy="2312988"/>
          </a:xfrm>
          <a:prstGeom prst="rect">
            <a:avLst/>
          </a:prstGeom>
          <a:solidFill>
            <a:srgbClr val="9D9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2. Variante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Dennis Körner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523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3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3.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4" name="Bildplatzhalter 2"/>
          <p:cNvSpPr>
            <a:spLocks noGrp="1"/>
          </p:cNvSpPr>
          <p:nvPr>
            <p:ph type="pic" sz="quarter" idx="10"/>
          </p:nvPr>
        </p:nvSpPr>
        <p:spPr>
          <a:xfrm>
            <a:off x="-1275" y="0"/>
            <a:ext cx="9144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Dennis Körner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564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r Verbinder 10"/>
          <p:cNvCxnSpPr/>
          <p:nvPr/>
        </p:nvCxnSpPr>
        <p:spPr>
          <a:xfrm>
            <a:off x="287338" y="741600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-2151063" y="525225"/>
            <a:ext cx="20331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Fußzeile</a:t>
            </a:r>
            <a:r>
              <a:rPr lang="de-DE" sz="1000" b="1" baseline="0" dirty="0">
                <a:latin typeface="+mn-lt"/>
              </a:rPr>
              <a:t> anpassen</a:t>
            </a:r>
            <a:r>
              <a:rPr lang="de-DE" sz="1000" b="1" dirty="0">
                <a:latin typeface="+mn-lt"/>
              </a:rPr>
              <a:t>:</a:t>
            </a:r>
            <a:endParaRPr lang="de-DE" sz="1000" b="0" dirty="0">
              <a:latin typeface="+mn-lt"/>
            </a:endParaRP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de-DE" sz="1000" b="0" baseline="0" dirty="0">
                <a:latin typeface="+mn-lt"/>
              </a:rPr>
              <a:t>Im Karteireiter „Ansicht“  auf Folienmaster klicken.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de-DE" sz="1000" b="0" baseline="0" dirty="0">
                <a:latin typeface="+mn-lt"/>
              </a:rPr>
              <a:t>Links in der Übersicht die oberste Folie auswählen.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de-DE" sz="1000" b="0" baseline="0" dirty="0">
                <a:latin typeface="+mn-lt"/>
              </a:rPr>
              <a:t>Im Hauptbildschirm kann die Fußzeile für alle Folien durch anklicken bearbeitet werden.</a:t>
            </a:r>
            <a:endParaRPr lang="de-DE" sz="1000" b="1" dirty="0">
              <a:latin typeface="+mn-lt"/>
            </a:endParaRP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1116000" y="6372000"/>
            <a:ext cx="2700000" cy="430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baseline="0" dirty="0">
                <a:solidFill>
                  <a:srgbClr val="9D9EA0"/>
                </a:solidFill>
              </a:rPr>
              <a:t>Zwischenstand Bachelorarbeit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9D9EA0"/>
                </a:solidFill>
              </a:rPr>
              <a:t>Tim Klebig |  EBC  | 20.03.2018</a:t>
            </a:r>
            <a:endParaRPr lang="de-DE" dirty="0"/>
          </a:p>
        </p:txBody>
      </p:sp>
      <p:cxnSp>
        <p:nvCxnSpPr>
          <p:cNvPr id="12" name="Gerader Verbinder 11"/>
          <p:cNvCxnSpPr/>
          <p:nvPr/>
        </p:nvCxnSpPr>
        <p:spPr>
          <a:xfrm>
            <a:off x="287338" y="6300000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288000" y="6372000"/>
            <a:ext cx="65563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ABEDA6A0-9FCC-47AA-99A4-88E72C69C2BF}" type="slidenum">
              <a:rPr lang="de-DE" sz="900" smtClean="0">
                <a:solidFill>
                  <a:srgbClr val="9D9EA0"/>
                </a:solidFill>
              </a:rPr>
              <a:t>‹#›</a:t>
            </a:fld>
            <a:endParaRPr lang="de-DE" sz="900" dirty="0">
              <a:solidFill>
                <a:srgbClr val="9D9EA0"/>
              </a:solidFill>
            </a:endParaRP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200" y="6372000"/>
            <a:ext cx="1011600" cy="407267"/>
          </a:xfrm>
          <a:prstGeom prst="rect">
            <a:avLst/>
          </a:prstGeom>
        </p:spPr>
      </p:pic>
      <p:pic>
        <p:nvPicPr>
          <p:cNvPr id="16" name="Grafik 15"/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800" y="6379200"/>
            <a:ext cx="1429200" cy="392400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7306837" y="637363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9" r:id="rId3"/>
    <p:sldLayoutId id="2147483772" r:id="rId4"/>
    <p:sldLayoutId id="2147483760" r:id="rId5"/>
    <p:sldLayoutId id="2147483761" r:id="rId6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57" userDrawn="1">
          <p15:clr>
            <a:srgbClr val="F26B43"/>
          </p15:clr>
        </p15:guide>
        <p15:guide id="2" orient="horz" pos="2863" userDrawn="1">
          <p15:clr>
            <a:srgbClr val="F26B43"/>
          </p15:clr>
        </p15:guide>
        <p15:guide id="3" pos="181" userDrawn="1">
          <p15:clr>
            <a:srgbClr val="F26B43"/>
          </p15:clr>
        </p15:guide>
        <p15:guide id="4" pos="5579" userDrawn="1">
          <p15:clr>
            <a:srgbClr val="F26B43"/>
          </p15:clr>
        </p15:guide>
        <p15:guide id="5" pos="1950" userDrawn="1">
          <p15:clr>
            <a:srgbClr val="F26B43"/>
          </p15:clr>
        </p15:guide>
        <p15:guide id="6" pos="2064" userDrawn="1">
          <p15:clr>
            <a:srgbClr val="F26B43"/>
          </p15:clr>
        </p15:guide>
        <p15:guide id="7" pos="3696" userDrawn="1">
          <p15:clr>
            <a:srgbClr val="F26B43"/>
          </p15:clr>
        </p15:guide>
        <p15:guide id="8" pos="381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7306837" y="637363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6061446" y="637560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200" y="6372000"/>
            <a:ext cx="1011600" cy="407267"/>
          </a:xfrm>
          <a:prstGeom prst="rect">
            <a:avLst/>
          </a:prstGeom>
        </p:spPr>
      </p:pic>
      <p:pic>
        <p:nvPicPr>
          <p:cNvPr id="19" name="Grafik 18"/>
          <p:cNvPicPr>
            <a:picLocks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800" y="6379200"/>
            <a:ext cx="1429200" cy="3924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600" y="6350400"/>
            <a:ext cx="2225067" cy="4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0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91" r:id="rId3"/>
    <p:sldLayoutId id="2147483792" r:id="rId4"/>
    <p:sldLayoutId id="2147483789" r:id="rId5"/>
    <p:sldLayoutId id="2147483790" r:id="rId6"/>
    <p:sldLayoutId id="2147483779" r:id="rId7"/>
    <p:sldLayoutId id="2147483796" r:id="rId8"/>
    <p:sldLayoutId id="2147483797" r:id="rId9"/>
    <p:sldLayoutId id="2147483773" r:id="rId10"/>
    <p:sldLayoutId id="2147483795" r:id="rId11"/>
    <p:sldLayoutId id="2147483794" r:id="rId12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57">
          <p15:clr>
            <a:srgbClr val="F26B43"/>
          </p15:clr>
        </p15:guide>
        <p15:guide id="2" orient="horz" pos="2863">
          <p15:clr>
            <a:srgbClr val="F26B43"/>
          </p15:clr>
        </p15:guide>
        <p15:guide id="3" pos="181">
          <p15:clr>
            <a:srgbClr val="F26B43"/>
          </p15:clr>
        </p15:guide>
        <p15:guide id="4" pos="5579">
          <p15:clr>
            <a:srgbClr val="F26B43"/>
          </p15:clr>
        </p15:guide>
        <p15:guide id="5" pos="1950">
          <p15:clr>
            <a:srgbClr val="F26B43"/>
          </p15:clr>
        </p15:guide>
        <p15:guide id="6" pos="2064">
          <p15:clr>
            <a:srgbClr val="F26B43"/>
          </p15:clr>
        </p15:guide>
        <p15:guide id="7" pos="3696">
          <p15:clr>
            <a:srgbClr val="F26B43"/>
          </p15:clr>
        </p15:guide>
        <p15:guide id="8" pos="381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emf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88000" y="6339600"/>
            <a:ext cx="3240000" cy="215444"/>
          </a:xfrm>
        </p:spPr>
        <p:txBody>
          <a:bodyPr/>
          <a:lstStyle/>
          <a:p>
            <a:r>
              <a:rPr lang="de-DE" dirty="0"/>
              <a:t>Tim Klebig</a:t>
            </a:r>
          </a:p>
        </p:txBody>
      </p:sp>
      <p:sp>
        <p:nvSpPr>
          <p:cNvPr id="16" name="Titel 1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[C] Zwischenstand Bachelorarbeit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xfrm>
            <a:off x="288000" y="3027600"/>
            <a:ext cx="8568000" cy="256813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Modellgestützte Untersuchung und experimentelle Validierung von Verdampferschaltungen zur thermischen Leistungssteigerung für den Einsatz in Kühlmöbeln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640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Tim Klebig</a:t>
            </a:r>
          </a:p>
          <a:p>
            <a:r>
              <a:rPr lang="de-DE" dirty="0"/>
              <a:t>E-Mail: 		tim.klebig@eonerc.rwth-aachen.de</a:t>
            </a:r>
          </a:p>
        </p:txBody>
      </p:sp>
    </p:spTree>
    <p:extLst>
      <p:ext uri="{BB962C8B-B14F-4D97-AF65-F5344CB8AC3E}">
        <p14:creationId xmlns:p14="http://schemas.microsoft.com/office/powerpoint/2010/main" val="1672513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AB270-0167-4371-9CE7-99125206F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Kühlmöbel</a:t>
            </a:r>
            <a:r>
              <a:rPr lang="en-GB" dirty="0"/>
              <a:t> in </a:t>
            </a:r>
            <a:r>
              <a:rPr lang="en-GB" dirty="0" err="1"/>
              <a:t>Klimakammer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342F3-345E-45B0-A066-978238AB71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000" dirty="0" err="1"/>
              <a:t>Prüfstandsaufbau</a:t>
            </a:r>
            <a:r>
              <a:rPr lang="en-GB" sz="2000" dirty="0"/>
              <a:t> in </a:t>
            </a:r>
            <a:r>
              <a:rPr lang="en-GB" sz="2000" dirty="0" err="1"/>
              <a:t>Klimakammer</a:t>
            </a:r>
            <a:endParaRPr lang="en-GB" sz="2000" dirty="0"/>
          </a:p>
        </p:txBody>
      </p:sp>
      <p:pic>
        <p:nvPicPr>
          <p:cNvPr id="32" name="Picture Placeholder 31">
            <a:extLst>
              <a:ext uri="{FF2B5EF4-FFF2-40B4-BE49-F238E27FC236}">
                <a16:creationId xmlns:a16="http://schemas.microsoft.com/office/drawing/2014/main" id="{9F4831DE-A126-434D-85DD-9DF1DBBCA26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tretch>
            <a:fillRect/>
          </a:stretch>
        </p:blipFill>
        <p:spPr>
          <a:xfrm>
            <a:off x="287337" y="1052294"/>
            <a:ext cx="8568000" cy="4513741"/>
          </a:xfrm>
        </p:spPr>
      </p:pic>
    </p:spTree>
    <p:extLst>
      <p:ext uri="{BB962C8B-B14F-4D97-AF65-F5344CB8AC3E}">
        <p14:creationId xmlns:p14="http://schemas.microsoft.com/office/powerpoint/2010/main" val="558993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1AEE8DA-79F1-4F51-92DD-44AA5EB19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Der </a:t>
            </a:r>
            <a:r>
              <a:rPr lang="en-GB" dirty="0" err="1"/>
              <a:t>Kältekreislauf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D5C156A-9B7C-48C8-ADBB-58612EB3F5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7337" y="5662800"/>
            <a:ext cx="8568000" cy="499533"/>
          </a:xfrm>
        </p:spPr>
        <p:txBody>
          <a:bodyPr>
            <a:normAutofit/>
          </a:bodyPr>
          <a:lstStyle/>
          <a:p>
            <a:pPr algn="ctr"/>
            <a:r>
              <a:rPr lang="en-GB" sz="2000" dirty="0" err="1"/>
              <a:t>Kälteanlage</a:t>
            </a:r>
            <a:r>
              <a:rPr lang="en-GB" sz="2000" dirty="0"/>
              <a:t> </a:t>
            </a:r>
            <a:r>
              <a:rPr lang="en-GB" sz="2000" dirty="0" err="1"/>
              <a:t>mit</a:t>
            </a:r>
            <a:r>
              <a:rPr lang="en-GB" sz="2000" dirty="0"/>
              <a:t> </a:t>
            </a:r>
            <a:r>
              <a:rPr lang="en-GB" sz="2000" dirty="0" err="1"/>
              <a:t>drei</a:t>
            </a:r>
            <a:r>
              <a:rPr lang="en-GB" sz="2000" dirty="0"/>
              <a:t> </a:t>
            </a:r>
            <a:r>
              <a:rPr lang="en-GB" sz="2000" dirty="0" err="1"/>
              <a:t>Propankreisen</a:t>
            </a:r>
            <a:r>
              <a:rPr lang="en-GB" sz="2000" dirty="0"/>
              <a:t> und </a:t>
            </a:r>
            <a:r>
              <a:rPr lang="en-GB" sz="2000" dirty="0" err="1"/>
              <a:t>Druck</a:t>
            </a:r>
            <a:r>
              <a:rPr lang="en-GB" sz="2000" dirty="0"/>
              <a:t>-/</a:t>
            </a:r>
            <a:r>
              <a:rPr lang="en-GB" sz="2000" dirty="0" err="1"/>
              <a:t>Temperatursensoren</a:t>
            </a:r>
            <a:endParaRPr lang="en-GB" sz="2000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19691DE-88F6-42C6-8105-659A29C95E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60" t="774" r="43" b="-774"/>
          <a:stretch/>
        </p:blipFill>
        <p:spPr>
          <a:xfrm>
            <a:off x="762300" y="415800"/>
            <a:ext cx="7920000" cy="556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131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 der Arbeit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884F6CA-19C8-4921-8907-432DE3E344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Praktische</a:t>
            </a:r>
            <a:r>
              <a:rPr lang="en-GB" dirty="0"/>
              <a:t> </a:t>
            </a:r>
            <a:r>
              <a:rPr lang="en-GB" dirty="0" err="1"/>
              <a:t>Tätigkeiten</a:t>
            </a:r>
            <a:endParaRPr lang="en-GB" dirty="0"/>
          </a:p>
          <a:p>
            <a:pPr lvl="1"/>
            <a:r>
              <a:rPr lang="en-GB" dirty="0" err="1"/>
              <a:t>Umbau</a:t>
            </a:r>
            <a:r>
              <a:rPr lang="en-GB" dirty="0"/>
              <a:t> des </a:t>
            </a:r>
            <a:r>
              <a:rPr lang="en-GB" dirty="0" err="1"/>
              <a:t>Kühlmöbels</a:t>
            </a:r>
            <a:endParaRPr lang="en-GB" dirty="0"/>
          </a:p>
          <a:p>
            <a:pPr lvl="1"/>
            <a:r>
              <a:rPr lang="en-GB" dirty="0" err="1"/>
              <a:t>Durchführung</a:t>
            </a:r>
            <a:r>
              <a:rPr lang="en-GB" dirty="0"/>
              <a:t> der </a:t>
            </a:r>
            <a:r>
              <a:rPr lang="en-GB" dirty="0" err="1"/>
              <a:t>Untersuchungen</a:t>
            </a:r>
            <a:endParaRPr lang="en-GB" dirty="0"/>
          </a:p>
          <a:p>
            <a:pPr marL="216100" lvl="1" indent="0">
              <a:buNone/>
            </a:pPr>
            <a:endParaRPr lang="en-GB" dirty="0"/>
          </a:p>
          <a:p>
            <a:r>
              <a:rPr lang="en-GB" dirty="0" err="1"/>
              <a:t>Versuchsauswertung</a:t>
            </a:r>
            <a:endParaRPr lang="en-GB" dirty="0"/>
          </a:p>
          <a:p>
            <a:pPr lvl="1"/>
            <a:r>
              <a:rPr lang="en-GB" dirty="0" err="1"/>
              <a:t>Entwicklung</a:t>
            </a:r>
            <a:r>
              <a:rPr lang="en-GB" dirty="0"/>
              <a:t> </a:t>
            </a:r>
            <a:r>
              <a:rPr lang="en-GB" dirty="0" err="1"/>
              <a:t>eines</a:t>
            </a:r>
            <a:r>
              <a:rPr lang="en-GB" dirty="0"/>
              <a:t> </a:t>
            </a:r>
            <a:r>
              <a:rPr lang="en-GB" dirty="0" err="1"/>
              <a:t>Auswertungsprogrammes</a:t>
            </a:r>
            <a:r>
              <a:rPr lang="en-GB" dirty="0"/>
              <a:t> via Python</a:t>
            </a:r>
          </a:p>
          <a:p>
            <a:pPr lvl="1"/>
            <a:r>
              <a:rPr lang="en-GB" dirty="0" err="1"/>
              <a:t>Zusammenstellen</a:t>
            </a:r>
            <a:r>
              <a:rPr lang="en-GB" dirty="0"/>
              <a:t> </a:t>
            </a:r>
            <a:r>
              <a:rPr lang="en-GB" dirty="0" err="1"/>
              <a:t>eines</a:t>
            </a:r>
            <a:r>
              <a:rPr lang="en-GB" dirty="0"/>
              <a:t> </a:t>
            </a:r>
            <a:r>
              <a:rPr lang="en-GB" dirty="0" err="1"/>
              <a:t>Pakets</a:t>
            </a:r>
            <a:r>
              <a:rPr lang="en-GB" dirty="0"/>
              <a:t> </a:t>
            </a:r>
            <a:r>
              <a:rPr lang="en-GB" dirty="0" err="1"/>
              <a:t>optimaler</a:t>
            </a:r>
            <a:r>
              <a:rPr lang="en-GB" dirty="0"/>
              <a:t> </a:t>
            </a:r>
            <a:r>
              <a:rPr lang="en-GB" dirty="0" err="1"/>
              <a:t>Komponenten</a:t>
            </a:r>
            <a:endParaRPr lang="en-GB" dirty="0"/>
          </a:p>
          <a:p>
            <a:pPr marL="216100" lvl="1" indent="0">
              <a:buNone/>
            </a:pPr>
            <a:endParaRPr lang="en-GB" dirty="0"/>
          </a:p>
          <a:p>
            <a:r>
              <a:rPr lang="en-GB" dirty="0" err="1"/>
              <a:t>Modellierung</a:t>
            </a:r>
            <a:r>
              <a:rPr lang="en-GB" dirty="0"/>
              <a:t> </a:t>
            </a:r>
            <a:r>
              <a:rPr lang="en-GB" dirty="0" err="1"/>
              <a:t>eines</a:t>
            </a:r>
            <a:r>
              <a:rPr lang="en-GB" dirty="0"/>
              <a:t> </a:t>
            </a:r>
            <a:r>
              <a:rPr lang="en-GB" dirty="0" err="1"/>
              <a:t>Verdampfers</a:t>
            </a:r>
            <a:r>
              <a:rPr lang="en-GB" dirty="0"/>
              <a:t> </a:t>
            </a:r>
            <a:r>
              <a:rPr lang="en-GB" dirty="0" err="1"/>
              <a:t>unter</a:t>
            </a:r>
            <a:r>
              <a:rPr lang="en-GB" dirty="0"/>
              <a:t> </a:t>
            </a:r>
            <a:r>
              <a:rPr lang="en-GB" dirty="0" err="1"/>
              <a:t>verschiedenen</a:t>
            </a:r>
            <a:r>
              <a:rPr lang="en-GB" dirty="0"/>
              <a:t> </a:t>
            </a:r>
            <a:r>
              <a:rPr lang="en-GB" dirty="0" err="1"/>
              <a:t>Verschaltungen</a:t>
            </a:r>
            <a:endParaRPr lang="en-GB" dirty="0"/>
          </a:p>
          <a:p>
            <a:pPr lvl="1"/>
            <a:r>
              <a:rPr lang="en-GB" dirty="0" err="1"/>
              <a:t>Entwicklung</a:t>
            </a:r>
            <a:r>
              <a:rPr lang="en-GB" dirty="0"/>
              <a:t> </a:t>
            </a:r>
            <a:r>
              <a:rPr lang="en-GB" dirty="0" err="1"/>
              <a:t>eines</a:t>
            </a:r>
            <a:r>
              <a:rPr lang="en-GB" dirty="0"/>
              <a:t> </a:t>
            </a:r>
            <a:r>
              <a:rPr lang="en-GB" dirty="0" err="1"/>
              <a:t>Modells</a:t>
            </a:r>
            <a:r>
              <a:rPr lang="en-GB" dirty="0"/>
              <a:t> via EES</a:t>
            </a:r>
          </a:p>
          <a:p>
            <a:pPr lvl="1"/>
            <a:r>
              <a:rPr lang="en-GB" dirty="0" err="1"/>
              <a:t>Validierung</a:t>
            </a:r>
            <a:r>
              <a:rPr lang="en-GB" dirty="0"/>
              <a:t> des </a:t>
            </a:r>
            <a:r>
              <a:rPr lang="en-GB" dirty="0" err="1"/>
              <a:t>Modells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5796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270BC-A299-48AC-B5B3-52922C05F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Verschaltung</a:t>
            </a:r>
            <a:r>
              <a:rPr lang="en-GB" dirty="0"/>
              <a:t> der </a:t>
            </a:r>
            <a:r>
              <a:rPr lang="en-GB" dirty="0" err="1"/>
              <a:t>Verdampferpässe</a:t>
            </a:r>
            <a:endParaRPr lang="en-GB" dirty="0"/>
          </a:p>
        </p:txBody>
      </p:sp>
      <p:pic>
        <p:nvPicPr>
          <p:cNvPr id="33" name="Content Placeholder 4">
            <a:extLst>
              <a:ext uri="{FF2B5EF4-FFF2-40B4-BE49-F238E27FC236}">
                <a16:creationId xmlns:a16="http://schemas.microsoft.com/office/drawing/2014/main" id="{3725E7F0-C7DF-45E4-B28C-4471A5503E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7147" y="-4256454"/>
            <a:ext cx="6540971" cy="9248792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635681A9-7CF8-4365-8866-3E6FB4E08E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99365" y="-4248099"/>
            <a:ext cx="6535061" cy="9240437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FB83481-8947-445F-A6BA-4AE03F460044}"/>
              </a:ext>
            </a:extLst>
          </p:cNvPr>
          <p:cNvCxnSpPr>
            <a:cxnSpLocks/>
          </p:cNvCxnSpPr>
          <p:nvPr/>
        </p:nvCxnSpPr>
        <p:spPr>
          <a:xfrm flipV="1">
            <a:off x="1868204" y="3543168"/>
            <a:ext cx="0" cy="14216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6C35B6-72CB-4999-80D7-241D3CBD6165}"/>
              </a:ext>
            </a:extLst>
          </p:cNvPr>
          <p:cNvCxnSpPr>
            <a:cxnSpLocks/>
          </p:cNvCxnSpPr>
          <p:nvPr/>
        </p:nvCxnSpPr>
        <p:spPr>
          <a:xfrm>
            <a:off x="1868204" y="4964774"/>
            <a:ext cx="223599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CEFD3083-EA43-4E9F-B996-8755F394991E}"/>
              </a:ext>
            </a:extLst>
          </p:cNvPr>
          <p:cNvSpPr/>
          <p:nvPr/>
        </p:nvSpPr>
        <p:spPr>
          <a:xfrm>
            <a:off x="2157525" y="4409915"/>
            <a:ext cx="1664494" cy="403320"/>
          </a:xfrm>
          <a:custGeom>
            <a:avLst/>
            <a:gdLst>
              <a:gd name="connsiteX0" fmla="*/ 0 w 2266950"/>
              <a:gd name="connsiteY0" fmla="*/ 152400 h 403121"/>
              <a:gd name="connsiteX1" fmla="*/ 1504950 w 2266950"/>
              <a:gd name="connsiteY1" fmla="*/ 400050 h 403121"/>
              <a:gd name="connsiteX2" fmla="*/ 2266950 w 2266950"/>
              <a:gd name="connsiteY2" fmla="*/ 0 h 40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6950" h="403121">
                <a:moveTo>
                  <a:pt x="0" y="152400"/>
                </a:moveTo>
                <a:cubicBezTo>
                  <a:pt x="563562" y="288925"/>
                  <a:pt x="1127125" y="425450"/>
                  <a:pt x="1504950" y="400050"/>
                </a:cubicBezTo>
                <a:cubicBezTo>
                  <a:pt x="1882775" y="374650"/>
                  <a:pt x="2135188" y="84137"/>
                  <a:pt x="2266950" y="0"/>
                </a:cubicBez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EF978D1-7021-4B79-A2D1-13B51A20083B}"/>
              </a:ext>
            </a:extLst>
          </p:cNvPr>
          <p:cNvSpPr/>
          <p:nvPr/>
        </p:nvSpPr>
        <p:spPr>
          <a:xfrm>
            <a:off x="2142843" y="3999308"/>
            <a:ext cx="1664494" cy="414387"/>
          </a:xfrm>
          <a:custGeom>
            <a:avLst/>
            <a:gdLst>
              <a:gd name="connsiteX0" fmla="*/ 2085975 w 2085975"/>
              <a:gd name="connsiteY0" fmla="*/ 0 h 714441"/>
              <a:gd name="connsiteX1" fmla="*/ 1285875 w 2085975"/>
              <a:gd name="connsiteY1" fmla="*/ 476250 h 714441"/>
              <a:gd name="connsiteX2" fmla="*/ 0 w 2085975"/>
              <a:gd name="connsiteY2" fmla="*/ 704850 h 71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5975" h="714441">
                <a:moveTo>
                  <a:pt x="2085975" y="0"/>
                </a:moveTo>
                <a:cubicBezTo>
                  <a:pt x="1859756" y="179387"/>
                  <a:pt x="1633537" y="358775"/>
                  <a:pt x="1285875" y="476250"/>
                </a:cubicBezTo>
                <a:cubicBezTo>
                  <a:pt x="938213" y="593725"/>
                  <a:pt x="153987" y="755650"/>
                  <a:pt x="0" y="704850"/>
                </a:cubicBezTo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16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A33837-58CC-419C-A68D-1937F7B61C81}"/>
              </a:ext>
            </a:extLst>
          </p:cNvPr>
          <p:cNvSpPr txBox="1"/>
          <p:nvPr/>
        </p:nvSpPr>
        <p:spPr>
          <a:xfrm>
            <a:off x="2220250" y="4964773"/>
            <a:ext cx="1764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1600" dirty="0" err="1">
                <a:solidFill>
                  <a:prstClr val="black"/>
                </a:solidFill>
                <a:latin typeface="Calibri" panose="020F0502020204030204"/>
              </a:rPr>
              <a:t>Verdampferreihe</a:t>
            </a:r>
            <a:endParaRPr lang="en-GB" sz="16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33ABB0D-72A1-4248-8DE9-9A23C56DBE35}"/>
              </a:ext>
            </a:extLst>
          </p:cNvPr>
          <p:cNvSpPr txBox="1"/>
          <p:nvPr/>
        </p:nvSpPr>
        <p:spPr>
          <a:xfrm rot="16200000">
            <a:off x="1069525" y="3947443"/>
            <a:ext cx="1393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1600" dirty="0" err="1">
                <a:solidFill>
                  <a:prstClr val="black"/>
                </a:solidFill>
                <a:latin typeface="Calibri" panose="020F0502020204030204"/>
              </a:rPr>
              <a:t>Temperatur</a:t>
            </a:r>
            <a:endParaRPr lang="en-GB" sz="16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9AFA8BA-8CAD-45E2-ACC2-7C43EEA48998}"/>
              </a:ext>
            </a:extLst>
          </p:cNvPr>
          <p:cNvCxnSpPr>
            <a:cxnSpLocks/>
          </p:cNvCxnSpPr>
          <p:nvPr/>
        </p:nvCxnSpPr>
        <p:spPr>
          <a:xfrm flipV="1">
            <a:off x="6180206" y="3551523"/>
            <a:ext cx="0" cy="14216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FC1B146-F65B-4FB2-ACB3-868B7E29508A}"/>
              </a:ext>
            </a:extLst>
          </p:cNvPr>
          <p:cNvCxnSpPr>
            <a:cxnSpLocks/>
          </p:cNvCxnSpPr>
          <p:nvPr/>
        </p:nvCxnSpPr>
        <p:spPr>
          <a:xfrm>
            <a:off x="6180206" y="4973129"/>
            <a:ext cx="223599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3F6BDD0-B4AF-47BE-8455-A0A1832AE11F}"/>
              </a:ext>
            </a:extLst>
          </p:cNvPr>
          <p:cNvSpPr txBox="1"/>
          <p:nvPr/>
        </p:nvSpPr>
        <p:spPr>
          <a:xfrm>
            <a:off x="6536106" y="4973128"/>
            <a:ext cx="1760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1600" dirty="0" err="1">
                <a:solidFill>
                  <a:prstClr val="black"/>
                </a:solidFill>
                <a:latin typeface="Calibri" panose="020F0502020204030204"/>
              </a:rPr>
              <a:t>Verdampferreihe</a:t>
            </a:r>
            <a:endParaRPr lang="en-GB" sz="16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1C27217-9A4F-432C-A77B-82FF6F106197}"/>
              </a:ext>
            </a:extLst>
          </p:cNvPr>
          <p:cNvSpPr txBox="1"/>
          <p:nvPr/>
        </p:nvSpPr>
        <p:spPr>
          <a:xfrm rot="16200000">
            <a:off x="5381527" y="3955798"/>
            <a:ext cx="1393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1600" dirty="0" err="1">
                <a:solidFill>
                  <a:prstClr val="black"/>
                </a:solidFill>
                <a:latin typeface="Calibri" panose="020F0502020204030204"/>
              </a:rPr>
              <a:t>Temperatur</a:t>
            </a:r>
            <a:endParaRPr lang="en-GB" sz="16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15FCF2F-CEE9-4C35-A127-6D68F658FC2F}"/>
              </a:ext>
            </a:extLst>
          </p:cNvPr>
          <p:cNvSpPr/>
          <p:nvPr/>
        </p:nvSpPr>
        <p:spPr>
          <a:xfrm>
            <a:off x="6457205" y="4409917"/>
            <a:ext cx="1679529" cy="421481"/>
          </a:xfrm>
          <a:custGeom>
            <a:avLst/>
            <a:gdLst>
              <a:gd name="connsiteX0" fmla="*/ 2057400 w 2057400"/>
              <a:gd name="connsiteY0" fmla="*/ 0 h 561975"/>
              <a:gd name="connsiteX1" fmla="*/ 1514475 w 2057400"/>
              <a:gd name="connsiteY1" fmla="*/ 323850 h 561975"/>
              <a:gd name="connsiteX2" fmla="*/ 0 w 2057400"/>
              <a:gd name="connsiteY2" fmla="*/ 561975 h 56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561975">
                <a:moveTo>
                  <a:pt x="2057400" y="0"/>
                </a:moveTo>
                <a:cubicBezTo>
                  <a:pt x="1957387" y="115094"/>
                  <a:pt x="1857375" y="230188"/>
                  <a:pt x="1514475" y="323850"/>
                </a:cubicBezTo>
                <a:cubicBezTo>
                  <a:pt x="1171575" y="417512"/>
                  <a:pt x="241300" y="523875"/>
                  <a:pt x="0" y="561975"/>
                </a:cubicBez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16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2A388D51-0248-40DA-BEED-108B139D4F25}"/>
              </a:ext>
            </a:extLst>
          </p:cNvPr>
          <p:cNvSpPr/>
          <p:nvPr/>
        </p:nvSpPr>
        <p:spPr>
          <a:xfrm>
            <a:off x="6458058" y="3895567"/>
            <a:ext cx="1675963" cy="514349"/>
          </a:xfrm>
          <a:custGeom>
            <a:avLst/>
            <a:gdLst>
              <a:gd name="connsiteX0" fmla="*/ 2057400 w 2057400"/>
              <a:gd name="connsiteY0" fmla="*/ 0 h 561975"/>
              <a:gd name="connsiteX1" fmla="*/ 1514475 w 2057400"/>
              <a:gd name="connsiteY1" fmla="*/ 323850 h 561975"/>
              <a:gd name="connsiteX2" fmla="*/ 0 w 2057400"/>
              <a:gd name="connsiteY2" fmla="*/ 561975 h 56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561975">
                <a:moveTo>
                  <a:pt x="2057400" y="0"/>
                </a:moveTo>
                <a:cubicBezTo>
                  <a:pt x="1957387" y="115094"/>
                  <a:pt x="1857375" y="230188"/>
                  <a:pt x="1514475" y="323850"/>
                </a:cubicBezTo>
                <a:cubicBezTo>
                  <a:pt x="1171575" y="417512"/>
                  <a:pt x="241300" y="523875"/>
                  <a:pt x="0" y="561975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160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06A37F7-196E-4F26-B4C6-00FAF5A37C32}"/>
              </a:ext>
            </a:extLst>
          </p:cNvPr>
          <p:cNvCxnSpPr>
            <a:cxnSpLocks/>
          </p:cNvCxnSpPr>
          <p:nvPr/>
        </p:nvCxnSpPr>
        <p:spPr>
          <a:xfrm>
            <a:off x="6536106" y="4409915"/>
            <a:ext cx="6028" cy="4033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59F6BA9-72EC-4284-A532-A058EF3786A2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8126336" y="3910663"/>
            <a:ext cx="10399" cy="4992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6A83BDC-CF4C-4292-B5D1-AC338A718F08}"/>
              </a:ext>
            </a:extLst>
          </p:cNvPr>
          <p:cNvCxnSpPr>
            <a:cxnSpLocks/>
          </p:cNvCxnSpPr>
          <p:nvPr/>
        </p:nvCxnSpPr>
        <p:spPr>
          <a:xfrm>
            <a:off x="3818019" y="4006595"/>
            <a:ext cx="6028" cy="4033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7D388AB-1F83-4F94-860B-84BADD90D78C}"/>
              </a:ext>
            </a:extLst>
          </p:cNvPr>
          <p:cNvCxnSpPr>
            <a:cxnSpLocks/>
          </p:cNvCxnSpPr>
          <p:nvPr/>
        </p:nvCxnSpPr>
        <p:spPr>
          <a:xfrm>
            <a:off x="2277114" y="4409915"/>
            <a:ext cx="0" cy="1970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28CADE7-4047-4DD6-8F38-8165860DD953}"/>
              </a:ext>
            </a:extLst>
          </p:cNvPr>
          <p:cNvSpPr txBox="1"/>
          <p:nvPr/>
        </p:nvSpPr>
        <p:spPr>
          <a:xfrm>
            <a:off x="6457522" y="4449812"/>
            <a:ext cx="476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prstClr val="black"/>
                </a:solidFill>
                <a:latin typeface="Calibri" panose="020F0502020204030204"/>
                <a:sym typeface="Wingdings" panose="05000000000000000000" pitchFamily="2" charset="2"/>
              </a:rPr>
              <a:t> </a:t>
            </a:r>
            <a:r>
              <a:rPr lang="el-GR" sz="1600" dirty="0">
                <a:solidFill>
                  <a:prstClr val="black"/>
                </a:solidFill>
                <a:latin typeface="Calibri" panose="020F0502020204030204"/>
              </a:rPr>
              <a:t>Δ</a:t>
            </a:r>
            <a:r>
              <a:rPr lang="en-GB" sz="1600" dirty="0">
                <a:solidFill>
                  <a:prstClr val="black"/>
                </a:solidFill>
                <a:latin typeface="Calibri" panose="020F0502020204030204"/>
              </a:rPr>
              <a:t>T</a:t>
            </a:r>
            <a:endParaRPr lang="el-GR" sz="1600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16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81E228B-EEAE-42AB-82A0-3ABD4734828F}"/>
              </a:ext>
            </a:extLst>
          </p:cNvPr>
          <p:cNvSpPr txBox="1"/>
          <p:nvPr/>
        </p:nvSpPr>
        <p:spPr>
          <a:xfrm>
            <a:off x="2220250" y="4378282"/>
            <a:ext cx="476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prstClr val="black"/>
                </a:solidFill>
                <a:latin typeface="Calibri" panose="020F0502020204030204"/>
                <a:sym typeface="Wingdings" panose="05000000000000000000" pitchFamily="2" charset="2"/>
              </a:rPr>
              <a:t> </a:t>
            </a:r>
            <a:r>
              <a:rPr lang="el-GR" sz="1600" dirty="0">
                <a:solidFill>
                  <a:prstClr val="black"/>
                </a:solidFill>
                <a:latin typeface="Calibri" panose="020F0502020204030204"/>
              </a:rPr>
              <a:t>Δ</a:t>
            </a:r>
            <a:r>
              <a:rPr lang="en-GB" sz="1600" dirty="0">
                <a:solidFill>
                  <a:prstClr val="black"/>
                </a:solidFill>
                <a:latin typeface="Calibri" panose="020F0502020204030204"/>
              </a:rPr>
              <a:t>T</a:t>
            </a:r>
            <a:endParaRPr lang="el-GR" sz="1600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16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6" name="Text Placeholder 7">
            <a:extLst>
              <a:ext uri="{FF2B5EF4-FFF2-40B4-BE49-F238E27FC236}">
                <a16:creationId xmlns:a16="http://schemas.microsoft.com/office/drawing/2014/main" id="{C83BF021-B283-4960-A05A-218A906C9C0D}"/>
              </a:ext>
            </a:extLst>
          </p:cNvPr>
          <p:cNvSpPr txBox="1">
            <a:spLocks/>
          </p:cNvSpPr>
          <p:nvPr/>
        </p:nvSpPr>
        <p:spPr>
          <a:xfrm>
            <a:off x="1644961" y="1462683"/>
            <a:ext cx="2531349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 lang="de-DE" sz="18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≡"/>
              <a:tabLst>
                <a:tab pos="432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="/>
              <a:tabLst>
                <a:tab pos="648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□"/>
              <a:tabLst>
                <a:tab pos="864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0" indent="-216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30000"/>
              <a:buFont typeface="Symbol" panose="05050102010706020507" pitchFamily="18" charset="2"/>
              <a:buChar char="-"/>
              <a:tabLst>
                <a:tab pos="89535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29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Verdampfer</a:t>
            </a:r>
            <a:r>
              <a:rPr lang="en-GB" dirty="0"/>
              <a:t> V1</a:t>
            </a:r>
          </a:p>
          <a:p>
            <a:pPr lvl="1"/>
            <a:r>
              <a:rPr lang="en-GB" i="1" dirty="0" err="1">
                <a:solidFill>
                  <a:prstClr val="black"/>
                </a:solidFill>
                <a:latin typeface="Calibri" panose="020F0502020204030204"/>
              </a:rPr>
              <a:t>Gegenstromverschaltung</a:t>
            </a:r>
            <a:r>
              <a:rPr lang="en-GB" i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GB" dirty="0" err="1">
                <a:solidFill>
                  <a:prstClr val="black"/>
                </a:solidFill>
                <a:latin typeface="Calibri" panose="020F0502020204030204"/>
              </a:rPr>
              <a:t>verhält</a:t>
            </a: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GB" dirty="0" err="1">
                <a:solidFill>
                  <a:prstClr val="black"/>
                </a:solidFill>
                <a:latin typeface="Calibri" panose="020F0502020204030204"/>
              </a:rPr>
              <a:t>sich</a:t>
            </a: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GB" dirty="0" err="1">
                <a:solidFill>
                  <a:prstClr val="black"/>
                </a:solidFill>
                <a:latin typeface="Calibri" panose="020F0502020204030204"/>
              </a:rPr>
              <a:t>wie</a:t>
            </a: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GB" i="1" dirty="0" err="1">
                <a:solidFill>
                  <a:prstClr val="black"/>
                </a:solidFill>
                <a:latin typeface="Calibri" panose="020F0502020204030204"/>
              </a:rPr>
              <a:t>Gleichstromverschaltung</a:t>
            </a:r>
            <a:endParaRPr lang="en-GB" i="1" dirty="0">
              <a:solidFill>
                <a:prstClr val="black"/>
              </a:solidFill>
              <a:latin typeface="Calibri" panose="020F0502020204030204"/>
            </a:endParaRPr>
          </a:p>
          <a:p>
            <a:pPr lvl="1"/>
            <a:endParaRPr lang="en-GB" dirty="0"/>
          </a:p>
        </p:txBody>
      </p: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BC3CE3F1-F338-47DB-A045-56AD9E65A611}"/>
              </a:ext>
            </a:extLst>
          </p:cNvPr>
          <p:cNvSpPr txBox="1">
            <a:spLocks/>
          </p:cNvSpPr>
          <p:nvPr/>
        </p:nvSpPr>
        <p:spPr>
          <a:xfrm>
            <a:off x="5992502" y="1462683"/>
            <a:ext cx="2531349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 lang="de-DE" sz="18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≡"/>
              <a:tabLst>
                <a:tab pos="432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="/>
              <a:tabLst>
                <a:tab pos="648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□"/>
              <a:tabLst>
                <a:tab pos="864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0" indent="-216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30000"/>
              <a:buFont typeface="Symbol" panose="05050102010706020507" pitchFamily="18" charset="2"/>
              <a:buChar char="-"/>
              <a:tabLst>
                <a:tab pos="89535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29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Verdampfer</a:t>
            </a:r>
            <a:r>
              <a:rPr lang="en-GB" dirty="0"/>
              <a:t> V2</a:t>
            </a:r>
          </a:p>
          <a:p>
            <a:pPr lvl="1"/>
            <a:r>
              <a:rPr lang="en-GB" dirty="0" err="1">
                <a:solidFill>
                  <a:prstClr val="black"/>
                </a:solidFill>
                <a:latin typeface="Calibri" panose="020F0502020204030204"/>
              </a:rPr>
              <a:t>Kombination</a:t>
            </a: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GB" dirty="0" err="1">
                <a:solidFill>
                  <a:prstClr val="black"/>
                </a:solidFill>
                <a:latin typeface="Calibri" panose="020F0502020204030204"/>
              </a:rPr>
              <a:t>aus</a:t>
            </a: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GB" i="1" dirty="0" err="1">
                <a:solidFill>
                  <a:prstClr val="black"/>
                </a:solidFill>
                <a:latin typeface="Calibri" panose="020F0502020204030204"/>
              </a:rPr>
              <a:t>Gleich</a:t>
            </a:r>
            <a:r>
              <a:rPr lang="en-GB" i="1" dirty="0">
                <a:solidFill>
                  <a:prstClr val="black"/>
                </a:solidFill>
                <a:latin typeface="Calibri" panose="020F0502020204030204"/>
              </a:rPr>
              <a:t>- </a:t>
            </a: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 und </a:t>
            </a:r>
            <a:r>
              <a:rPr lang="en-GB" i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GB" i="1" dirty="0" err="1">
                <a:solidFill>
                  <a:prstClr val="black"/>
                </a:solidFill>
                <a:latin typeface="Calibri" panose="020F0502020204030204"/>
              </a:rPr>
              <a:t>Gegenstromverschaltung</a:t>
            </a:r>
            <a:r>
              <a:rPr lang="en-GB" i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GB" dirty="0" err="1">
                <a:solidFill>
                  <a:prstClr val="black"/>
                </a:solidFill>
                <a:latin typeface="Calibri" panose="020F0502020204030204"/>
              </a:rPr>
              <a:t>verhält</a:t>
            </a: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GB" dirty="0" err="1">
                <a:solidFill>
                  <a:prstClr val="black"/>
                </a:solidFill>
                <a:latin typeface="Calibri" panose="020F0502020204030204"/>
              </a:rPr>
              <a:t>sich</a:t>
            </a: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GB" dirty="0" err="1">
                <a:solidFill>
                  <a:prstClr val="black"/>
                </a:solidFill>
                <a:latin typeface="Calibri" panose="020F0502020204030204"/>
              </a:rPr>
              <a:t>wie</a:t>
            </a: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GB" dirty="0" err="1">
                <a:solidFill>
                  <a:prstClr val="black"/>
                </a:solidFill>
                <a:latin typeface="Calibri" panose="020F0502020204030204"/>
              </a:rPr>
              <a:t>reiner</a:t>
            </a: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GB" i="1" dirty="0" err="1">
                <a:solidFill>
                  <a:prstClr val="black"/>
                </a:solidFill>
                <a:latin typeface="Calibri" panose="020F0502020204030204"/>
              </a:rPr>
              <a:t>Gegenstrom</a:t>
            </a:r>
            <a:endParaRPr lang="en-GB" i="1" dirty="0">
              <a:solidFill>
                <a:prstClr val="black"/>
              </a:solidFill>
              <a:latin typeface="Calibri" panose="020F0502020204030204"/>
            </a:endParaRPr>
          </a:p>
          <a:p>
            <a:pPr lvl="2"/>
            <a:r>
              <a:rPr lang="en-GB" dirty="0" err="1">
                <a:solidFill>
                  <a:prstClr val="black"/>
                </a:solidFill>
                <a:latin typeface="Calibri" panose="020F0502020204030204"/>
              </a:rPr>
              <a:t>Größeres</a:t>
            </a:r>
            <a:r>
              <a:rPr lang="en-GB" dirty="0">
                <a:solidFill>
                  <a:prstClr val="black"/>
                </a:solidFill>
                <a:latin typeface="Calibri" panose="020F0502020204030204"/>
                <a:sym typeface="Wingdings" panose="05000000000000000000" pitchFamily="2" charset="2"/>
              </a:rPr>
              <a:t> </a:t>
            </a:r>
            <a:r>
              <a:rPr lang="el-GR" dirty="0">
                <a:solidFill>
                  <a:prstClr val="black"/>
                </a:solidFill>
                <a:latin typeface="Calibri" panose="020F0502020204030204"/>
              </a:rPr>
              <a:t>Δ</a:t>
            </a: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T  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3911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15917AA8-C69D-4CF0-B0B6-FD4842D9F4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38400" y="0"/>
            <a:ext cx="10212388" cy="144400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147AD9-8724-4975-84CD-1C72BE60F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Modellierung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EES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BE6BA-D3C3-4A10-87F8-FC4477B98B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7337" y="871200"/>
            <a:ext cx="5903914" cy="5292000"/>
          </a:xfrm>
        </p:spPr>
        <p:txBody>
          <a:bodyPr/>
          <a:lstStyle/>
          <a:p>
            <a:r>
              <a:rPr lang="en-GB" dirty="0" err="1"/>
              <a:t>Funktionen</a:t>
            </a:r>
            <a:r>
              <a:rPr lang="en-GB" dirty="0"/>
              <a:t>	</a:t>
            </a:r>
          </a:p>
          <a:p>
            <a:pPr lvl="1"/>
            <a:r>
              <a:rPr lang="en-GB" dirty="0" err="1"/>
              <a:t>Integrierte</a:t>
            </a:r>
            <a:r>
              <a:rPr lang="en-GB" dirty="0"/>
              <a:t> </a:t>
            </a:r>
            <a:r>
              <a:rPr lang="en-GB" dirty="0" err="1"/>
              <a:t>mathematische</a:t>
            </a:r>
            <a:r>
              <a:rPr lang="en-GB" dirty="0"/>
              <a:t>/</a:t>
            </a:r>
            <a:r>
              <a:rPr lang="en-GB" dirty="0" err="1"/>
              <a:t>thermophysikalische</a:t>
            </a:r>
            <a:r>
              <a:rPr lang="en-GB" dirty="0"/>
              <a:t> </a:t>
            </a:r>
            <a:r>
              <a:rPr lang="en-GB" dirty="0" err="1"/>
              <a:t>Funktionen</a:t>
            </a:r>
            <a:endParaRPr lang="en-GB" dirty="0"/>
          </a:p>
          <a:p>
            <a:pPr lvl="1"/>
            <a:r>
              <a:rPr lang="en-GB" dirty="0" err="1"/>
              <a:t>Zugriff</a:t>
            </a:r>
            <a:r>
              <a:rPr lang="en-GB" dirty="0"/>
              <a:t> auf </a:t>
            </a:r>
            <a:r>
              <a:rPr lang="en-GB" dirty="0" err="1"/>
              <a:t>große</a:t>
            </a:r>
            <a:r>
              <a:rPr lang="en-GB" dirty="0"/>
              <a:t> </a:t>
            </a:r>
            <a:r>
              <a:rPr lang="en-GB" dirty="0" err="1"/>
              <a:t>Stoffdatenbank</a:t>
            </a:r>
            <a:endParaRPr lang="en-GB" dirty="0"/>
          </a:p>
          <a:p>
            <a:pPr lvl="1"/>
            <a:r>
              <a:rPr lang="en-GB" dirty="0" err="1"/>
              <a:t>Objektorientierte</a:t>
            </a:r>
            <a:r>
              <a:rPr lang="en-GB" dirty="0"/>
              <a:t> </a:t>
            </a:r>
            <a:r>
              <a:rPr lang="en-GB" dirty="0" err="1"/>
              <a:t>Modellierung</a:t>
            </a:r>
            <a:r>
              <a:rPr lang="en-GB" dirty="0"/>
              <a:t> </a:t>
            </a:r>
            <a:r>
              <a:rPr lang="en-GB" dirty="0" err="1"/>
              <a:t>nur</a:t>
            </a:r>
            <a:r>
              <a:rPr lang="en-GB" dirty="0"/>
              <a:t> </a:t>
            </a:r>
            <a:r>
              <a:rPr lang="en-GB" dirty="0" err="1"/>
              <a:t>begrenzt</a:t>
            </a:r>
            <a:r>
              <a:rPr lang="en-GB" dirty="0"/>
              <a:t> </a:t>
            </a:r>
            <a:r>
              <a:rPr lang="en-GB" dirty="0" err="1"/>
              <a:t>möglich</a:t>
            </a:r>
            <a:endParaRPr lang="en-GB" dirty="0"/>
          </a:p>
          <a:p>
            <a:pPr lvl="2"/>
            <a:r>
              <a:rPr lang="en-GB" dirty="0" err="1"/>
              <a:t>Erstellung</a:t>
            </a:r>
            <a:r>
              <a:rPr lang="en-GB" dirty="0"/>
              <a:t> </a:t>
            </a:r>
            <a:r>
              <a:rPr lang="en-GB" dirty="0" err="1"/>
              <a:t>eines</a:t>
            </a:r>
            <a:r>
              <a:rPr lang="en-GB" dirty="0"/>
              <a:t> </a:t>
            </a:r>
            <a:r>
              <a:rPr lang="en-GB" dirty="0" err="1"/>
              <a:t>deterministischen</a:t>
            </a:r>
            <a:r>
              <a:rPr lang="en-GB" dirty="0"/>
              <a:t> </a:t>
            </a:r>
            <a:r>
              <a:rPr lang="en-GB" dirty="0" err="1"/>
              <a:t>Gleichungssystems</a:t>
            </a:r>
            <a:endParaRPr lang="en-GB" dirty="0"/>
          </a:p>
          <a:p>
            <a:pPr lvl="2"/>
            <a:r>
              <a:rPr lang="en-GB" dirty="0" err="1"/>
              <a:t>Hoher</a:t>
            </a:r>
            <a:r>
              <a:rPr lang="en-GB" dirty="0"/>
              <a:t> </a:t>
            </a:r>
            <a:r>
              <a:rPr lang="en-GB" dirty="0" err="1"/>
              <a:t>Schreibaufwand</a:t>
            </a:r>
            <a:endParaRPr lang="en-GB" dirty="0"/>
          </a:p>
          <a:p>
            <a:pPr marL="432100" lvl="2" indent="0">
              <a:buNone/>
            </a:pPr>
            <a:endParaRPr lang="en-GB" dirty="0"/>
          </a:p>
          <a:p>
            <a:r>
              <a:rPr lang="en-GB" dirty="0" err="1"/>
              <a:t>Bestimmung</a:t>
            </a:r>
            <a:r>
              <a:rPr lang="en-GB" dirty="0"/>
              <a:t> von </a:t>
            </a:r>
            <a:r>
              <a:rPr lang="en-GB" dirty="0" err="1"/>
              <a:t>Guesswerten</a:t>
            </a:r>
            <a:r>
              <a:rPr lang="en-GB" dirty="0"/>
              <a:t> und Limits</a:t>
            </a:r>
          </a:p>
          <a:p>
            <a:pPr lvl="1"/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steigender</a:t>
            </a:r>
            <a:r>
              <a:rPr lang="en-GB" dirty="0"/>
              <a:t> </a:t>
            </a:r>
            <a:r>
              <a:rPr lang="en-GB" dirty="0" err="1"/>
              <a:t>Anzahl</a:t>
            </a:r>
            <a:r>
              <a:rPr lang="en-GB" dirty="0"/>
              <a:t> von </a:t>
            </a:r>
            <a:r>
              <a:rPr lang="en-GB" dirty="0" err="1"/>
              <a:t>Gleichungen</a:t>
            </a:r>
            <a:r>
              <a:rPr lang="en-GB" dirty="0"/>
              <a:t> </a:t>
            </a:r>
            <a:r>
              <a:rPr lang="en-GB" dirty="0" err="1"/>
              <a:t>reagiert</a:t>
            </a:r>
            <a:r>
              <a:rPr lang="en-GB" dirty="0"/>
              <a:t> EES                     </a:t>
            </a:r>
            <a:r>
              <a:rPr lang="en-GB" dirty="0" err="1"/>
              <a:t>sensibel</a:t>
            </a:r>
            <a:r>
              <a:rPr lang="en-GB" dirty="0"/>
              <a:t> auf </a:t>
            </a:r>
            <a:r>
              <a:rPr lang="en-GB" dirty="0" err="1"/>
              <a:t>Änderung</a:t>
            </a:r>
            <a:r>
              <a:rPr lang="en-GB" dirty="0"/>
              <a:t> der </a:t>
            </a:r>
            <a:r>
              <a:rPr lang="en-GB" dirty="0" err="1"/>
              <a:t>Werte</a:t>
            </a:r>
            <a:endParaRPr lang="en-GB" dirty="0"/>
          </a:p>
          <a:p>
            <a:pPr lvl="2"/>
            <a:r>
              <a:rPr lang="en-GB" dirty="0" err="1"/>
              <a:t>Hoher</a:t>
            </a:r>
            <a:r>
              <a:rPr lang="en-GB" dirty="0"/>
              <a:t> </a:t>
            </a:r>
            <a:r>
              <a:rPr lang="en-GB" dirty="0" err="1"/>
              <a:t>Zeitaufwand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Trial &amp; Error</a:t>
            </a:r>
          </a:p>
          <a:p>
            <a:pPr marL="432100" lvl="2" indent="0">
              <a:buNone/>
            </a:pPr>
            <a:endParaRPr lang="en-GB" dirty="0"/>
          </a:p>
          <a:p>
            <a:r>
              <a:rPr lang="en-GB" dirty="0" err="1"/>
              <a:t>Modellbildung</a:t>
            </a:r>
            <a:r>
              <a:rPr lang="en-GB" dirty="0"/>
              <a:t> </a:t>
            </a:r>
            <a:r>
              <a:rPr lang="en-GB" dirty="0" err="1"/>
              <a:t>anhand</a:t>
            </a:r>
            <a:r>
              <a:rPr lang="en-GB" dirty="0"/>
              <a:t> von </a:t>
            </a:r>
            <a:r>
              <a:rPr lang="en-GB" dirty="0" err="1"/>
              <a:t>Zellenmethode</a:t>
            </a:r>
            <a:endParaRPr lang="en-GB" dirty="0"/>
          </a:p>
          <a:p>
            <a:pPr lvl="1"/>
            <a:r>
              <a:rPr lang="en-GB" dirty="0" err="1"/>
              <a:t>Je</a:t>
            </a:r>
            <a:r>
              <a:rPr lang="en-GB" dirty="0"/>
              <a:t> </a:t>
            </a:r>
            <a:r>
              <a:rPr lang="en-GB" dirty="0" err="1"/>
              <a:t>Verdampferpass</a:t>
            </a:r>
            <a:r>
              <a:rPr lang="en-GB" dirty="0"/>
              <a:t>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Zelle</a:t>
            </a:r>
            <a:endParaRPr lang="en-GB" dirty="0"/>
          </a:p>
          <a:p>
            <a:pPr lvl="1"/>
            <a:r>
              <a:rPr lang="en-GB" dirty="0" err="1"/>
              <a:t>Berechnung</a:t>
            </a:r>
            <a:r>
              <a:rPr lang="en-GB" dirty="0"/>
              <a:t> </a:t>
            </a:r>
            <a:r>
              <a:rPr lang="en-GB" dirty="0" err="1"/>
              <a:t>anhand</a:t>
            </a:r>
            <a:r>
              <a:rPr lang="en-GB" dirty="0"/>
              <a:t> von </a:t>
            </a:r>
            <a:r>
              <a:rPr lang="en-GB" dirty="0" err="1"/>
              <a:t>Eingangsgrößen</a:t>
            </a:r>
            <a:endParaRPr lang="en-GB" dirty="0"/>
          </a:p>
          <a:p>
            <a:pPr lvl="1"/>
            <a:r>
              <a:rPr lang="en-GB" dirty="0" err="1"/>
              <a:t>Bestimmung</a:t>
            </a:r>
            <a:r>
              <a:rPr lang="en-GB" dirty="0"/>
              <a:t> von </a:t>
            </a:r>
            <a:r>
              <a:rPr lang="en-GB" dirty="0" err="1"/>
              <a:t>Druckabfall</a:t>
            </a:r>
            <a:r>
              <a:rPr lang="en-GB" dirty="0"/>
              <a:t> und </a:t>
            </a:r>
            <a:r>
              <a:rPr lang="en-GB" dirty="0" err="1"/>
              <a:t>Kälteleistung</a:t>
            </a:r>
            <a:endParaRPr lang="en-GB" dirty="0"/>
          </a:p>
          <a:p>
            <a:pPr lvl="2"/>
            <a:r>
              <a:rPr lang="en-GB" dirty="0" err="1"/>
              <a:t>Ermittlung</a:t>
            </a:r>
            <a:r>
              <a:rPr lang="en-GB" dirty="0"/>
              <a:t> der </a:t>
            </a:r>
            <a:r>
              <a:rPr lang="en-GB" dirty="0" err="1"/>
              <a:t>Ausgangsgrößen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0721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ABA9DE-B310-4ECD-9F2D-314BF6CE9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Berechnung</a:t>
            </a:r>
            <a:r>
              <a:rPr lang="en-GB" dirty="0"/>
              <a:t> des </a:t>
            </a:r>
            <a:r>
              <a:rPr lang="en-GB" dirty="0" err="1"/>
              <a:t>Druckabfalls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12024DA8-827B-42DF-95BE-A017DDAA26A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̇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GB" b="0" dirty="0"/>
                  <a:t> </a:t>
                </a:r>
                <a:r>
                  <a:rPr lang="en-GB" b="0" dirty="0">
                    <a:sym typeface="Wingdings" panose="05000000000000000000" pitchFamily="2" charset="2"/>
                  </a:rPr>
                  <a:t> </a:t>
                </a:r>
                <a:r>
                  <a:rPr lang="en-GB" b="0" dirty="0" err="1">
                    <a:sym typeface="Wingdings" panose="05000000000000000000" pitchFamily="2" charset="2"/>
                  </a:rPr>
                  <a:t>Versperrungsfaktor</a:t>
                </a:r>
                <a:r>
                  <a:rPr lang="en-GB" b="0" dirty="0">
                    <a:sym typeface="Wingdings" panose="05000000000000000000" pitchFamily="2" charset="2"/>
                  </a:rPr>
                  <a:t> </a:t>
                </a:r>
                <a:r>
                  <a:rPr lang="en-GB" b="0" dirty="0" err="1">
                    <a:sym typeface="Wingdings" panose="05000000000000000000" pitchFamily="2" charset="2"/>
                  </a:rPr>
                  <a:t>für</a:t>
                </a:r>
                <a:r>
                  <a:rPr lang="en-GB" b="0" dirty="0">
                    <a:sym typeface="Wingdings" panose="05000000000000000000" pitchFamily="2" charset="2"/>
                  </a:rPr>
                  <a:t> den </a:t>
                </a:r>
                <a:r>
                  <a:rPr lang="en-GB" b="0" dirty="0" err="1">
                    <a:sym typeface="Wingdings" panose="05000000000000000000" pitchFamily="2" charset="2"/>
                  </a:rPr>
                  <a:t>Dampfstrom</a:t>
                </a:r>
                <a:r>
                  <a:rPr lang="en-GB" b="0" dirty="0">
                    <a:sym typeface="Wingdings" panose="05000000000000000000" pitchFamily="2" charset="2"/>
                  </a:rPr>
                  <a:t> </a:t>
                </a:r>
                <a:r>
                  <a:rPr lang="en-GB" b="0" dirty="0" err="1">
                    <a:sym typeface="Wingdings" panose="05000000000000000000" pitchFamily="2" charset="2"/>
                  </a:rPr>
                  <a:t>durch</a:t>
                </a:r>
                <a:r>
                  <a:rPr lang="en-GB" b="0" dirty="0">
                    <a:sym typeface="Wingdings" panose="05000000000000000000" pitchFamily="2" charset="2"/>
                  </a:rPr>
                  <a:t> die </a:t>
                </a:r>
                <a:r>
                  <a:rPr lang="en-GB" b="0" dirty="0" err="1">
                    <a:sym typeface="Wingdings" panose="05000000000000000000" pitchFamily="2" charset="2"/>
                  </a:rPr>
                  <a:t>Flüssigkeit</a:t>
                </a:r>
                <a:endParaRPr lang="en-GB" b="0" dirty="0">
                  <a:sym typeface="Wingdings" panose="05000000000000000000" pitchFamily="2" charset="2"/>
                </a:endParaRPr>
              </a:p>
              <a:p>
                <a:endParaRPr lang="en-GB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GB" b="0" dirty="0"/>
              </a:p>
              <a:p>
                <a:endParaRPr lang="en-GB" b="0" dirty="0"/>
              </a:p>
              <a:p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=1.857+0.815</m:t>
                    </m:r>
                    <m:func>
                      <m:func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GB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GB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en-GB" b="0" i="1" dirty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GB" b="0" i="1" dirty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𝑚𝑥</m:t>
                                            </m:r>
                                          </m:e>
                                        </m:acc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GB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𝜌</m:t>
                                            </m:r>
                                          </m:e>
                                          <m:sub>
                                            <m:r>
                                              <a:rPr lang="en-GB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𝐺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GB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GB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𝐺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  <m:t>1+ </m:t>
                                </m:r>
                                <m:f>
                                  <m:fPr>
                                    <m:ctrlPr>
                                      <a:rPr lang="en-GB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dirty="0" smtClean="0">
                                        <a:latin typeface="Cambria Math" panose="02040503050406030204" pitchFamily="18" charset="0"/>
                                      </a:rPr>
                                      <m:t>4575 </m:t>
                                    </m:r>
                                    <m:sSubSup>
                                      <m:sSubSupPr>
                                        <m:ctrlPr>
                                          <a:rPr lang="en-GB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b="0" i="1" dirty="0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GB" b="0" i="1" dirty="0" smtClean="0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sub>
                                      <m:sup>
                                        <m:r>
                                          <a:rPr lang="en-GB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GB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b="0" i="1" dirty="0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GB" b="0" i="1" dirty="0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sub>
                                      <m:sup>
                                        <m:r>
                                          <a:rPr lang="en-GB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d>
                          </m:e>
                        </m:d>
                      </m:e>
                    </m:func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>
                    <a:sym typeface="Wingdings" panose="05000000000000000000" pitchFamily="2" charset="2"/>
                  </a:rPr>
                  <a:t> </a:t>
                </a:r>
                <a:r>
                  <a:rPr lang="en-GB" dirty="0" err="1">
                    <a:sym typeface="Wingdings" panose="05000000000000000000" pitchFamily="2" charset="2"/>
                  </a:rPr>
                  <a:t>Verteilparameter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E=0: </a:t>
                </a:r>
                <a:r>
                  <a:rPr lang="en-GB" dirty="0" err="1">
                    <a:sym typeface="Wingdings" panose="05000000000000000000" pitchFamily="2" charset="2"/>
                  </a:rPr>
                  <a:t>Ringströmung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mit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Schwallen</a:t>
                </a:r>
                <a:endParaRPr lang="en-GB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E=1: </a:t>
                </a:r>
                <a:r>
                  <a:rPr lang="en-GB" dirty="0" err="1">
                    <a:sym typeface="Wingdings" panose="05000000000000000000" pitchFamily="2" charset="2"/>
                  </a:rPr>
                  <a:t>ebene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beschleunigte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Strömung</a:t>
                </a:r>
                <a:endParaRPr lang="en-GB" dirty="0">
                  <a:sym typeface="Wingdings" panose="05000000000000000000" pitchFamily="2" charset="2"/>
                </a:endParaRPr>
              </a:p>
              <a:p>
                <a:endParaRPr lang="en-GB" dirty="0"/>
              </a:p>
              <a:p>
                <a:r>
                  <a:rPr lang="en-GB" dirty="0" err="1"/>
                  <a:t>Probleme</a:t>
                </a:r>
                <a:r>
                  <a:rPr lang="en-GB" dirty="0"/>
                  <a:t>: </a:t>
                </a:r>
              </a:p>
              <a:p>
                <a:pPr lvl="1"/>
                <a:r>
                  <a:rPr lang="en-GB" dirty="0" err="1"/>
                  <a:t>Verteilparameter</a:t>
                </a:r>
                <a:r>
                  <a:rPr lang="en-GB" dirty="0"/>
                  <a:t> </a:t>
                </a:r>
                <a:r>
                  <a:rPr lang="en-GB" dirty="0" err="1"/>
                  <a:t>nimmt</a:t>
                </a:r>
                <a:r>
                  <a:rPr lang="en-GB" dirty="0"/>
                  <a:t> </a:t>
                </a:r>
                <a:r>
                  <a:rPr lang="en-GB" dirty="0" err="1"/>
                  <a:t>auch</a:t>
                </a:r>
                <a:r>
                  <a:rPr lang="en-GB" dirty="0"/>
                  <a:t> </a:t>
                </a:r>
                <a:r>
                  <a:rPr lang="en-GB" dirty="0" err="1"/>
                  <a:t>Werte</a:t>
                </a:r>
                <a:r>
                  <a:rPr lang="en-GB" dirty="0"/>
                  <a:t> </a:t>
                </a:r>
                <a:r>
                  <a:rPr lang="en-GB" dirty="0" err="1"/>
                  <a:t>außerhalb</a:t>
                </a:r>
                <a:r>
                  <a:rPr lang="en-GB" dirty="0"/>
                  <a:t> von 0 und 1 an </a:t>
                </a:r>
                <a:r>
                  <a:rPr lang="en-GB" dirty="0">
                    <a:sym typeface="Wingdings" panose="05000000000000000000" pitchFamily="2" charset="2"/>
                  </a:rPr>
                  <a:t> </a:t>
                </a:r>
                <a:r>
                  <a:rPr lang="en-GB" dirty="0" err="1">
                    <a:sym typeface="Wingdings" panose="05000000000000000000" pitchFamily="2" charset="2"/>
                  </a:rPr>
                  <a:t>Setzen</a:t>
                </a:r>
                <a:r>
                  <a:rPr lang="en-GB" dirty="0">
                    <a:sym typeface="Wingdings" panose="05000000000000000000" pitchFamily="2" charset="2"/>
                  </a:rPr>
                  <a:t> auf 0 </a:t>
                </a:r>
                <a:r>
                  <a:rPr lang="en-GB" dirty="0" err="1">
                    <a:sym typeface="Wingdings" panose="05000000000000000000" pitchFamily="2" charset="2"/>
                  </a:rPr>
                  <a:t>bzw</a:t>
                </a:r>
                <a:r>
                  <a:rPr lang="en-GB" dirty="0">
                    <a:sym typeface="Wingdings" panose="05000000000000000000" pitchFamily="2" charset="2"/>
                  </a:rPr>
                  <a:t>. 1</a:t>
                </a:r>
              </a:p>
              <a:p>
                <a:pPr lvl="1"/>
                <a:r>
                  <a:rPr lang="en-GB" dirty="0" err="1">
                    <a:sym typeface="Wingdings" panose="05000000000000000000" pitchFamily="2" charset="2"/>
                  </a:rPr>
                  <a:t>Berechneter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Druckabfall</a:t>
                </a:r>
                <a:r>
                  <a:rPr lang="en-GB" dirty="0">
                    <a:sym typeface="Wingdings" panose="05000000000000000000" pitchFamily="2" charset="2"/>
                  </a:rPr>
                  <a:t> in </a:t>
                </a:r>
                <a:r>
                  <a:rPr lang="en-GB" dirty="0" err="1">
                    <a:sym typeface="Wingdings" panose="05000000000000000000" pitchFamily="2" charset="2"/>
                  </a:rPr>
                  <a:t>überhitztem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Bereich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ist</a:t>
                </a:r>
                <a:r>
                  <a:rPr lang="en-GB" dirty="0">
                    <a:sym typeface="Wingdings" panose="05000000000000000000" pitchFamily="2" charset="2"/>
                  </a:rPr>
                  <a:t> von </a:t>
                </a:r>
                <a:r>
                  <a:rPr lang="en-GB" dirty="0" err="1">
                    <a:sym typeface="Wingdings" panose="05000000000000000000" pitchFamily="2" charset="2"/>
                  </a:rPr>
                  <a:t>kleinerer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Größenordnung</a:t>
                </a:r>
                <a:endParaRPr lang="en-GB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 err="1">
                    <a:sym typeface="Wingdings" panose="05000000000000000000" pitchFamily="2" charset="2"/>
                  </a:rPr>
                  <a:t>Abweichung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bei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geringen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Massenstromdichten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höher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endParaRPr lang="en-GB" dirty="0"/>
              </a:p>
            </p:txBody>
          </p:sp>
        </mc:Choice>
        <mc:Fallback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12024DA8-827B-42DF-95BE-A017DDAA26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1707" b="-13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3472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ADCC-3A77-49A6-BFB8-7DB63E759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Berechnung</a:t>
            </a:r>
            <a:r>
              <a:rPr lang="en-GB" dirty="0"/>
              <a:t> der </a:t>
            </a:r>
            <a:r>
              <a:rPr lang="en-GB" dirty="0" err="1"/>
              <a:t>Kälteleistung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0B3EC55F-4D18-4522-8850-211CB8E529A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GB" dirty="0"/>
                  <a:t>Berechnung </a:t>
                </a:r>
                <a:r>
                  <a:rPr lang="en-GB" dirty="0" err="1"/>
                  <a:t>mithilfe</a:t>
                </a:r>
                <a:r>
                  <a:rPr lang="en-GB" dirty="0"/>
                  <a:t> der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GB" dirty="0"/>
                  <a:t>-NTU-</a:t>
                </a:r>
                <a:r>
                  <a:rPr lang="en-GB" dirty="0" err="1"/>
                  <a:t>Methode</a:t>
                </a:r>
                <a:endParaRPr lang="en-GB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𝜖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𝐿𝑢𝑓𝑡</m:t>
                        </m:r>
                      </m:sub>
                    </m:sSub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𝐿𝑢𝑓𝑡</m:t>
                        </m:r>
                      </m:sub>
                    </m:sSub>
                    <m:d>
                      <m:d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𝐿𝑢𝑓𝑡</m:t>
                            </m:r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𝑒𝑖𝑛</m:t>
                            </m:r>
                          </m:sub>
                        </m:s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𝐾𝑀</m:t>
                            </m:r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𝑒𝑖𝑛</m:t>
                            </m:r>
                          </m:sub>
                        </m:sSub>
                      </m:e>
                    </m:d>
                  </m:oMath>
                </a14:m>
                <a:endParaRPr lang="en-GB" b="0" dirty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=1 − 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𝑁𝑇𝑈</m:t>
                        </m:r>
                      </m:sup>
                    </m:sSup>
                  </m:oMath>
                </a14:m>
                <a:r>
                  <a:rPr lang="en-GB" dirty="0"/>
                  <a:t> (</a:t>
                </a:r>
                <a:r>
                  <a:rPr lang="en-GB" dirty="0" err="1"/>
                  <a:t>für</a:t>
                </a:r>
                <a:r>
                  <a:rPr lang="en-GB" dirty="0"/>
                  <a:t> </a:t>
                </a:r>
                <a:r>
                  <a:rPr lang="en-GB" dirty="0" err="1"/>
                  <a:t>Verdampfungsprozess</a:t>
                </a:r>
                <a:r>
                  <a:rPr lang="en-GB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𝑁𝑇𝑈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𝑈𝐴</m:t>
                        </m:r>
                      </m:num>
                      <m:den>
                        <m:sSub>
                          <m:sSubPr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GB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𝐿𝑢𝑓𝑡</m:t>
                            </m:r>
                          </m:sub>
                        </m:sSub>
                        <m:sSub>
                          <m:sSubPr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𝐿𝑢𝑓𝑡</m:t>
                            </m:r>
                          </m:sub>
                        </m:sSub>
                      </m:den>
                    </m:f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𝑈𝐴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nary>
                      </m:den>
                    </m:f>
                  </m:oMath>
                </a14:m>
                <a:endParaRPr lang="en-GB" dirty="0"/>
              </a:p>
              <a:p>
                <a:r>
                  <a:rPr lang="en-GB" dirty="0" err="1"/>
                  <a:t>Wärmeleitungswiderstände</a:t>
                </a:r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bzw.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</m:oMath>
                </a14:m>
                <a:endParaRPr lang="en-GB" dirty="0"/>
              </a:p>
              <a:p>
                <a:pPr lvl="1"/>
                <a:r>
                  <a:rPr lang="en-GB" dirty="0" err="1"/>
                  <a:t>Annahmen</a:t>
                </a:r>
                <a:r>
                  <a:rPr lang="en-GB" dirty="0"/>
                  <a:t>: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GB" b="0" i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dirty="0" smtClean="0">
                            <a:latin typeface="Cambria Math" panose="02040503050406030204" pitchFamily="18" charset="0"/>
                          </a:rPr>
                          <m:t>Luft</m:t>
                        </m:r>
                      </m:sub>
                    </m:sSub>
                  </m:oMath>
                </a14:m>
                <a:r>
                  <a:rPr lang="en-GB" dirty="0"/>
                  <a:t>= 292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endParaRPr lang="en-GB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dirty="0" smtClean="0">
                            <a:latin typeface="Cambria Math" panose="02040503050406030204" pitchFamily="18" charset="0"/>
                          </a:rPr>
                          <m:t>Km</m:t>
                        </m:r>
                      </m:sub>
                    </m:sSub>
                  </m:oMath>
                </a14:m>
                <a:r>
                  <a:rPr lang="en-GB" dirty="0"/>
                  <a:t>= 50000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i="1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endParaRPr lang="en-GB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dirty="0">
                            <a:latin typeface="Cambria Math" panose="02040503050406030204" pitchFamily="18" charset="0"/>
                          </a:rPr>
                          <m:t>Km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𝑆𝐻</m:t>
                        </m:r>
                      </m:sub>
                    </m:sSub>
                  </m:oMath>
                </a14:m>
                <a:r>
                  <a:rPr lang="en-GB" dirty="0"/>
                  <a:t>= 29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i="1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endParaRPr lang="en-GB" dirty="0"/>
              </a:p>
              <a:p>
                <a:r>
                  <a:rPr lang="en-GB" dirty="0"/>
                  <a:t>Problem:</a:t>
                </a:r>
              </a:p>
              <a:p>
                <a:pPr lvl="1"/>
                <a:r>
                  <a:rPr lang="en-GB" dirty="0"/>
                  <a:t>Zu </a:t>
                </a:r>
                <a:r>
                  <a:rPr lang="en-GB" dirty="0" err="1"/>
                  <a:t>geringe</a:t>
                </a:r>
                <a:r>
                  <a:rPr lang="en-GB" dirty="0"/>
                  <a:t> </a:t>
                </a:r>
                <a:r>
                  <a:rPr lang="en-GB" dirty="0" err="1"/>
                  <a:t>Kälteleistung</a:t>
                </a:r>
                <a:endParaRPr lang="en-GB" dirty="0"/>
              </a:p>
              <a:p>
                <a:pPr lvl="2"/>
                <a:r>
                  <a:rPr lang="en-GB" dirty="0" err="1"/>
                  <a:t>Rechnung</a:t>
                </a:r>
                <a:r>
                  <a:rPr lang="en-GB" dirty="0"/>
                  <a:t> </a:t>
                </a:r>
                <a:r>
                  <a:rPr lang="en-GB" dirty="0" err="1"/>
                  <a:t>mit</a:t>
                </a:r>
                <a:r>
                  <a:rPr lang="en-GB" dirty="0"/>
                  <a:t> </a:t>
                </a:r>
                <a:r>
                  <a:rPr lang="en-GB" dirty="0" err="1"/>
                  <a:t>äquivalenter</a:t>
                </a:r>
                <a:r>
                  <a:rPr lang="en-GB" dirty="0"/>
                  <a:t> </a:t>
                </a:r>
                <a:r>
                  <a:rPr lang="en-GB" dirty="0" err="1"/>
                  <a:t>Temperatur</a:t>
                </a:r>
                <a:endParaRPr lang="en-GB" dirty="0"/>
              </a:p>
              <a:p>
                <a:pPr marL="432100" lvl="2" indent="0">
                  <a:buNone/>
                </a:pPr>
                <a:endParaRPr lang="en-GB" dirty="0"/>
              </a:p>
              <a:p>
                <a:pPr lvl="2"/>
                <a:endParaRPr lang="en-GB" dirty="0"/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0B3EC55F-4D18-4522-8850-211CB8E529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1707" t="-1843" b="-12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74A2C53A-EF35-4BD3-8CA4-2ADACA09C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4048" y="871200"/>
            <a:ext cx="3111964" cy="18819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2935BF-200B-40B6-83B4-7F99A1C00E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4009" y="2936738"/>
            <a:ext cx="4611991" cy="314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427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A79B7-9186-44E5-9582-E17C0DA04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Ergebnisse</a:t>
            </a:r>
            <a:r>
              <a:rPr lang="en-GB" dirty="0"/>
              <a:t> der Simulation und der </a:t>
            </a:r>
            <a:r>
              <a:rPr lang="en-GB" dirty="0" err="1"/>
              <a:t>Versuche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0BF5DFA8-5248-4185-8DCE-4BBAA27BFB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7922855"/>
                  </p:ext>
                </p:extLst>
              </p:nvPr>
            </p:nvGraphicFramePr>
            <p:xfrm>
              <a:off x="287338" y="1202635"/>
              <a:ext cx="8568660" cy="496056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713732">
                      <a:extLst>
                        <a:ext uri="{9D8B030D-6E8A-4147-A177-3AD203B41FA5}">
                          <a16:colId xmlns:a16="http://schemas.microsoft.com/office/drawing/2014/main" val="3761520867"/>
                        </a:ext>
                      </a:extLst>
                    </a:gridCol>
                    <a:gridCol w="1713732">
                      <a:extLst>
                        <a:ext uri="{9D8B030D-6E8A-4147-A177-3AD203B41FA5}">
                          <a16:colId xmlns:a16="http://schemas.microsoft.com/office/drawing/2014/main" val="542682355"/>
                        </a:ext>
                      </a:extLst>
                    </a:gridCol>
                    <a:gridCol w="1713732">
                      <a:extLst>
                        <a:ext uri="{9D8B030D-6E8A-4147-A177-3AD203B41FA5}">
                          <a16:colId xmlns:a16="http://schemas.microsoft.com/office/drawing/2014/main" val="1421599517"/>
                        </a:ext>
                      </a:extLst>
                    </a:gridCol>
                    <a:gridCol w="1713732">
                      <a:extLst>
                        <a:ext uri="{9D8B030D-6E8A-4147-A177-3AD203B41FA5}">
                          <a16:colId xmlns:a16="http://schemas.microsoft.com/office/drawing/2014/main" val="3454034352"/>
                        </a:ext>
                      </a:extLst>
                    </a:gridCol>
                    <a:gridCol w="1713732">
                      <a:extLst>
                        <a:ext uri="{9D8B030D-6E8A-4147-A177-3AD203B41FA5}">
                          <a16:colId xmlns:a16="http://schemas.microsoft.com/office/drawing/2014/main" val="879199132"/>
                        </a:ext>
                      </a:extLst>
                    </a:gridCol>
                  </a:tblGrid>
                  <a:tr h="879025">
                    <a:tc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V1</a:t>
                          </a:r>
                        </a:p>
                        <a:p>
                          <a:pPr algn="ctr"/>
                          <a:r>
                            <a:rPr lang="en-GB" dirty="0" err="1"/>
                            <a:t>Versuch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V1</a:t>
                          </a:r>
                        </a:p>
                        <a:p>
                          <a:pPr algn="ctr"/>
                          <a:r>
                            <a:rPr lang="en-GB" dirty="0"/>
                            <a:t>EES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V2 </a:t>
                          </a:r>
                        </a:p>
                        <a:p>
                          <a:pPr algn="ctr"/>
                          <a:r>
                            <a:rPr lang="en-GB" dirty="0"/>
                            <a:t>EES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V2</a:t>
                          </a:r>
                        </a:p>
                        <a:p>
                          <a:pPr algn="ctr"/>
                          <a:r>
                            <a:rPr lang="en-GB" dirty="0" err="1"/>
                            <a:t>Versuch</a:t>
                          </a:r>
                          <a:endParaRPr lang="en-GB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05733367"/>
                      </a:ext>
                    </a:extLst>
                  </a:tr>
                  <a:tr h="5092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800" dirty="0">
                              <a:solidFill>
                                <a:schemeClr val="bg1"/>
                              </a:solidFill>
                              <a:latin typeface="Calibri" panose="020F0502020204030204"/>
                            </a:rPr>
                            <a:t>Δ</a:t>
                          </a:r>
                          <a:r>
                            <a:rPr lang="en-GB" sz="1800" dirty="0">
                              <a:solidFill>
                                <a:schemeClr val="bg1"/>
                              </a:solidFill>
                              <a:latin typeface="Calibri" panose="020F0502020204030204"/>
                            </a:rPr>
                            <a:t>P</a:t>
                          </a:r>
                          <a:endParaRPr lang="en-GB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47192 Pa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27175 Pa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29889 Pa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53672 Pa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2964203"/>
                      </a:ext>
                    </a:extLst>
                  </a:tr>
                  <a:tr h="5166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̇"/>
                                  <m:ctrlPr>
                                    <a:rPr lang="en-GB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1" i="1" dirty="0" smtClean="0"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</m:acc>
                            </m:oMath>
                          </a14:m>
                          <a:r>
                            <a:rPr lang="en-GB" baseline="-25000" dirty="0"/>
                            <a:t>0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1791 W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1812 W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1831 W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1835 W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194636"/>
                      </a:ext>
                    </a:extLst>
                  </a:tr>
                  <a:tr h="5092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T</a:t>
                          </a:r>
                          <a:r>
                            <a:rPr lang="en-GB" baseline="-25000" dirty="0"/>
                            <a:t>0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-14.15 °C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-12.23 °C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-12.48 °C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-15.23 °C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94594343"/>
                      </a:ext>
                    </a:extLst>
                  </a:tr>
                  <a:tr h="50927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̇"/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</m:acc>
                            </m:oMath>
                          </a14:m>
                          <a:r>
                            <a:rPr lang="en-GB" baseline="-25000" dirty="0"/>
                            <a:t>KM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6.11 g/s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6.11 g/s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6.11 g/s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5.72 g/s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66583069"/>
                      </a:ext>
                    </a:extLst>
                  </a:tr>
                  <a:tr h="5092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err="1"/>
                            <a:t>T</a:t>
                          </a:r>
                          <a:r>
                            <a:rPr lang="en-GB" baseline="-25000" dirty="0" err="1"/>
                            <a:t>Luft,Ein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4.42 °C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9.75 °C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9.75°C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5.07 °C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21014390"/>
                      </a:ext>
                    </a:extLst>
                  </a:tr>
                  <a:tr h="50927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err="1"/>
                            <a:t>T</a:t>
                          </a:r>
                          <a:r>
                            <a:rPr lang="en-GB" baseline="-25000" dirty="0" err="1"/>
                            <a:t>Luft,Aus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-5.38 °C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-2.21 °C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-2.41 °C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-5.44 °C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67624104"/>
                      </a:ext>
                    </a:extLst>
                  </a:tr>
                  <a:tr h="5092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err="1"/>
                            <a:t>P</a:t>
                          </a:r>
                          <a:r>
                            <a:rPr lang="en-GB" baseline="-25000" dirty="0" err="1"/>
                            <a:t>el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2623 W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2608 W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72389680"/>
                      </a:ext>
                    </a:extLst>
                  </a:tr>
                  <a:tr h="5092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COP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1.99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2.09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249457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0BF5DFA8-5248-4185-8DCE-4BBAA27BFB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7922855"/>
                  </p:ext>
                </p:extLst>
              </p:nvPr>
            </p:nvGraphicFramePr>
            <p:xfrm>
              <a:off x="287338" y="1202635"/>
              <a:ext cx="8568660" cy="496056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713732">
                      <a:extLst>
                        <a:ext uri="{9D8B030D-6E8A-4147-A177-3AD203B41FA5}">
                          <a16:colId xmlns:a16="http://schemas.microsoft.com/office/drawing/2014/main" val="3761520867"/>
                        </a:ext>
                      </a:extLst>
                    </a:gridCol>
                    <a:gridCol w="1713732">
                      <a:extLst>
                        <a:ext uri="{9D8B030D-6E8A-4147-A177-3AD203B41FA5}">
                          <a16:colId xmlns:a16="http://schemas.microsoft.com/office/drawing/2014/main" val="542682355"/>
                        </a:ext>
                      </a:extLst>
                    </a:gridCol>
                    <a:gridCol w="1713732">
                      <a:extLst>
                        <a:ext uri="{9D8B030D-6E8A-4147-A177-3AD203B41FA5}">
                          <a16:colId xmlns:a16="http://schemas.microsoft.com/office/drawing/2014/main" val="1421599517"/>
                        </a:ext>
                      </a:extLst>
                    </a:gridCol>
                    <a:gridCol w="1713732">
                      <a:extLst>
                        <a:ext uri="{9D8B030D-6E8A-4147-A177-3AD203B41FA5}">
                          <a16:colId xmlns:a16="http://schemas.microsoft.com/office/drawing/2014/main" val="3454034352"/>
                        </a:ext>
                      </a:extLst>
                    </a:gridCol>
                    <a:gridCol w="1713732">
                      <a:extLst>
                        <a:ext uri="{9D8B030D-6E8A-4147-A177-3AD203B41FA5}">
                          <a16:colId xmlns:a16="http://schemas.microsoft.com/office/drawing/2014/main" val="879199132"/>
                        </a:ext>
                      </a:extLst>
                    </a:gridCol>
                  </a:tblGrid>
                  <a:tr h="879025">
                    <a:tc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V1</a:t>
                          </a:r>
                        </a:p>
                        <a:p>
                          <a:pPr algn="ctr"/>
                          <a:r>
                            <a:rPr lang="en-GB" dirty="0" err="1"/>
                            <a:t>Versuch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V1</a:t>
                          </a:r>
                        </a:p>
                        <a:p>
                          <a:pPr algn="ctr"/>
                          <a:r>
                            <a:rPr lang="en-GB" dirty="0"/>
                            <a:t>EES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V2 </a:t>
                          </a:r>
                        </a:p>
                        <a:p>
                          <a:pPr algn="ctr"/>
                          <a:r>
                            <a:rPr lang="en-GB" dirty="0"/>
                            <a:t>EES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V2</a:t>
                          </a:r>
                        </a:p>
                        <a:p>
                          <a:pPr algn="ctr"/>
                          <a:r>
                            <a:rPr lang="en-GB" dirty="0" err="1"/>
                            <a:t>Versuch</a:t>
                          </a:r>
                          <a:endParaRPr lang="en-GB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05733367"/>
                      </a:ext>
                    </a:extLst>
                  </a:tr>
                  <a:tr h="5092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800" dirty="0">
                              <a:solidFill>
                                <a:schemeClr val="bg1"/>
                              </a:solidFill>
                              <a:latin typeface="Calibri" panose="020F0502020204030204"/>
                            </a:rPr>
                            <a:t>Δ</a:t>
                          </a:r>
                          <a:r>
                            <a:rPr lang="en-GB" sz="1800" dirty="0">
                              <a:solidFill>
                                <a:schemeClr val="bg1"/>
                              </a:solidFill>
                              <a:latin typeface="Calibri" panose="020F0502020204030204"/>
                            </a:rPr>
                            <a:t>P</a:t>
                          </a:r>
                          <a:endParaRPr lang="en-GB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47192 Pa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27175 Pa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29889 Pa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53672 Pa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2964203"/>
                      </a:ext>
                    </a:extLst>
                  </a:tr>
                  <a:tr h="5166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56" t="-269412" r="-401779" b="-59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1791 W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1812 W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1831 W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1835 W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194636"/>
                      </a:ext>
                    </a:extLst>
                  </a:tr>
                  <a:tr h="5092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T</a:t>
                          </a:r>
                          <a:r>
                            <a:rPr lang="en-GB" baseline="-25000" dirty="0"/>
                            <a:t>0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-14.15 °C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-12.23 °C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-12.48 °C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-15.23 °C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94594343"/>
                      </a:ext>
                    </a:extLst>
                  </a:tr>
                  <a:tr h="5092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56" t="-479518" r="-401779" b="-4072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6.11 g/s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6.11 g/s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6.11 g/s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5.72 g/s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66583069"/>
                      </a:ext>
                    </a:extLst>
                  </a:tr>
                  <a:tr h="5092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err="1"/>
                            <a:t>T</a:t>
                          </a:r>
                          <a:r>
                            <a:rPr lang="en-GB" baseline="-25000" dirty="0" err="1"/>
                            <a:t>Luft,Ein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4.42 °C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9.75 °C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9.75°C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5.07 °C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21014390"/>
                      </a:ext>
                    </a:extLst>
                  </a:tr>
                  <a:tr h="50927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err="1"/>
                            <a:t>T</a:t>
                          </a:r>
                          <a:r>
                            <a:rPr lang="en-GB" baseline="-25000" dirty="0" err="1"/>
                            <a:t>Luft,Aus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-5.38 °C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-2.21 °C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-2.41 °C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-5.44 °C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67624104"/>
                      </a:ext>
                    </a:extLst>
                  </a:tr>
                  <a:tr h="5092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err="1"/>
                            <a:t>P</a:t>
                          </a:r>
                          <a:r>
                            <a:rPr lang="en-GB" baseline="-25000" dirty="0" err="1"/>
                            <a:t>el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2623 W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2608 W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72389680"/>
                      </a:ext>
                    </a:extLst>
                  </a:tr>
                  <a:tr h="5092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COP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1.99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2.09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249457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EB08C3-30EA-4192-B3AC-5764FD64A71E}"/>
              </a:ext>
            </a:extLst>
          </p:cNvPr>
          <p:cNvCxnSpPr/>
          <p:nvPr/>
        </p:nvCxnSpPr>
        <p:spPr>
          <a:xfrm>
            <a:off x="2256183" y="954157"/>
            <a:ext cx="631134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280960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master-de">
  <a:themeElements>
    <a:clrScheme name="RWTH E.ON">
      <a:dk1>
        <a:sysClr val="windowText" lastClr="000000"/>
      </a:dk1>
      <a:lt1>
        <a:sysClr val="window" lastClr="FFFFFF"/>
      </a:lt1>
      <a:dk2>
        <a:srgbClr val="DD402D"/>
      </a:dk2>
      <a:lt2>
        <a:srgbClr val="9D9EA0"/>
      </a:lt2>
      <a:accent1>
        <a:srgbClr val="DD402D"/>
      </a:accent1>
      <a:accent2>
        <a:srgbClr val="9D9EA0"/>
      </a:accent2>
      <a:accent3>
        <a:srgbClr val="000000"/>
      </a:accent3>
      <a:accent4>
        <a:srgbClr val="FFFFFF"/>
      </a:accent4>
      <a:accent5>
        <a:srgbClr val="DD402D"/>
      </a:accent5>
      <a:accent6>
        <a:srgbClr val="9D9EA0"/>
      </a:accent6>
      <a:hlink>
        <a:srgbClr val="000000"/>
      </a:hlink>
      <a:folHlink>
        <a:srgbClr val="9D9E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6-05-20-EBC-Folienmaster-de.pptx" id="{83DC5908-4F1F-4064-9510-B14BABCD5042}" vid="{FAE60A6D-9762-4AB7-A218-C8488225A85B}"/>
    </a:ext>
  </a:extLst>
</a:theme>
</file>

<file path=ppt/theme/theme2.xml><?xml version="1.0" encoding="utf-8"?>
<a:theme xmlns:a="http://schemas.openxmlformats.org/drawingml/2006/main" name="Folienmaster EBC | E.ON ERC - Titel-/Abschlussfolien">
  <a:themeElements>
    <a:clrScheme name="RWTH E.ON">
      <a:dk1>
        <a:sysClr val="windowText" lastClr="000000"/>
      </a:dk1>
      <a:lt1>
        <a:sysClr val="window" lastClr="FFFFFF"/>
      </a:lt1>
      <a:dk2>
        <a:srgbClr val="DD402D"/>
      </a:dk2>
      <a:lt2>
        <a:srgbClr val="9D9EA0"/>
      </a:lt2>
      <a:accent1>
        <a:srgbClr val="DD402D"/>
      </a:accent1>
      <a:accent2>
        <a:srgbClr val="9D9EA0"/>
      </a:accent2>
      <a:accent3>
        <a:srgbClr val="000000"/>
      </a:accent3>
      <a:accent4>
        <a:srgbClr val="FFFFFF"/>
      </a:accent4>
      <a:accent5>
        <a:srgbClr val="DD402D"/>
      </a:accent5>
      <a:accent6>
        <a:srgbClr val="9D9EA0"/>
      </a:accent6>
      <a:hlink>
        <a:srgbClr val="000000"/>
      </a:hlink>
      <a:folHlink>
        <a:srgbClr val="9D9E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6-05-20-EBC-Folienmaster-de.pptx" id="{83DC5908-4F1F-4064-9510-B14BABCD5042}" vid="{3CD2EE11-26E6-42C5-AB70-93302684BFC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1528A844-A11D-44F1-9CF9-CBE03F8838A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Folienmaster-de</Template>
  <TotalTime>879</TotalTime>
  <Words>609</Words>
  <Application>Microsoft Office PowerPoint</Application>
  <PresentationFormat>On-screen Show (4:3)</PresentationFormat>
  <Paragraphs>150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Cambria Math</vt:lpstr>
      <vt:lpstr>Symbol</vt:lpstr>
      <vt:lpstr>Wingdings</vt:lpstr>
      <vt:lpstr>Folienmaster-de</vt:lpstr>
      <vt:lpstr>Folienmaster EBC | E.ON ERC - Titel-/Abschlussfolien</vt:lpstr>
      <vt:lpstr>[C] Zwischenstand Bachelorarbeit</vt:lpstr>
      <vt:lpstr>Kühlmöbel in Klimakammer</vt:lpstr>
      <vt:lpstr>Der Kältekreislauf</vt:lpstr>
      <vt:lpstr>Übersicht der Arbeit</vt:lpstr>
      <vt:lpstr>Verschaltung der Verdampferpässe</vt:lpstr>
      <vt:lpstr>Modellierung mit EES</vt:lpstr>
      <vt:lpstr>Berechnung des Druckabfalls</vt:lpstr>
      <vt:lpstr>Berechnung der Kälteleistung</vt:lpstr>
      <vt:lpstr>Ergebnisse der Simulation und der Versuche</vt:lpstr>
      <vt:lpstr>PowerPoint Presentation</vt:lpstr>
    </vt:vector>
  </TitlesOfParts>
  <Company>E.ON Energy Research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Beispiel-Titel, 1. Variante</dc:title>
  <dc:creator>Huchtemann, Kristian</dc:creator>
  <cp:lastModifiedBy>Klebig, Tim [COMRES/EUR/AAC]</cp:lastModifiedBy>
  <cp:revision>519</cp:revision>
  <cp:lastPrinted>2015-12-03T17:36:18Z</cp:lastPrinted>
  <dcterms:created xsi:type="dcterms:W3CDTF">2016-06-13T06:44:12Z</dcterms:created>
  <dcterms:modified xsi:type="dcterms:W3CDTF">2018-03-18T18:21:56Z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\\eonakku\home\ebc\cve\Desktop\Vorlage.pptx</vt:lpwstr>
  </property>
</Properties>
</file>