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623F-1295-461B-A6CE-C81D1816D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281A8-B1D4-428D-8301-D608405C9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14015-1249-4310-862C-5AB5118E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CA17-532A-410A-8ACD-A553108AA485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FF47F-F1DB-4ED5-A164-BFC105C2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7FD7B-D171-4E2B-8EF9-D68D086B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5654-D91D-49F2-804F-EC29E9283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90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DDE4-E424-468A-A2FF-CB7893ED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11398-C40F-4A88-BBE4-44810F8D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20BD2-6649-43F1-A87B-CD6B81C1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CA17-532A-410A-8ACD-A553108AA485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E2EFC-DCD6-4015-99EC-96BCD696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7143-9115-4391-B63D-8DC6984A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5654-D91D-49F2-804F-EC29E9283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9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879CB-17CC-4C07-9419-1A1472F62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ADA8F-0EBB-450B-AF8C-B28410C33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3206-BB75-4098-81EE-26D10CFE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CA17-532A-410A-8ACD-A553108AA485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0B87B-0E73-4883-86E3-1C835168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6AD8-F617-4D5F-86BA-EA90C7EA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5654-D91D-49F2-804F-EC29E9283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4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Angle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098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51440" y="6026234"/>
            <a:ext cx="1666261" cy="5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1037"/>
          <p:cNvSpPr>
            <a:spLocks noChangeShapeType="1"/>
          </p:cNvSpPr>
          <p:nvPr userDrawn="1"/>
        </p:nvSpPr>
        <p:spPr bwMode="auto">
          <a:xfrm>
            <a:off x="3829769" y="3022200"/>
            <a:ext cx="836223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96160" y="1295400"/>
            <a:ext cx="7581440" cy="1726800"/>
          </a:xfrm>
        </p:spPr>
        <p:txBody>
          <a:bodyPr anchor="b"/>
          <a:lstStyle>
            <a:lvl1pPr marL="0" indent="0">
              <a:buFontTx/>
              <a:buNone/>
              <a:defRPr sz="2800" b="1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96160" y="3146808"/>
            <a:ext cx="7621979" cy="1348993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Subtitle Here</a:t>
            </a:r>
          </a:p>
        </p:txBody>
      </p:sp>
      <p:sp>
        <p:nvSpPr>
          <p:cNvPr id="13" name="Rectangle 18"/>
          <p:cNvSpPr/>
          <p:nvPr userDrawn="1"/>
        </p:nvSpPr>
        <p:spPr bwMode="auto">
          <a:xfrm>
            <a:off x="0" y="2581664"/>
            <a:ext cx="3037003" cy="4276339"/>
          </a:xfrm>
          <a:custGeom>
            <a:avLst/>
            <a:gdLst/>
            <a:ahLst/>
            <a:cxnLst/>
            <a:rect l="l" t="t" r="r" b="b"/>
            <a:pathLst>
              <a:path w="2277752" h="4276339">
                <a:moveTo>
                  <a:pt x="0" y="0"/>
                </a:moveTo>
                <a:lnTo>
                  <a:pt x="2277752" y="4276339"/>
                </a:lnTo>
                <a:lnTo>
                  <a:pt x="0" y="427633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037002" y="6613526"/>
            <a:ext cx="7021399" cy="24447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4B8D"/>
                </a:solidFill>
              </a:rPr>
              <a:t>Emerson Confidential and Proprietary/For internal use only</a:t>
            </a:r>
            <a:endParaRPr lang="en-US" dirty="0">
              <a:solidFill>
                <a:srgbClr val="004B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5355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Angle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Rectangle 18"/>
          <p:cNvSpPr/>
          <p:nvPr userDrawn="1"/>
        </p:nvSpPr>
        <p:spPr bwMode="auto">
          <a:xfrm>
            <a:off x="-20320" y="0"/>
            <a:ext cx="9004653" cy="6888996"/>
          </a:xfrm>
          <a:custGeom>
            <a:avLst/>
            <a:gdLst>
              <a:gd name="connsiteX0" fmla="*/ 0 w 5427352"/>
              <a:gd name="connsiteY0" fmla="*/ 0 h 6858000"/>
              <a:gd name="connsiteX1" fmla="*/ 1752600 w 5427352"/>
              <a:gd name="connsiteY1" fmla="*/ 0 h 6858000"/>
              <a:gd name="connsiteX2" fmla="*/ 1774503 w 5427352"/>
              <a:gd name="connsiteY2" fmla="*/ 0 h 6858000"/>
              <a:gd name="connsiteX3" fmla="*/ 5427352 w 5427352"/>
              <a:gd name="connsiteY3" fmla="*/ 6858000 h 6858000"/>
              <a:gd name="connsiteX4" fmla="*/ 1752600 w 5427352"/>
              <a:gd name="connsiteY4" fmla="*/ 6858000 h 6858000"/>
              <a:gd name="connsiteX5" fmla="*/ 0 w 5427352"/>
              <a:gd name="connsiteY5" fmla="*/ 6858000 h 6858000"/>
              <a:gd name="connsiteX6" fmla="*/ 0 w 5427352"/>
              <a:gd name="connsiteY6" fmla="*/ 0 h 6858000"/>
              <a:gd name="connsiteX0" fmla="*/ 0 w 6722752"/>
              <a:gd name="connsiteY0" fmla="*/ 0 h 6858000"/>
              <a:gd name="connsiteX1" fmla="*/ 3048000 w 6722752"/>
              <a:gd name="connsiteY1" fmla="*/ 0 h 6858000"/>
              <a:gd name="connsiteX2" fmla="*/ 3069903 w 6722752"/>
              <a:gd name="connsiteY2" fmla="*/ 0 h 6858000"/>
              <a:gd name="connsiteX3" fmla="*/ 6722752 w 6722752"/>
              <a:gd name="connsiteY3" fmla="*/ 6858000 h 6858000"/>
              <a:gd name="connsiteX4" fmla="*/ 3048000 w 6722752"/>
              <a:gd name="connsiteY4" fmla="*/ 6858000 h 6858000"/>
              <a:gd name="connsiteX5" fmla="*/ 1295400 w 6722752"/>
              <a:gd name="connsiteY5" fmla="*/ 6858000 h 6858000"/>
              <a:gd name="connsiteX6" fmla="*/ 0 w 6722752"/>
              <a:gd name="connsiteY6" fmla="*/ 0 h 6858000"/>
              <a:gd name="connsiteX0" fmla="*/ 0 w 6722752"/>
              <a:gd name="connsiteY0" fmla="*/ 0 h 6858000"/>
              <a:gd name="connsiteX1" fmla="*/ 3048000 w 6722752"/>
              <a:gd name="connsiteY1" fmla="*/ 0 h 6858000"/>
              <a:gd name="connsiteX2" fmla="*/ 3069903 w 6722752"/>
              <a:gd name="connsiteY2" fmla="*/ 0 h 6858000"/>
              <a:gd name="connsiteX3" fmla="*/ 6722752 w 6722752"/>
              <a:gd name="connsiteY3" fmla="*/ 6858000 h 6858000"/>
              <a:gd name="connsiteX4" fmla="*/ 3048000 w 6722752"/>
              <a:gd name="connsiteY4" fmla="*/ 6858000 h 6858000"/>
              <a:gd name="connsiteX5" fmla="*/ 0 w 6722752"/>
              <a:gd name="connsiteY5" fmla="*/ 6842760 h 6858000"/>
              <a:gd name="connsiteX6" fmla="*/ 0 w 6722752"/>
              <a:gd name="connsiteY6" fmla="*/ 0 h 6858000"/>
              <a:gd name="connsiteX0" fmla="*/ 0 w 6722752"/>
              <a:gd name="connsiteY0" fmla="*/ 0 h 6858000"/>
              <a:gd name="connsiteX1" fmla="*/ 3048000 w 6722752"/>
              <a:gd name="connsiteY1" fmla="*/ 0 h 6858000"/>
              <a:gd name="connsiteX2" fmla="*/ 3069903 w 6722752"/>
              <a:gd name="connsiteY2" fmla="*/ 0 h 6858000"/>
              <a:gd name="connsiteX3" fmla="*/ 6722752 w 6722752"/>
              <a:gd name="connsiteY3" fmla="*/ 6858000 h 6858000"/>
              <a:gd name="connsiteX4" fmla="*/ 0 w 6722752"/>
              <a:gd name="connsiteY4" fmla="*/ 6842760 h 6858000"/>
              <a:gd name="connsiteX5" fmla="*/ 0 w 6722752"/>
              <a:gd name="connsiteY5" fmla="*/ 0 h 6858000"/>
              <a:gd name="connsiteX0" fmla="*/ 15240 w 6737992"/>
              <a:gd name="connsiteY0" fmla="*/ 0 h 6873240"/>
              <a:gd name="connsiteX1" fmla="*/ 3063240 w 6737992"/>
              <a:gd name="connsiteY1" fmla="*/ 0 h 6873240"/>
              <a:gd name="connsiteX2" fmla="*/ 3085143 w 6737992"/>
              <a:gd name="connsiteY2" fmla="*/ 0 h 6873240"/>
              <a:gd name="connsiteX3" fmla="*/ 6737992 w 6737992"/>
              <a:gd name="connsiteY3" fmla="*/ 6858000 h 6873240"/>
              <a:gd name="connsiteX4" fmla="*/ 0 w 6737992"/>
              <a:gd name="connsiteY4" fmla="*/ 6873240 h 6873240"/>
              <a:gd name="connsiteX5" fmla="*/ 15240 w 6737992"/>
              <a:gd name="connsiteY5" fmla="*/ 0 h 6873240"/>
              <a:gd name="connsiteX0" fmla="*/ 15240 w 6753490"/>
              <a:gd name="connsiteY0" fmla="*/ 0 h 6888996"/>
              <a:gd name="connsiteX1" fmla="*/ 3063240 w 6753490"/>
              <a:gd name="connsiteY1" fmla="*/ 0 h 6888996"/>
              <a:gd name="connsiteX2" fmla="*/ 3085143 w 6753490"/>
              <a:gd name="connsiteY2" fmla="*/ 0 h 6888996"/>
              <a:gd name="connsiteX3" fmla="*/ 6753490 w 6753490"/>
              <a:gd name="connsiteY3" fmla="*/ 6888996 h 6888996"/>
              <a:gd name="connsiteX4" fmla="*/ 0 w 6753490"/>
              <a:gd name="connsiteY4" fmla="*/ 6873240 h 6888996"/>
              <a:gd name="connsiteX5" fmla="*/ 15240 w 6753490"/>
              <a:gd name="connsiteY5" fmla="*/ 0 h 688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3490" h="6888996">
                <a:moveTo>
                  <a:pt x="15240" y="0"/>
                </a:moveTo>
                <a:lnTo>
                  <a:pt x="3063240" y="0"/>
                </a:lnTo>
                <a:lnTo>
                  <a:pt x="3085143" y="0"/>
                </a:lnTo>
                <a:lnTo>
                  <a:pt x="6753490" y="6888996"/>
                </a:lnTo>
                <a:lnTo>
                  <a:pt x="0" y="6873240"/>
                </a:lnTo>
                <a:lnTo>
                  <a:pt x="1524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 bwMode="white">
          <a:xfrm>
            <a:off x="298451" y="3505200"/>
            <a:ext cx="6203949" cy="1836690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/>
          </p:nvPr>
        </p:nvSpPr>
        <p:spPr bwMode="white">
          <a:xfrm>
            <a:off x="298286" y="5488766"/>
            <a:ext cx="6213380" cy="93902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Subtitle Here</a:t>
            </a:r>
          </a:p>
        </p:txBody>
      </p:sp>
      <p:sp>
        <p:nvSpPr>
          <p:cNvPr id="10" name="Line 1037"/>
          <p:cNvSpPr>
            <a:spLocks noChangeShapeType="1"/>
          </p:cNvSpPr>
          <p:nvPr userDrawn="1"/>
        </p:nvSpPr>
        <p:spPr bwMode="white">
          <a:xfrm>
            <a:off x="-1" y="5386166"/>
            <a:ext cx="646176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pic>
        <p:nvPicPr>
          <p:cNvPr id="11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51440" y="6026234"/>
            <a:ext cx="1666261" cy="5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266276" y="6613526"/>
            <a:ext cx="804672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 and Proprietary/For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59776053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546100" y="1295400"/>
            <a:ext cx="5364480" cy="51323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7"/>
          </p:nvPr>
        </p:nvSpPr>
        <p:spPr>
          <a:xfrm>
            <a:off x="6276340" y="1295400"/>
            <a:ext cx="536448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4B8D"/>
                </a:solidFill>
              </a:rPr>
              <a:t>Emerson Confidential and Proprietary/For internal use only</a:t>
            </a:r>
            <a:endParaRPr lang="en-US" dirty="0">
              <a:solidFill>
                <a:srgbClr val="004B8D"/>
              </a:solidFill>
            </a:endParaRPr>
          </a:p>
        </p:txBody>
      </p:sp>
      <p:pic>
        <p:nvPicPr>
          <p:cNvPr id="7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6400" y="6172201"/>
            <a:ext cx="1148101" cy="40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5147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546101" y="1339850"/>
            <a:ext cx="11104033" cy="483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4B8D"/>
                </a:solidFill>
              </a:rPr>
              <a:t>Emerson Confidential and Proprietary/For internal use only</a:t>
            </a:r>
            <a:endParaRPr lang="en-US" dirty="0">
              <a:solidFill>
                <a:srgbClr val="004B8D"/>
              </a:solidFill>
            </a:endParaRPr>
          </a:p>
        </p:txBody>
      </p:sp>
      <p:pic>
        <p:nvPicPr>
          <p:cNvPr id="6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6400" y="6172201"/>
            <a:ext cx="1148101" cy="40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3397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1FEF-C601-45B0-B97B-330E584F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8B1A-FC9A-44BE-831F-CD398717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1F080-669F-4F9B-84CB-D3181F75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CA17-532A-410A-8ACD-A553108AA485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19787-B913-4E73-9EF4-A058058D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1747-A11E-4B57-B164-01DFF714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5654-D91D-49F2-804F-EC29E9283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20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EF24-E97E-4902-830C-0A87A33F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FE579-370E-4F24-B7DB-387C43C21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26B82-130E-433B-9FAB-519ECAF0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CA17-532A-410A-8ACD-A553108AA485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7B19-F6C3-4008-A8DE-52953873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6692-8AAF-4AF9-8BC3-22C907A8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5654-D91D-49F2-804F-EC29E9283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33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6584-B123-4757-8EE2-61E5C2F9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C629-35DC-4A11-B893-1650DBBCF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D8BA6-FDB5-4F13-B21C-FD633A03C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4ABAC-7659-4C89-B072-C2003203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CA17-532A-410A-8ACD-A553108AA485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21198-C96A-48DA-B309-25B0F793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00805-24DA-49C6-8907-3370E9EB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5654-D91D-49F2-804F-EC29E9283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99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CF69-66EC-4314-869F-BE17D3F4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EF511-F010-4174-9EB7-E54164753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458A1-EB33-4681-BCD3-6FD70BA1A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5F610-74D1-4B26-9E8E-3B61EB80D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40CD7-B3F4-4BF1-B27E-09FBFC4BE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85777-58C5-4842-A436-706654B6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CA17-532A-410A-8ACD-A553108AA485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83BDF-0596-442E-9A4C-38BDCACD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F236A-E71F-4C92-9A1B-112F8C0D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5654-D91D-49F2-804F-EC29E9283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7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7D65-685B-43A8-BF98-D16016AF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36369-CE9D-4DE3-87B3-92B013B4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CA17-532A-410A-8ACD-A553108AA485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A470D-2E36-4459-9D35-B05AB149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1A090-28C0-48AE-B513-5BF98682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5654-D91D-49F2-804F-EC29E9283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4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3E69B-0884-4B53-8120-A6EBED6C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CA17-532A-410A-8ACD-A553108AA485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CAB59-FB60-4F41-8DC7-1A042277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91ABE-59B9-44DF-8993-FFD800A0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5654-D91D-49F2-804F-EC29E9283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08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268F-0C33-4394-BC31-ECECE569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1B5B-8FB9-447E-8B12-2D5E247B3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B9D5-5216-4814-B482-C20ADCAA4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8E465-F5A3-4938-92C8-594FEA5A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CA17-532A-410A-8ACD-A553108AA485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4C445-F64E-4E25-9CB5-1EB1AB6F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6E058-495B-4745-B142-4C60C48B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5654-D91D-49F2-804F-EC29E9283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48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0EC7-F437-4605-9730-2D09EDF5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928FA-5EC6-4D16-A6AF-296C459CB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221B8-51D4-4745-89A6-57638B110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B03D8-8DBE-4648-BBE5-EFC990C6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CA17-532A-410A-8ACD-A553108AA485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E39D8-EAEE-4B02-8FAB-62BCB5DD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8A9BF-5465-46B6-AADD-C5835439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5654-D91D-49F2-804F-EC29E9283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28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C8197-C417-4290-8F87-6A967339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AA5CF-F82C-4ADA-A329-3D590C331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E4FF-4F72-4A48-990A-3ACADA8B3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CA17-532A-410A-8ACD-A553108AA485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EC535-7C75-43D4-8E92-0F64CE0C7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E52EE-2408-4942-B73F-B39E1FCDE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5654-D91D-49F2-804F-EC29E9283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89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BE" dirty="0" err="1"/>
              <a:t>Bachelor</a:t>
            </a:r>
            <a:r>
              <a:rPr lang="fr-BE" dirty="0"/>
              <a:t> </a:t>
            </a:r>
            <a:r>
              <a:rPr lang="fr-BE" dirty="0" err="1"/>
              <a:t>thesis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96161" y="3146808"/>
            <a:ext cx="5409740" cy="1348993"/>
          </a:xfrm>
        </p:spPr>
        <p:txBody>
          <a:bodyPr/>
          <a:lstStyle/>
          <a:p>
            <a:r>
              <a:rPr lang="en-GB" dirty="0"/>
              <a:t>Model-based investigation and experimental validation of evaporator interconnections                                        for thermal performance enhancement                                for use in refrigerated display cabinets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Emerson Confidential and Proprietary/For internal use only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5438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117078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Oil filling: 3MAF vs HATCOL 4467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218323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4B8D"/>
                </a:solidFill>
              </a:rPr>
              <a:t>Emerson Confidential and Proprietary/For internal use only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C24B0CF9-117F-48DC-A84A-4027A8A4C5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3401" y="1276350"/>
            <a:ext cx="11104033" cy="4832350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Problems: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Refrigerant solved in oil?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Calculation of the solubility of both oils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Loss of cooling capacity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Oil trapped in condenser and evaporator?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Using a flushing device to check for remaining oil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The solubility of refrigerant in 3MAF is higher than in HATCOL 4467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refrigerant is solved in 3MAF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No remaining oil in heat exchangers!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HATCOL 4467 provides better cooling capacity for the cost of a worse</a:t>
            </a:r>
          </a:p>
          <a:p>
            <a:pPr marL="457200" lvl="1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efficiency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3FD86E-80ED-47E5-9B7D-95BB010760E9}"/>
              </a:ext>
            </a:extLst>
          </p:cNvPr>
          <p:cNvGrpSpPr/>
          <p:nvPr/>
        </p:nvGrpSpPr>
        <p:grpSpPr>
          <a:xfrm flipH="1">
            <a:off x="622302" y="3791824"/>
            <a:ext cx="5555867" cy="458346"/>
            <a:chOff x="4789713" y="1156893"/>
            <a:chExt cx="3966554" cy="458346"/>
          </a:xfrm>
          <a:solidFill>
            <a:schemeClr val="accent1"/>
          </a:solidFill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AD31672E-5BA6-4558-9D49-58333D57971F}"/>
                </a:ext>
              </a:extLst>
            </p:cNvPr>
            <p:cNvSpPr/>
            <p:nvPr/>
          </p:nvSpPr>
          <p:spPr bwMode="auto">
            <a:xfrm flipH="1">
              <a:off x="4789713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FF0380-60E7-4300-8BAB-1A3896B75A39}"/>
                </a:ext>
              </a:extLst>
            </p:cNvPr>
            <p:cNvSpPr/>
            <p:nvPr/>
          </p:nvSpPr>
          <p:spPr bwMode="auto">
            <a:xfrm>
              <a:off x="5822830" y="1156893"/>
              <a:ext cx="2933437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C71B0C-C72D-4436-A9D0-98FB2D2FBFB8}"/>
              </a:ext>
            </a:extLst>
          </p:cNvPr>
          <p:cNvSpPr txBox="1"/>
          <p:nvPr/>
        </p:nvSpPr>
        <p:spPr bwMode="white">
          <a:xfrm>
            <a:off x="622301" y="3837506"/>
            <a:ext cx="5090160" cy="39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0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18E2C4-637F-4FDF-AC34-5039E5B7970C}"/>
              </a:ext>
            </a:extLst>
          </p:cNvPr>
          <p:cNvCxnSpPr>
            <a:cxnSpLocks/>
          </p:cNvCxnSpPr>
          <p:nvPr/>
        </p:nvCxnSpPr>
        <p:spPr bwMode="auto">
          <a:xfrm>
            <a:off x="622302" y="3777094"/>
            <a:ext cx="995679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1C973C-03E5-4F1F-8A1E-0AD28B4C35A9}"/>
              </a:ext>
            </a:extLst>
          </p:cNvPr>
          <p:cNvGrpSpPr/>
          <p:nvPr/>
        </p:nvGrpSpPr>
        <p:grpSpPr>
          <a:xfrm flipH="1">
            <a:off x="622301" y="1214880"/>
            <a:ext cx="5555867" cy="458346"/>
            <a:chOff x="4789713" y="1156893"/>
            <a:chExt cx="3966554" cy="458346"/>
          </a:xfrm>
          <a:solidFill>
            <a:schemeClr val="accent1"/>
          </a:solidFill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1CEB826B-BF54-4BBC-90BC-AE5611CD0A81}"/>
                </a:ext>
              </a:extLst>
            </p:cNvPr>
            <p:cNvSpPr/>
            <p:nvPr/>
          </p:nvSpPr>
          <p:spPr bwMode="auto">
            <a:xfrm flipH="1">
              <a:off x="4789713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95088E-6DEE-4FF7-A65E-8F782D3F2D64}"/>
                </a:ext>
              </a:extLst>
            </p:cNvPr>
            <p:cNvSpPr/>
            <p:nvPr/>
          </p:nvSpPr>
          <p:spPr bwMode="auto">
            <a:xfrm>
              <a:off x="5822830" y="1156893"/>
              <a:ext cx="2933437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873B449-5D7B-461D-A0FC-B92DECD8FFF2}"/>
              </a:ext>
            </a:extLst>
          </p:cNvPr>
          <p:cNvSpPr txBox="1"/>
          <p:nvPr/>
        </p:nvSpPr>
        <p:spPr bwMode="white">
          <a:xfrm>
            <a:off x="622300" y="1260562"/>
            <a:ext cx="5090160" cy="39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0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1D0604-AC98-41CB-A1F9-F7556114FD11}"/>
              </a:ext>
            </a:extLst>
          </p:cNvPr>
          <p:cNvCxnSpPr>
            <a:cxnSpLocks/>
          </p:cNvCxnSpPr>
          <p:nvPr/>
        </p:nvCxnSpPr>
        <p:spPr bwMode="auto">
          <a:xfrm>
            <a:off x="622301" y="1200150"/>
            <a:ext cx="995679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530820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47838" y="3505200"/>
            <a:ext cx="4652962" cy="1836690"/>
          </a:xfrm>
        </p:spPr>
        <p:txBody>
          <a:bodyPr/>
          <a:lstStyle/>
          <a:p>
            <a:r>
              <a:rPr lang="fr-BE" dirty="0" err="1"/>
              <a:t>Bachelor</a:t>
            </a:r>
            <a:r>
              <a:rPr lang="fr-BE" dirty="0"/>
              <a:t> </a:t>
            </a:r>
            <a:r>
              <a:rPr lang="fr-BE" dirty="0" err="1"/>
              <a:t>thesis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47715" y="5488766"/>
            <a:ext cx="4660035" cy="93902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Model-based investigation and experimental validation of evaporator interconnections                                        for thermal performance enhancement                                for use in refrigerated display cabinets</a:t>
            </a:r>
          </a:p>
        </p:txBody>
      </p:sp>
    </p:spTree>
    <p:extLst>
      <p:ext uri="{BB962C8B-B14F-4D97-AF65-F5344CB8AC3E}">
        <p14:creationId xmlns:p14="http://schemas.microsoft.com/office/powerpoint/2010/main" val="31001155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14129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Integrated display cabinet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546100" y="1295400"/>
            <a:ext cx="5702300" cy="513238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temperature between         -1°C and 5°C can not be achieved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Refrigerant capacity of 150g  propane per circuit is too low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Bad air distribution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Necessary Enhancements: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cooling capacity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refrigerant capacity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air distribution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4B8D"/>
                </a:solidFill>
              </a:rPr>
              <a:t>Emerson Confidential and Proprietary/For internal use only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9D4FFA-A3D7-46D5-B59C-FBE86D07C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6153" r="12771" b="7778"/>
          <a:stretch/>
        </p:blipFill>
        <p:spPr>
          <a:xfrm>
            <a:off x="6997700" y="1295400"/>
            <a:ext cx="4241800" cy="481281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295D597-4388-482C-BDA2-4239153FA6C8}"/>
              </a:ext>
            </a:extLst>
          </p:cNvPr>
          <p:cNvGrpSpPr/>
          <p:nvPr/>
        </p:nvGrpSpPr>
        <p:grpSpPr>
          <a:xfrm flipH="1">
            <a:off x="622301" y="1265680"/>
            <a:ext cx="5555867" cy="458346"/>
            <a:chOff x="4789713" y="1156893"/>
            <a:chExt cx="3966554" cy="458346"/>
          </a:xfrm>
          <a:solidFill>
            <a:schemeClr val="accent1"/>
          </a:solidFill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C0869F3-8C98-4DBD-92CA-3D1D4C7E7879}"/>
                </a:ext>
              </a:extLst>
            </p:cNvPr>
            <p:cNvSpPr/>
            <p:nvPr/>
          </p:nvSpPr>
          <p:spPr bwMode="auto">
            <a:xfrm flipH="1">
              <a:off x="4789713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E913FA-F2F1-4A9D-8013-8BB2D5AD3EFA}"/>
                </a:ext>
              </a:extLst>
            </p:cNvPr>
            <p:cNvSpPr/>
            <p:nvPr/>
          </p:nvSpPr>
          <p:spPr bwMode="auto">
            <a:xfrm>
              <a:off x="5822830" y="1156893"/>
              <a:ext cx="2933437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303E835-3D92-4486-8287-76B0392CCDAC}"/>
              </a:ext>
            </a:extLst>
          </p:cNvPr>
          <p:cNvSpPr txBox="1"/>
          <p:nvPr/>
        </p:nvSpPr>
        <p:spPr bwMode="white">
          <a:xfrm>
            <a:off x="622300" y="1311362"/>
            <a:ext cx="5090160" cy="39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0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5D421-5AA2-42E1-8D0E-5AD0E1504A59}"/>
              </a:ext>
            </a:extLst>
          </p:cNvPr>
          <p:cNvCxnSpPr>
            <a:cxnSpLocks/>
          </p:cNvCxnSpPr>
          <p:nvPr/>
        </p:nvCxnSpPr>
        <p:spPr bwMode="auto">
          <a:xfrm>
            <a:off x="622301" y="1250950"/>
            <a:ext cx="626109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13C255-ECAE-48D6-AFCA-AC0663DD9C6B}"/>
              </a:ext>
            </a:extLst>
          </p:cNvPr>
          <p:cNvGrpSpPr/>
          <p:nvPr/>
        </p:nvGrpSpPr>
        <p:grpSpPr>
          <a:xfrm flipH="1">
            <a:off x="622301" y="3614262"/>
            <a:ext cx="5555867" cy="458346"/>
            <a:chOff x="4789713" y="1156893"/>
            <a:chExt cx="3966554" cy="458346"/>
          </a:xfrm>
          <a:solidFill>
            <a:schemeClr val="accent1"/>
          </a:solidFill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0B250CFA-FFC5-4E62-8376-62A9D7EDFD35}"/>
                </a:ext>
              </a:extLst>
            </p:cNvPr>
            <p:cNvSpPr/>
            <p:nvPr/>
          </p:nvSpPr>
          <p:spPr bwMode="auto">
            <a:xfrm flipH="1">
              <a:off x="4789713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08B6EC-C9B8-46B8-8C2F-F4DE4EDD3C5A}"/>
                </a:ext>
              </a:extLst>
            </p:cNvPr>
            <p:cNvSpPr/>
            <p:nvPr/>
          </p:nvSpPr>
          <p:spPr bwMode="auto">
            <a:xfrm>
              <a:off x="5822830" y="1156893"/>
              <a:ext cx="2933437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A7D47AC-89B2-4AAA-89F0-F8ACF3B549C1}"/>
              </a:ext>
            </a:extLst>
          </p:cNvPr>
          <p:cNvSpPr txBox="1"/>
          <p:nvPr/>
        </p:nvSpPr>
        <p:spPr bwMode="white">
          <a:xfrm>
            <a:off x="622300" y="3659944"/>
            <a:ext cx="5090160" cy="39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0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 Enhancements: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B13A74-4739-4C52-8730-EE999175851B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301" y="3597987"/>
            <a:ext cx="6261099" cy="154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2693495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14129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Integrated display cabinet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546100" y="1295400"/>
            <a:ext cx="5702300" cy="513238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temperature between         -1°C and 5°C can not be achieved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Refrigerant capacity of 150g  propane per circuit is too low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Bad air distribution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Necessary Enhancements: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cooling capacity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refrigerant capacity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air distribution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4B8D"/>
                </a:solidFill>
              </a:rPr>
              <a:t>Emerson Confidential and Proprietary/For internal use only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9D4FFA-A3D7-46D5-B59C-FBE86D07C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6153" r="12771" b="7778"/>
          <a:stretch/>
        </p:blipFill>
        <p:spPr>
          <a:xfrm>
            <a:off x="6997700" y="1295400"/>
            <a:ext cx="4241800" cy="48128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169FA6-2B6D-4B2E-8057-797BF9B64AB6}"/>
              </a:ext>
            </a:extLst>
          </p:cNvPr>
          <p:cNvCxnSpPr/>
          <p:nvPr/>
        </p:nvCxnSpPr>
        <p:spPr>
          <a:xfrm flipH="1">
            <a:off x="1193800" y="5092700"/>
            <a:ext cx="3352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48F7E1-782F-491C-AD6A-D02E36AAF70A}"/>
              </a:ext>
            </a:extLst>
          </p:cNvPr>
          <p:cNvSpPr/>
          <p:nvPr/>
        </p:nvSpPr>
        <p:spPr>
          <a:xfrm>
            <a:off x="1054100" y="4153695"/>
            <a:ext cx="4057162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08F018-E266-4943-94FA-DD144835AD72}"/>
              </a:ext>
            </a:extLst>
          </p:cNvPr>
          <p:cNvGrpSpPr/>
          <p:nvPr/>
        </p:nvGrpSpPr>
        <p:grpSpPr>
          <a:xfrm flipH="1">
            <a:off x="622301" y="1265680"/>
            <a:ext cx="5555867" cy="458346"/>
            <a:chOff x="4789713" y="1156893"/>
            <a:chExt cx="3966554" cy="458346"/>
          </a:xfrm>
          <a:solidFill>
            <a:schemeClr val="accent1"/>
          </a:solidFill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0AF275A-7A40-4023-9718-11AD389CC0A8}"/>
                </a:ext>
              </a:extLst>
            </p:cNvPr>
            <p:cNvSpPr/>
            <p:nvPr/>
          </p:nvSpPr>
          <p:spPr bwMode="auto">
            <a:xfrm flipH="1">
              <a:off x="4789713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04B108-AB7A-47B6-B9A6-DB7005D36B3A}"/>
                </a:ext>
              </a:extLst>
            </p:cNvPr>
            <p:cNvSpPr/>
            <p:nvPr/>
          </p:nvSpPr>
          <p:spPr bwMode="auto">
            <a:xfrm>
              <a:off x="5822830" y="1156893"/>
              <a:ext cx="2933437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7ED42-12B8-499D-A88F-34E9E077D76C}"/>
              </a:ext>
            </a:extLst>
          </p:cNvPr>
          <p:cNvSpPr txBox="1"/>
          <p:nvPr/>
        </p:nvSpPr>
        <p:spPr bwMode="white">
          <a:xfrm>
            <a:off x="622300" y="1311362"/>
            <a:ext cx="5090160" cy="39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0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F3A8B6-D97A-4288-9BBF-FF7813EAB04A}"/>
              </a:ext>
            </a:extLst>
          </p:cNvPr>
          <p:cNvCxnSpPr>
            <a:cxnSpLocks/>
          </p:cNvCxnSpPr>
          <p:nvPr/>
        </p:nvCxnSpPr>
        <p:spPr bwMode="auto">
          <a:xfrm>
            <a:off x="622301" y="1250950"/>
            <a:ext cx="626109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688F9-6DDB-4AD4-A4CD-929134BA53DC}"/>
              </a:ext>
            </a:extLst>
          </p:cNvPr>
          <p:cNvGrpSpPr/>
          <p:nvPr/>
        </p:nvGrpSpPr>
        <p:grpSpPr>
          <a:xfrm flipH="1">
            <a:off x="622301" y="3614262"/>
            <a:ext cx="5555867" cy="458346"/>
            <a:chOff x="4789713" y="1156893"/>
            <a:chExt cx="3966554" cy="458346"/>
          </a:xfrm>
          <a:solidFill>
            <a:schemeClr val="accent1"/>
          </a:solidFill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3E3D7FB-07C6-49B6-A577-528A7D5F077B}"/>
                </a:ext>
              </a:extLst>
            </p:cNvPr>
            <p:cNvSpPr/>
            <p:nvPr/>
          </p:nvSpPr>
          <p:spPr bwMode="auto">
            <a:xfrm flipH="1">
              <a:off x="4789713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8C3DA9-6C38-4C74-9BE3-19920640B06B}"/>
                </a:ext>
              </a:extLst>
            </p:cNvPr>
            <p:cNvSpPr/>
            <p:nvPr/>
          </p:nvSpPr>
          <p:spPr bwMode="auto">
            <a:xfrm>
              <a:off x="5822830" y="1156893"/>
              <a:ext cx="2933437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C51BA1E-E377-40AC-B776-3D30079FF0F6}"/>
              </a:ext>
            </a:extLst>
          </p:cNvPr>
          <p:cNvSpPr txBox="1"/>
          <p:nvPr/>
        </p:nvSpPr>
        <p:spPr bwMode="white">
          <a:xfrm>
            <a:off x="622300" y="3659944"/>
            <a:ext cx="5090160" cy="39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0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 Enhancements: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205E37-172E-4C90-A4B8-61A40B0CE7D2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301" y="3597987"/>
            <a:ext cx="6261099" cy="154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940655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C6D2-CFB4-445E-9CBB-BC39ED37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187325"/>
            <a:ext cx="10515600" cy="1325563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Investigations on the IDC150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46B77-5C9B-4F70-88B9-0DEB18F17A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Oil filling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3MAF vs HATCOL 4467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Refrigerant solved in oil?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Bad oil return?</a:t>
            </a:r>
          </a:p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Defrost intervals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4h vs demand defrost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When is the best time to defrost?</a:t>
            </a:r>
          </a:p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Compressors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ZB09KAU-TFD – Hybrid (aluminium) vs Standard (copper)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Which compressor provides better cooling capacity?</a:t>
            </a:r>
          </a:p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Evaporator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AHT vs LIDL V1 vs LIDL V2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 rowed AHT-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evap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4 rowed LIDL-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evap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Modification of the coil arrangement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Building and validation of a simulation model to evaluate the new coil arrangement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375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117078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Cooling circuits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4B8D"/>
                </a:solidFill>
              </a:rPr>
              <a:t>Emerson Confidential and Proprietary/For internal use only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6784E-7630-41D3-AEB8-F77DC5C1746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69" t="8942" r="2774" b="4367"/>
          <a:stretch/>
        </p:blipFill>
        <p:spPr>
          <a:xfrm>
            <a:off x="2261155" y="1245800"/>
            <a:ext cx="7753690" cy="5053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BACBA0-E1DD-44C8-9ABF-CB86E38FBBFC}"/>
              </a:ext>
            </a:extLst>
          </p:cNvPr>
          <p:cNvSpPr/>
          <p:nvPr/>
        </p:nvSpPr>
        <p:spPr>
          <a:xfrm>
            <a:off x="6635683" y="3238500"/>
            <a:ext cx="3283018" cy="7239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6544EF-D676-41ED-A0CC-13F05439FECD}"/>
              </a:ext>
            </a:extLst>
          </p:cNvPr>
          <p:cNvSpPr/>
          <p:nvPr/>
        </p:nvSpPr>
        <p:spPr>
          <a:xfrm>
            <a:off x="5321300" y="4787900"/>
            <a:ext cx="1314382" cy="14097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0304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117078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Oil filling: 3MAF vs HATCOL 4467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4B8D"/>
                </a:solidFill>
              </a:rPr>
              <a:t>Emerson Confidential and Proprietary/For internal use only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C24B0CF9-117F-48DC-A84A-4027A8A4C5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3401" y="1276350"/>
            <a:ext cx="11104033" cy="483235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Problems: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Refrigerant solved in oil?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Calculation of the solubility of both oils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Loss of cooling capacity?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Oil trapped in condenser and evaporator?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Using a flushing device to check for remaining oil</a:t>
            </a:r>
          </a:p>
          <a:p>
            <a:pPr>
              <a:buFont typeface="Symbol" panose="05050102010706020507" pitchFamily="18" charset="2"/>
              <a:buChar char="Þ"/>
            </a:pPr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088E01D-3C4F-445E-9736-94EEBB267B73}"/>
              </a:ext>
            </a:extLst>
          </p:cNvPr>
          <p:cNvGrpSpPr/>
          <p:nvPr/>
        </p:nvGrpSpPr>
        <p:grpSpPr>
          <a:xfrm flipH="1">
            <a:off x="622301" y="1265680"/>
            <a:ext cx="5555867" cy="458346"/>
            <a:chOff x="4789713" y="1156893"/>
            <a:chExt cx="3966554" cy="458346"/>
          </a:xfrm>
          <a:solidFill>
            <a:schemeClr val="accent1"/>
          </a:solidFill>
        </p:grpSpPr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A3470142-4110-42FD-9FC1-610A3730A36E}"/>
                </a:ext>
              </a:extLst>
            </p:cNvPr>
            <p:cNvSpPr/>
            <p:nvPr/>
          </p:nvSpPr>
          <p:spPr bwMode="auto">
            <a:xfrm flipH="1">
              <a:off x="4789713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759AD0F-62A9-496B-9041-71B9D7EB3575}"/>
                </a:ext>
              </a:extLst>
            </p:cNvPr>
            <p:cNvSpPr/>
            <p:nvPr/>
          </p:nvSpPr>
          <p:spPr bwMode="auto">
            <a:xfrm>
              <a:off x="5822830" y="1156893"/>
              <a:ext cx="2933437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9FA133A-4F00-4621-B8A7-9C7FBB0BA7B8}"/>
              </a:ext>
            </a:extLst>
          </p:cNvPr>
          <p:cNvSpPr txBox="1"/>
          <p:nvPr/>
        </p:nvSpPr>
        <p:spPr bwMode="white">
          <a:xfrm>
            <a:off x="622300" y="1311362"/>
            <a:ext cx="5090160" cy="39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0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Problems: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0F9A19-E9CB-44AC-B7D3-489C78EB8E24}"/>
              </a:ext>
            </a:extLst>
          </p:cNvPr>
          <p:cNvCxnSpPr>
            <a:cxnSpLocks/>
          </p:cNvCxnSpPr>
          <p:nvPr/>
        </p:nvCxnSpPr>
        <p:spPr bwMode="auto">
          <a:xfrm>
            <a:off x="622301" y="1250950"/>
            <a:ext cx="995679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478903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831E-CAF7-4CF1-9F7D-B17E53AC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Oil filling: 3MAF vs HATCOL 4467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0B17ED-BE1E-49DD-985A-DA630F072E71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501650" y="1219200"/>
          <a:ext cx="11042649" cy="4992599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4382167">
                  <a:extLst>
                    <a:ext uri="{9D8B030D-6E8A-4147-A177-3AD203B41FA5}">
                      <a16:colId xmlns:a16="http://schemas.microsoft.com/office/drawing/2014/main" val="3255294245"/>
                    </a:ext>
                  </a:extLst>
                </a:gridCol>
                <a:gridCol w="2189747">
                  <a:extLst>
                    <a:ext uri="{9D8B030D-6E8A-4147-A177-3AD203B41FA5}">
                      <a16:colId xmlns:a16="http://schemas.microsoft.com/office/drawing/2014/main" val="211827564"/>
                    </a:ext>
                  </a:extLst>
                </a:gridCol>
                <a:gridCol w="2280988">
                  <a:extLst>
                    <a:ext uri="{9D8B030D-6E8A-4147-A177-3AD203B41FA5}">
                      <a16:colId xmlns:a16="http://schemas.microsoft.com/office/drawing/2014/main" val="1470195468"/>
                    </a:ext>
                  </a:extLst>
                </a:gridCol>
                <a:gridCol w="2189747">
                  <a:extLst>
                    <a:ext uri="{9D8B030D-6E8A-4147-A177-3AD203B41FA5}">
                      <a16:colId xmlns:a16="http://schemas.microsoft.com/office/drawing/2014/main" val="2890849334"/>
                    </a:ext>
                  </a:extLst>
                </a:gridCol>
              </a:tblGrid>
              <a:tr h="5373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Properties</a:t>
                      </a:r>
                      <a:endParaRPr lang="en-GB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 Oil in Evaporator</a:t>
                      </a:r>
                      <a:endParaRPr lang="en-GB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 Oil in Compressor</a:t>
                      </a:r>
                      <a:endParaRPr lang="en-GB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 Oil in Condenser</a:t>
                      </a:r>
                      <a:endParaRPr lang="en-GB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741097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Viscosity (cSt)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38.66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7066282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Density (g/cm³)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2166018"/>
                  </a:ext>
                </a:extLst>
              </a:tr>
              <a:tr h="38372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Solubility (%)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35.4 %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5.0 %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37.1 %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735996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Refrigerant in oil (g)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43964"/>
                  </a:ext>
                </a:extLst>
              </a:tr>
              <a:tr h="3815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Refrigerant in oil (%)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8.7 %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11.7 %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8.5 %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56994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Viscosity (cSt)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17.73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6351717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Density (g/cm³)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901735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Solubility (%)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41.0 %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5.2 %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41.6 %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2670371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Refrigerant in oil (g)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14.53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18.07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345806"/>
                  </a:ext>
                </a:extLst>
              </a:tr>
              <a:tr h="3687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Refrigerant in oil (%)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9.7 %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12.0 %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9.2 %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87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072997"/>
                  </a:ext>
                </a:extLst>
              </a:tr>
              <a:tr h="5373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 Qty of refrigerant  </a:t>
                      </a:r>
                    </a:p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3MAF VS HATCOL 4467 (g)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1334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0BFDFB-51DA-4484-8C4A-76DD72295756}"/>
              </a:ext>
            </a:extLst>
          </p:cNvPr>
          <p:cNvSpPr txBox="1"/>
          <p:nvPr/>
        </p:nvSpPr>
        <p:spPr>
          <a:xfrm rot="16200000">
            <a:off x="-208756" y="2344708"/>
            <a:ext cx="209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HATCOL 4467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17701-F5FA-4A4D-856E-E4FDD8AA331F}"/>
              </a:ext>
            </a:extLst>
          </p:cNvPr>
          <p:cNvSpPr txBox="1"/>
          <p:nvPr/>
        </p:nvSpPr>
        <p:spPr>
          <a:xfrm rot="16200000">
            <a:off x="311370" y="4174874"/>
            <a:ext cx="1053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3MAF</a:t>
            </a:r>
          </a:p>
        </p:txBody>
      </p:sp>
    </p:spTree>
    <p:extLst>
      <p:ext uri="{BB962C8B-B14F-4D97-AF65-F5344CB8AC3E}">
        <p14:creationId xmlns:p14="http://schemas.microsoft.com/office/powerpoint/2010/main" val="4450996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E7F8-5CC0-426C-A260-5A844CF0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1238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Oil filling: 3MAF vs HATCOL 4467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46C91AA-3F15-4E17-B81F-5193635D164E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546100" y="1339850"/>
          <a:ext cx="11104563" cy="333375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01521">
                  <a:extLst>
                    <a:ext uri="{9D8B030D-6E8A-4147-A177-3AD203B41FA5}">
                      <a16:colId xmlns:a16="http://schemas.microsoft.com/office/drawing/2014/main" val="3467295621"/>
                    </a:ext>
                  </a:extLst>
                </a:gridCol>
                <a:gridCol w="3701521">
                  <a:extLst>
                    <a:ext uri="{9D8B030D-6E8A-4147-A177-3AD203B41FA5}">
                      <a16:colId xmlns:a16="http://schemas.microsoft.com/office/drawing/2014/main" val="23892304"/>
                    </a:ext>
                  </a:extLst>
                </a:gridCol>
                <a:gridCol w="3701521">
                  <a:extLst>
                    <a:ext uri="{9D8B030D-6E8A-4147-A177-3AD203B41FA5}">
                      <a16:colId xmlns:a16="http://schemas.microsoft.com/office/drawing/2014/main" val="1909643155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u="none" strike="noStrike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3MAF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HATCOL 4467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749907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u="none" strike="noStrike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el. Leistung Verdichter [W]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2436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i="0" u="none" strike="noStrike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2542</a:t>
                      </a:r>
                      <a:endParaRPr lang="en-GB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16987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u="none" strike="noStrike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Leistung Verdampfer [W]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5383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i="0" u="none" strike="noStrike" kern="1200" baseline="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5442</a:t>
                      </a:r>
                      <a:endParaRPr lang="en-GB" sz="2000" b="1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426098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u="none" strike="noStrike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Leistung Kondensator [W]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7589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i="0" u="none" strike="noStrike" kern="1200" baseline="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7882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519598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u="none" strike="noStrike" kern="1200" baseline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EER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2.21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i="0" u="none" strike="noStrike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2.14</a:t>
                      </a:r>
                      <a:endParaRPr lang="en-GB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100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7547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</vt:lpstr>
      <vt:lpstr>Wingdings</vt:lpstr>
      <vt:lpstr>Office Theme</vt:lpstr>
      <vt:lpstr>PowerPoint Presentation</vt:lpstr>
      <vt:lpstr>PowerPoint Presentation</vt:lpstr>
      <vt:lpstr>Integrated display cabinet</vt:lpstr>
      <vt:lpstr>Integrated display cabinet</vt:lpstr>
      <vt:lpstr>Investigations on the IDC150</vt:lpstr>
      <vt:lpstr>Cooling circuits</vt:lpstr>
      <vt:lpstr>Oil filling: 3MAF vs HATCOL 4467</vt:lpstr>
      <vt:lpstr>Oil filling: 3MAF vs HATCOL 4467</vt:lpstr>
      <vt:lpstr>Oil filling: 3MAF vs HATCOL 4467</vt:lpstr>
      <vt:lpstr>Oil filling: 3MAF vs HATCOL 4467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Klebig, Tim [COMRES/EUR/AAC]</dc:creator>
  <cp:lastModifiedBy>Klebig, Tim [COMRES/EUR/AAC]</cp:lastModifiedBy>
  <cp:revision>1</cp:revision>
  <dcterms:created xsi:type="dcterms:W3CDTF">2018-05-28T10:54:27Z</dcterms:created>
  <dcterms:modified xsi:type="dcterms:W3CDTF">2018-05-28T10:54:51Z</dcterms:modified>
</cp:coreProperties>
</file>