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2"/>
    <p:sldMasterId id="2147483793" r:id="rId3"/>
  </p:sldMasterIdLst>
  <p:notesMasterIdLst>
    <p:notesMasterId r:id="rId11"/>
  </p:notesMasterIdLst>
  <p:handoutMasterIdLst>
    <p:handoutMasterId r:id="rId12"/>
  </p:handoutMasterIdLst>
  <p:sldIdLst>
    <p:sldId id="309" r:id="rId4"/>
    <p:sldId id="387" r:id="rId5"/>
    <p:sldId id="382" r:id="rId6"/>
    <p:sldId id="381" r:id="rId7"/>
    <p:sldId id="388" r:id="rId8"/>
    <p:sldId id="389" r:id="rId9"/>
    <p:sldId id="333" r:id="rId10"/>
  </p:sldIdLst>
  <p:sldSz cx="9144000" cy="6858000" type="screen4x3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1797" userDrawn="1">
          <p15:clr>
            <a:srgbClr val="A4A3A4"/>
          </p15:clr>
        </p15:guide>
        <p15:guide id="6" pos="5647" userDrawn="1">
          <p15:clr>
            <a:srgbClr val="A4A3A4"/>
          </p15:clr>
        </p15:guide>
        <p15:guide id="7" pos="2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9900"/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3" autoAdjust="0"/>
    <p:restoredTop sz="83977" autoAdjust="0"/>
  </p:normalViewPr>
  <p:slideViewPr>
    <p:cSldViewPr snapToGrid="0" showGuides="1">
      <p:cViewPr varScale="1">
        <p:scale>
          <a:sx n="96" d="100"/>
          <a:sy n="96" d="100"/>
        </p:scale>
        <p:origin x="2304" y="84"/>
      </p:cViewPr>
      <p:guideLst>
        <p:guide orient="horz" pos="3680"/>
        <p:guide pos="2903"/>
        <p:guide orient="horz" pos="504"/>
        <p:guide orient="horz" pos="4194"/>
        <p:guide orient="horz" pos="1797"/>
        <p:guide pos="5647"/>
        <p:guide pos="204"/>
      </p:guideLst>
    </p:cSldViewPr>
  </p:slideViewPr>
  <p:outlineViewPr>
    <p:cViewPr>
      <p:scale>
        <a:sx n="33" d="100"/>
        <a:sy n="33" d="100"/>
      </p:scale>
      <p:origin x="0" y="27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3306" y="102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04.06.2018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04.06.2018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61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-Vortrag zur Beschreibung der Modellerstellung nutzen</a:t>
            </a:r>
          </a:p>
          <a:p>
            <a:r>
              <a:rPr lang="de-DE" dirty="0"/>
              <a:t>-Durchgeführte Versuche: Vergleich von Ölen, Kompressoren, Validierung des Modells</a:t>
            </a:r>
          </a:p>
          <a:p>
            <a:r>
              <a:rPr lang="de-DE" dirty="0"/>
              <a:t>-Weg von: wir verkaufen Scrolls, hin zu: wir verkaufen ganzheitl. Lösung und garantieren Funktion!</a:t>
            </a:r>
          </a:p>
        </p:txBody>
      </p:sp>
    </p:spTree>
    <p:extLst>
      <p:ext uri="{BB962C8B-B14F-4D97-AF65-F5344CB8AC3E}">
        <p14:creationId xmlns:p14="http://schemas.microsoft.com/office/powerpoint/2010/main" val="79292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90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18828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r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36288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9258072" y="540456"/>
            <a:ext cx="1641475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0">
            <a:extLst>
              <a:ext uri="{FF2B5EF4-FFF2-40B4-BE49-F238E27FC236}">
                <a16:creationId xmlns:a16="http://schemas.microsoft.com/office/drawing/2014/main" id="{E4F4FF8E-C1FF-4C1E-B9AF-67D149552B3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1100138"/>
            <a:ext cx="8737997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5" name="Picture 2" descr="X:\EMERSON\_BRAND_RESOURCES\BRAND_STANDARDS\Logos\Logos-Corporate\Logos-Corporate-PNG\CORP_2C_Standard.png">
            <a:extLst>
              <a:ext uri="{FF2B5EF4-FFF2-40B4-BE49-F238E27FC236}">
                <a16:creationId xmlns:a16="http://schemas.microsoft.com/office/drawing/2014/main" id="{9A197BB8-8DD9-4A84-A01E-17D84A2F4D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6172200"/>
            <a:ext cx="86082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09576" y="1339850"/>
            <a:ext cx="8328025" cy="483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15">
            <a:extLst>
              <a:ext uri="{FF2B5EF4-FFF2-40B4-BE49-F238E27FC236}">
                <a16:creationId xmlns:a16="http://schemas.microsoft.com/office/drawing/2014/main" id="{CE2DB502-5F61-4D97-8C6B-6EEF8F9C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4B8D"/>
                </a:solidFill>
              </a:defRPr>
            </a:lvl1pPr>
          </a:lstStyle>
          <a:p>
            <a:pPr>
              <a:defRPr/>
            </a:pPr>
            <a:r>
              <a:rPr lang="en-US"/>
              <a:t>Emerson Confidential and Proprietary/For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241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Tim Klebig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6000" y="6372000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baseline="0" dirty="0">
                <a:solidFill>
                  <a:srgbClr val="9D9EA0"/>
                </a:solidFill>
              </a:rPr>
              <a:t>Zwischenstand Bachelorarbeit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9D9EA0"/>
                </a:solidFill>
              </a:rPr>
              <a:t>Tim Klebig |  EBC  | 20.03.2018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061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  <p:sldLayoutId id="2147483798" r:id="rId13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/>
              <a:t>Tim Klebig</a:t>
            </a:r>
          </a:p>
        </p:txBody>
      </p:sp>
      <p:sp>
        <p:nvSpPr>
          <p:cNvPr id="16" name="Titel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Zwischenstand Tim Klebig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288000" y="3027600"/>
            <a:ext cx="8568000" cy="256813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Modellgestützte Untersuchung und experimentelle Validierung von Verdampferschaltungen zur thermischen Leistungssteigerung für den Einsatz in Kühlmöbeln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Vertikales Supermarktkühlmöbel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13F8BFC-907A-4F95-8F9F-ECC9B42C4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9057" y="871201"/>
            <a:ext cx="4304943" cy="48057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84F6CA-19C8-4921-8907-432DE3E344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39" y="871200"/>
            <a:ext cx="4705576" cy="5292000"/>
          </a:xfrm>
        </p:spPr>
        <p:txBody>
          <a:bodyPr/>
          <a:lstStyle/>
          <a:p>
            <a:r>
              <a:rPr lang="en-GB" dirty="0"/>
              <a:t>Problem</a:t>
            </a:r>
          </a:p>
          <a:p>
            <a:pPr lvl="1"/>
            <a:r>
              <a:rPr lang="en-GB" dirty="0" err="1"/>
              <a:t>Produkttemperatur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Zielbereich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-1°C und 5°C </a:t>
            </a:r>
            <a:r>
              <a:rPr lang="en-GB" dirty="0" err="1"/>
              <a:t>über</a:t>
            </a:r>
            <a:r>
              <a:rPr lang="en-GB" dirty="0"/>
              <a:t> die </a:t>
            </a:r>
            <a:r>
              <a:rPr lang="en-GB" dirty="0" err="1"/>
              <a:t>gesamte</a:t>
            </a:r>
            <a:r>
              <a:rPr lang="en-GB" dirty="0"/>
              <a:t> </a:t>
            </a:r>
            <a:r>
              <a:rPr lang="en-GB" dirty="0" err="1"/>
              <a:t>Warenausstellfläche</a:t>
            </a:r>
            <a:endParaRPr lang="en-GB" dirty="0"/>
          </a:p>
          <a:p>
            <a:pPr lvl="1"/>
            <a:r>
              <a:rPr lang="en-GB" dirty="0" err="1"/>
              <a:t>Füllmenge</a:t>
            </a:r>
            <a:r>
              <a:rPr lang="en-GB" dirty="0"/>
              <a:t> von 150 g </a:t>
            </a:r>
            <a:r>
              <a:rPr lang="en-GB" dirty="0" err="1"/>
              <a:t>Propan</a:t>
            </a:r>
            <a:r>
              <a:rPr lang="en-GB" dirty="0"/>
              <a:t> pro </a:t>
            </a:r>
            <a:r>
              <a:rPr lang="en-GB" dirty="0" err="1"/>
              <a:t>Kreislauf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gering</a:t>
            </a:r>
            <a:endParaRPr lang="en-GB" dirty="0"/>
          </a:p>
          <a:p>
            <a:pPr lvl="1"/>
            <a:r>
              <a:rPr lang="en-GB" dirty="0" err="1"/>
              <a:t>Ungünstige</a:t>
            </a:r>
            <a:r>
              <a:rPr lang="en-GB" dirty="0"/>
              <a:t> </a:t>
            </a:r>
            <a:r>
              <a:rPr lang="en-GB" dirty="0" err="1"/>
              <a:t>Luftverteilung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den </a:t>
            </a:r>
            <a:r>
              <a:rPr lang="en-GB" dirty="0" err="1"/>
              <a:t>Luftschleier</a:t>
            </a:r>
            <a:endParaRPr lang="en-GB" dirty="0"/>
          </a:p>
          <a:p>
            <a:pPr lvl="1"/>
            <a:endParaRPr lang="en-GB" dirty="0"/>
          </a:p>
          <a:p>
            <a:r>
              <a:rPr lang="en-US" altLang="en-US" dirty="0" err="1">
                <a:latin typeface="Arial" panose="020B0604020202020204" pitchFamily="34" charset="0"/>
              </a:rPr>
              <a:t>Notwendige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Verbesserung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US" altLang="en-US" dirty="0" err="1">
                <a:latin typeface="Arial" panose="020B0604020202020204" pitchFamily="34" charset="0"/>
              </a:rPr>
              <a:t>Kälteleistung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erhöhen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/>
            <a:r>
              <a:rPr lang="en-US" altLang="en-US" dirty="0" err="1">
                <a:latin typeface="Arial" panose="020B0604020202020204" pitchFamily="34" charset="0"/>
              </a:rPr>
              <a:t>Füllmenge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reduzieren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/>
            <a:r>
              <a:rPr lang="en-US" altLang="en-US" dirty="0" err="1">
                <a:latin typeface="Arial" panose="020B0604020202020204" pitchFamily="34" charset="0"/>
              </a:rPr>
              <a:t>Luftführung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verbessern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GB" dirty="0"/>
          </a:p>
          <a:p>
            <a:pPr lvl="1"/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14747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0D95-C7AA-4E3C-8047-9BCA088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Verdampfertemperaturen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4h </a:t>
            </a:r>
            <a:r>
              <a:rPr lang="en-GB" dirty="0" err="1"/>
              <a:t>Abtauzyklus</a:t>
            </a:r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F78B56A-271D-45A4-BCFC-AF284A259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69" t="24683" r="4716" b="32275"/>
          <a:stretch/>
        </p:blipFill>
        <p:spPr>
          <a:xfrm>
            <a:off x="753600" y="758550"/>
            <a:ext cx="7636800" cy="54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0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8B9B-2065-4185-A110-46121B38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Leistungen</a:t>
            </a:r>
            <a:r>
              <a:rPr lang="en-GB" dirty="0"/>
              <a:t> und EER </a:t>
            </a:r>
            <a:r>
              <a:rPr lang="en-GB" dirty="0" err="1"/>
              <a:t>eines</a:t>
            </a:r>
            <a:r>
              <a:rPr lang="en-GB" dirty="0"/>
              <a:t> 4h </a:t>
            </a:r>
            <a:r>
              <a:rPr lang="en-GB" dirty="0" err="1"/>
              <a:t>Abtauzyklus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D4BB3B6-D1CD-4EBC-A6EE-18300C490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62" t="29927" r="6212" b="26509"/>
          <a:stretch/>
        </p:blipFill>
        <p:spPr>
          <a:xfrm>
            <a:off x="628279" y="785174"/>
            <a:ext cx="7887442" cy="55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4F01638-1981-4A74-B80E-BCE23692B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9841" y="969169"/>
            <a:ext cx="7886700" cy="994172"/>
          </a:xfrm>
        </p:spPr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Demand defrost detection</a:t>
            </a:r>
            <a:endParaRPr lang="en-GB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46BEEE-D1AF-47F6-AB7C-CF4CE961A7DB}"/>
                  </a:ext>
                </a:extLst>
              </p:cNvPr>
              <p:cNvSpPr txBox="1"/>
              <p:nvPr/>
            </p:nvSpPr>
            <p:spPr>
              <a:xfrm>
                <a:off x="551521" y="4475624"/>
                <a:ext cx="3811531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Font typeface="Symbol" panose="05050102010706020507" pitchFamily="18" charset="2"/>
                  <a:buChar char="Þ"/>
                </a:pPr>
                <a:r>
                  <a:rPr lang="en-GB" sz="1500" dirty="0">
                    <a:cs typeface="Arial" panose="020B0604020202020204" pitchFamily="34" charset="0"/>
                  </a:rPr>
                  <a:t>Current algorithm:                         Deviation from maximum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5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en-GB" sz="1500" dirty="0">
                    <a:cs typeface="Arial" panose="020B0604020202020204" pitchFamily="34" charset="0"/>
                  </a:rPr>
                  <a:t>T</a:t>
                </a:r>
              </a:p>
              <a:p>
                <a:pPr marL="600075" lvl="1" indent="-257175">
                  <a:buFont typeface="Symbol" panose="05050102010706020507" pitchFamily="18" charset="2"/>
                  <a:buChar char="Þ"/>
                </a:pPr>
                <a:r>
                  <a:rPr lang="en-GB" sz="1500" dirty="0">
                    <a:cs typeface="Arial" panose="020B0604020202020204" pitchFamily="34" charset="0"/>
                  </a:rPr>
                  <a:t>Detection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5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en-GB" sz="1500" dirty="0">
                    <a:cs typeface="Arial" panose="020B0604020202020204" pitchFamily="34" charset="0"/>
                  </a:rPr>
                  <a:t>T falls due to heavy ice building</a:t>
                </a:r>
              </a:p>
              <a:p>
                <a:pPr marL="600075" lvl="1" indent="-257175">
                  <a:buFont typeface="Symbol" panose="05050102010706020507" pitchFamily="18" charset="2"/>
                  <a:buChar char="Þ"/>
                </a:pPr>
                <a:r>
                  <a:rPr lang="en-GB" sz="1500" dirty="0">
                    <a:cs typeface="Arial" panose="020B0604020202020204" pitchFamily="34" charset="0"/>
                  </a:rPr>
                  <a:t>Almost 4h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46BEEE-D1AF-47F6-AB7C-CF4CE961A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21" y="4475624"/>
                <a:ext cx="3811531" cy="1246495"/>
              </a:xfrm>
              <a:prstGeom prst="rect">
                <a:avLst/>
              </a:prstGeom>
              <a:blipFill>
                <a:blip r:embed="rId2"/>
                <a:stretch>
                  <a:fillRect l="-639" t="-1463" b="-4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>
            <a:extLst>
              <a:ext uri="{FF2B5EF4-FFF2-40B4-BE49-F238E27FC236}">
                <a16:creationId xmlns:a16="http://schemas.microsoft.com/office/drawing/2014/main" id="{8108B1EF-8177-4EAC-A122-A6CDFC2288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256" t="32379" r="8745" b="34925"/>
          <a:stretch/>
        </p:blipFill>
        <p:spPr>
          <a:xfrm>
            <a:off x="675000" y="1883250"/>
            <a:ext cx="3618000" cy="21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A38718-509F-4FBF-8EF4-6F2585B205FD}"/>
              </a:ext>
            </a:extLst>
          </p:cNvPr>
          <p:cNvSpPr txBox="1"/>
          <p:nvPr/>
        </p:nvSpPr>
        <p:spPr>
          <a:xfrm>
            <a:off x="538401" y="4001111"/>
            <a:ext cx="34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AA686-E64C-4771-B375-F22E9F8A3315}"/>
              </a:ext>
            </a:extLst>
          </p:cNvPr>
          <p:cNvSpPr txBox="1"/>
          <p:nvPr/>
        </p:nvSpPr>
        <p:spPr>
          <a:xfrm>
            <a:off x="1363654" y="4001111"/>
            <a:ext cx="34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D852AA-2252-46B5-A538-49759E3F7599}"/>
              </a:ext>
            </a:extLst>
          </p:cNvPr>
          <p:cNvSpPr txBox="1"/>
          <p:nvPr/>
        </p:nvSpPr>
        <p:spPr>
          <a:xfrm>
            <a:off x="2188907" y="4001111"/>
            <a:ext cx="34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2.0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99F0DE-A070-456D-892A-D8F0858E2805}"/>
              </a:ext>
            </a:extLst>
          </p:cNvPr>
          <p:cNvSpPr txBox="1"/>
          <p:nvPr/>
        </p:nvSpPr>
        <p:spPr>
          <a:xfrm>
            <a:off x="3014159" y="3999444"/>
            <a:ext cx="34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3.0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8DE1D7-806D-4DF1-B20E-447AFED82BF5}"/>
              </a:ext>
            </a:extLst>
          </p:cNvPr>
          <p:cNvSpPr txBox="1"/>
          <p:nvPr/>
        </p:nvSpPr>
        <p:spPr>
          <a:xfrm>
            <a:off x="3836289" y="3999444"/>
            <a:ext cx="34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4.0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64201-34E1-4B17-9CD0-043E38979F52}"/>
              </a:ext>
            </a:extLst>
          </p:cNvPr>
          <p:cNvSpPr txBox="1"/>
          <p:nvPr/>
        </p:nvSpPr>
        <p:spPr>
          <a:xfrm>
            <a:off x="2160041" y="4121311"/>
            <a:ext cx="67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Time in 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1FB14-91E3-4D57-819D-DB6929639226}"/>
              </a:ext>
            </a:extLst>
          </p:cNvPr>
          <p:cNvSpPr txBox="1"/>
          <p:nvPr/>
        </p:nvSpPr>
        <p:spPr>
          <a:xfrm>
            <a:off x="472911" y="2109921"/>
            <a:ext cx="30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F70D92-C1BF-4E71-9D85-D3E0D7C36C2F}"/>
              </a:ext>
            </a:extLst>
          </p:cNvPr>
          <p:cNvSpPr txBox="1"/>
          <p:nvPr/>
        </p:nvSpPr>
        <p:spPr>
          <a:xfrm>
            <a:off x="522348" y="2718576"/>
            <a:ext cx="2515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E7517-6574-4091-AAB6-CBB48A807B01}"/>
              </a:ext>
            </a:extLst>
          </p:cNvPr>
          <p:cNvSpPr txBox="1"/>
          <p:nvPr/>
        </p:nvSpPr>
        <p:spPr>
          <a:xfrm>
            <a:off x="534969" y="3319855"/>
            <a:ext cx="198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764FF7-DEAD-47C9-B2A1-4B1109B68EAA}"/>
              </a:ext>
            </a:extLst>
          </p:cNvPr>
          <p:cNvSpPr txBox="1"/>
          <p:nvPr/>
        </p:nvSpPr>
        <p:spPr>
          <a:xfrm>
            <a:off x="533112" y="3618252"/>
            <a:ext cx="340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DB9A93-AC70-4931-AB6D-2FDE7B228112}"/>
              </a:ext>
            </a:extLst>
          </p:cNvPr>
          <p:cNvSpPr txBox="1"/>
          <p:nvPr/>
        </p:nvSpPr>
        <p:spPr>
          <a:xfrm>
            <a:off x="522421" y="3914670"/>
            <a:ext cx="306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635509-245D-479A-B7CB-29DBE92D7261}"/>
              </a:ext>
            </a:extLst>
          </p:cNvPr>
          <p:cNvSpPr txBox="1"/>
          <p:nvPr/>
        </p:nvSpPr>
        <p:spPr>
          <a:xfrm rot="16200000">
            <a:off x="-368467" y="2817509"/>
            <a:ext cx="1632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Temperature difference in 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541AD4-D031-457F-BBE8-E4F0676C4F14}"/>
              </a:ext>
            </a:extLst>
          </p:cNvPr>
          <p:cNvSpPr/>
          <p:nvPr/>
        </p:nvSpPr>
        <p:spPr>
          <a:xfrm>
            <a:off x="3886837" y="1977761"/>
            <a:ext cx="322994" cy="123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E7CBEB-DB7A-458C-B495-834174DE5A05}"/>
                  </a:ext>
                </a:extLst>
              </p:cNvPr>
              <p:cNvSpPr txBox="1"/>
              <p:nvPr/>
            </p:nvSpPr>
            <p:spPr>
              <a:xfrm>
                <a:off x="3781572" y="1932757"/>
                <a:ext cx="453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9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en-GB" sz="900" dirty="0" err="1">
                    <a:cs typeface="Arial" panose="020B0604020202020204" pitchFamily="34" charset="0"/>
                  </a:rPr>
                  <a:t>T</a:t>
                </a:r>
                <a:r>
                  <a:rPr lang="en-GB" sz="900" baseline="-25000" dirty="0" err="1">
                    <a:cs typeface="Arial" panose="020B0604020202020204" pitchFamily="34" charset="0"/>
                  </a:rPr>
                  <a:t>air,ev</a:t>
                </a:r>
                <a:endParaRPr lang="en-GB" sz="900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E7CBEB-DB7A-458C-B495-834174DE5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572" y="1932757"/>
                <a:ext cx="453984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FDB60AA-3041-4476-96ED-F137C8251D1D}"/>
              </a:ext>
            </a:extLst>
          </p:cNvPr>
          <p:cNvSpPr txBox="1"/>
          <p:nvPr/>
        </p:nvSpPr>
        <p:spPr>
          <a:xfrm>
            <a:off x="472911" y="2413791"/>
            <a:ext cx="30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46ED2D-F4A4-4FFB-9E2B-FE7D2753DAC5}"/>
              </a:ext>
            </a:extLst>
          </p:cNvPr>
          <p:cNvSpPr txBox="1"/>
          <p:nvPr/>
        </p:nvSpPr>
        <p:spPr>
          <a:xfrm>
            <a:off x="533111" y="3012296"/>
            <a:ext cx="2515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691F79F-167F-4716-841B-5BD0599BD46F}"/>
                  </a:ext>
                </a:extLst>
              </p:cNvPr>
              <p:cNvSpPr txBox="1"/>
              <p:nvPr/>
            </p:nvSpPr>
            <p:spPr>
              <a:xfrm>
                <a:off x="4728198" y="4479145"/>
                <a:ext cx="3811531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Font typeface="Symbol" panose="05050102010706020507" pitchFamily="18" charset="2"/>
                  <a:buChar char="Þ"/>
                </a:pPr>
                <a:r>
                  <a:rPr lang="en-GB" sz="1500" dirty="0">
                    <a:cs typeface="Arial" panose="020B0604020202020204" pitchFamily="34" charset="0"/>
                  </a:rPr>
                  <a:t>Improved algorithm:                   Deviation from start value</a:t>
                </a:r>
              </a:p>
              <a:p>
                <a:pPr marL="600075" lvl="1" indent="-257175">
                  <a:buFont typeface="Symbol" panose="05050102010706020507" pitchFamily="18" charset="2"/>
                  <a:buChar char="Þ"/>
                </a:pPr>
                <a:r>
                  <a:rPr lang="en-GB" sz="1500" dirty="0">
                    <a:cs typeface="Arial" panose="020B0604020202020204" pitchFamily="34" charset="0"/>
                  </a:rPr>
                  <a:t>Detection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5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en-GB" sz="1500" dirty="0">
                    <a:cs typeface="Arial" panose="020B0604020202020204" pitchFamily="34" charset="0"/>
                  </a:rPr>
                  <a:t>T due to sinking of evaporating temperature</a:t>
                </a:r>
              </a:p>
              <a:p>
                <a:pPr marL="600075" lvl="1" indent="-257175">
                  <a:buFont typeface="Symbol" panose="05050102010706020507" pitchFamily="18" charset="2"/>
                  <a:buChar char="Þ"/>
                </a:pPr>
                <a:r>
                  <a:rPr lang="en-GB" sz="1500" dirty="0">
                    <a:cs typeface="Arial" panose="020B0604020202020204" pitchFamily="34" charset="0"/>
                  </a:rPr>
                  <a:t>Earlier detection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691F79F-167F-4716-841B-5BD0599BD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98" y="4479145"/>
                <a:ext cx="3811531" cy="1246495"/>
              </a:xfrm>
              <a:prstGeom prst="rect">
                <a:avLst/>
              </a:prstGeom>
              <a:blipFill>
                <a:blip r:embed="rId6"/>
                <a:stretch>
                  <a:fillRect l="-800" t="-1961" b="-49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09" name="Straight Connector 21508">
            <a:extLst>
              <a:ext uri="{FF2B5EF4-FFF2-40B4-BE49-F238E27FC236}">
                <a16:creationId xmlns:a16="http://schemas.microsoft.com/office/drawing/2014/main" id="{9E44FBA4-D831-487A-907A-386F5F921389}"/>
              </a:ext>
            </a:extLst>
          </p:cNvPr>
          <p:cNvCxnSpPr>
            <a:cxnSpLocks/>
          </p:cNvCxnSpPr>
          <p:nvPr/>
        </p:nvCxnSpPr>
        <p:spPr>
          <a:xfrm flipH="1">
            <a:off x="689536" y="2690449"/>
            <a:ext cx="31467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11" name="Straight Connector 21510">
            <a:extLst>
              <a:ext uri="{FF2B5EF4-FFF2-40B4-BE49-F238E27FC236}">
                <a16:creationId xmlns:a16="http://schemas.microsoft.com/office/drawing/2014/main" id="{4A4DF4EB-C4EB-4330-9F37-988979FE5A12}"/>
              </a:ext>
            </a:extLst>
          </p:cNvPr>
          <p:cNvCxnSpPr>
            <a:cxnSpLocks/>
          </p:cNvCxnSpPr>
          <p:nvPr/>
        </p:nvCxnSpPr>
        <p:spPr>
          <a:xfrm>
            <a:off x="689536" y="2255995"/>
            <a:ext cx="30073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6" name="Oval 21515">
            <a:extLst>
              <a:ext uri="{FF2B5EF4-FFF2-40B4-BE49-F238E27FC236}">
                <a16:creationId xmlns:a16="http://schemas.microsoft.com/office/drawing/2014/main" id="{5A6C9F4E-5727-47BB-98D0-8C326358CB80}"/>
              </a:ext>
            </a:extLst>
          </p:cNvPr>
          <p:cNvSpPr/>
          <p:nvPr/>
        </p:nvSpPr>
        <p:spPr>
          <a:xfrm>
            <a:off x="3731551" y="2600498"/>
            <a:ext cx="209477" cy="2094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528" name="Straight Arrow Connector 21527">
            <a:extLst>
              <a:ext uri="{FF2B5EF4-FFF2-40B4-BE49-F238E27FC236}">
                <a16:creationId xmlns:a16="http://schemas.microsoft.com/office/drawing/2014/main" id="{7BB85A6F-936D-42D5-945C-15C1A3047D80}"/>
              </a:ext>
            </a:extLst>
          </p:cNvPr>
          <p:cNvCxnSpPr>
            <a:cxnSpLocks/>
          </p:cNvCxnSpPr>
          <p:nvPr/>
        </p:nvCxnSpPr>
        <p:spPr>
          <a:xfrm>
            <a:off x="1304334" y="2267664"/>
            <a:ext cx="0" cy="4227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A3B0CA7-8C65-4AD3-AAC2-3D23EA7536AD}"/>
              </a:ext>
            </a:extLst>
          </p:cNvPr>
          <p:cNvCxnSpPr>
            <a:cxnSpLocks/>
          </p:cNvCxnSpPr>
          <p:nvPr/>
        </p:nvCxnSpPr>
        <p:spPr>
          <a:xfrm>
            <a:off x="3836289" y="2696720"/>
            <a:ext cx="0" cy="13166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6AED720-1CF6-4A90-8075-50E4A514B1B0}"/>
              </a:ext>
            </a:extLst>
          </p:cNvPr>
          <p:cNvGrpSpPr/>
          <p:nvPr/>
        </p:nvGrpSpPr>
        <p:grpSpPr>
          <a:xfrm>
            <a:off x="4641036" y="1880202"/>
            <a:ext cx="3960771" cy="2468893"/>
            <a:chOff x="442973" y="1368000"/>
            <a:chExt cx="5281027" cy="3291857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3F404344-0E5D-4E20-A791-F7A385748F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5256" t="32379" r="8745" b="34925"/>
            <a:stretch/>
          </p:blipFill>
          <p:spPr>
            <a:xfrm>
              <a:off x="900000" y="1368000"/>
              <a:ext cx="4824000" cy="28800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0EA37CE-70BA-4D9C-B43E-024AB03FBF54}"/>
                </a:ext>
              </a:extLst>
            </p:cNvPr>
            <p:cNvSpPr txBox="1"/>
            <p:nvPr/>
          </p:nvSpPr>
          <p:spPr>
            <a:xfrm>
              <a:off x="717869" y="4191814"/>
              <a:ext cx="4594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0.0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4960B71-5BCD-4893-9EF8-C9C87543E467}"/>
                </a:ext>
              </a:extLst>
            </p:cNvPr>
            <p:cNvSpPr txBox="1"/>
            <p:nvPr/>
          </p:nvSpPr>
          <p:spPr>
            <a:xfrm>
              <a:off x="1818204" y="4191814"/>
              <a:ext cx="4594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B72348-28C4-43BC-9478-EF2C0A011067}"/>
                </a:ext>
              </a:extLst>
            </p:cNvPr>
            <p:cNvSpPr txBox="1"/>
            <p:nvPr/>
          </p:nvSpPr>
          <p:spPr>
            <a:xfrm>
              <a:off x="2918542" y="4191814"/>
              <a:ext cx="4594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2.0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333EA00-97D0-4380-AB2B-3057E9B06542}"/>
                </a:ext>
              </a:extLst>
            </p:cNvPr>
            <p:cNvSpPr txBox="1"/>
            <p:nvPr/>
          </p:nvSpPr>
          <p:spPr>
            <a:xfrm>
              <a:off x="4018879" y="4189592"/>
              <a:ext cx="4594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3.0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E52E408-67D5-4845-B73F-F9C148A65785}"/>
                </a:ext>
              </a:extLst>
            </p:cNvPr>
            <p:cNvSpPr txBox="1"/>
            <p:nvPr/>
          </p:nvSpPr>
          <p:spPr>
            <a:xfrm>
              <a:off x="5115052" y="4189592"/>
              <a:ext cx="4594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4.0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935CF7-0EC1-4ECF-B6F2-1053EE399EB2}"/>
                </a:ext>
              </a:extLst>
            </p:cNvPr>
            <p:cNvSpPr txBox="1"/>
            <p:nvPr/>
          </p:nvSpPr>
          <p:spPr>
            <a:xfrm>
              <a:off x="2880054" y="4352081"/>
              <a:ext cx="90448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Time in h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273356-89D3-45C8-A0D5-A03E8421AB58}"/>
                </a:ext>
              </a:extLst>
            </p:cNvPr>
            <p:cNvSpPr txBox="1"/>
            <p:nvPr/>
          </p:nvSpPr>
          <p:spPr>
            <a:xfrm>
              <a:off x="630549" y="1670228"/>
              <a:ext cx="40126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227081-96D0-4E95-95F4-322E0BB399F0}"/>
                </a:ext>
              </a:extLst>
            </p:cNvPr>
            <p:cNvSpPr txBox="1"/>
            <p:nvPr/>
          </p:nvSpPr>
          <p:spPr>
            <a:xfrm>
              <a:off x="696465" y="2481768"/>
              <a:ext cx="33534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3D1E93-0E4A-4BC1-929E-0BE91550DB5A}"/>
                </a:ext>
              </a:extLst>
            </p:cNvPr>
            <p:cNvSpPr txBox="1"/>
            <p:nvPr/>
          </p:nvSpPr>
          <p:spPr>
            <a:xfrm>
              <a:off x="713293" y="3283473"/>
              <a:ext cx="26440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A0B09B0-B595-4826-8485-B25B52ED64C6}"/>
                </a:ext>
              </a:extLst>
            </p:cNvPr>
            <p:cNvSpPr txBox="1"/>
            <p:nvPr/>
          </p:nvSpPr>
          <p:spPr>
            <a:xfrm>
              <a:off x="710815" y="3681336"/>
              <a:ext cx="4545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06CD995-DBAE-4E53-9EB2-73E052C79889}"/>
                </a:ext>
              </a:extLst>
            </p:cNvPr>
            <p:cNvSpPr txBox="1"/>
            <p:nvPr/>
          </p:nvSpPr>
          <p:spPr>
            <a:xfrm>
              <a:off x="696561" y="4076560"/>
              <a:ext cx="40831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A06D53-35DD-4D26-AE82-B250FF1F7AA0}"/>
                </a:ext>
              </a:extLst>
            </p:cNvPr>
            <p:cNvSpPr txBox="1"/>
            <p:nvPr/>
          </p:nvSpPr>
          <p:spPr>
            <a:xfrm rot="16200000">
              <a:off x="-491290" y="2613679"/>
              <a:ext cx="217630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Temperature difference in K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86E7E47-AB9D-4366-A7B2-FE66EFDAA13D}"/>
                </a:ext>
              </a:extLst>
            </p:cNvPr>
            <p:cNvSpPr/>
            <p:nvPr/>
          </p:nvSpPr>
          <p:spPr>
            <a:xfrm>
              <a:off x="5182449" y="1494014"/>
              <a:ext cx="430658" cy="16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23A4583-E5CF-4A38-A933-E05A59D9763E}"/>
                    </a:ext>
                  </a:extLst>
                </p:cNvPr>
                <p:cNvSpPr txBox="1"/>
                <p:nvPr/>
              </p:nvSpPr>
              <p:spPr>
                <a:xfrm>
                  <a:off x="5042096" y="1434009"/>
                  <a:ext cx="60531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9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</m:oMath>
                  </a14:m>
                  <a:r>
                    <a:rPr lang="en-GB" sz="900" dirty="0" err="1">
                      <a:cs typeface="Arial" panose="020B0604020202020204" pitchFamily="34" charset="0"/>
                    </a:rPr>
                    <a:t>T</a:t>
                  </a:r>
                  <a:r>
                    <a:rPr lang="en-GB" sz="900" baseline="-25000" dirty="0" err="1">
                      <a:cs typeface="Arial" panose="020B0604020202020204" pitchFamily="34" charset="0"/>
                    </a:rPr>
                    <a:t>air,ev</a:t>
                  </a:r>
                  <a:endParaRPr lang="en-GB" sz="900" dirty="0"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23A4583-E5CF-4A38-A933-E05A59D97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096" y="1434009"/>
                  <a:ext cx="605312" cy="492443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DB41C2C-CDFB-4DA1-A3F3-E9F98762C61A}"/>
                </a:ext>
              </a:extLst>
            </p:cNvPr>
            <p:cNvSpPr txBox="1"/>
            <p:nvPr/>
          </p:nvSpPr>
          <p:spPr>
            <a:xfrm>
              <a:off x="630548" y="2075388"/>
              <a:ext cx="40126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9E94D64-CF57-4D6A-8AB1-9311B98C2AAC}"/>
                </a:ext>
              </a:extLst>
            </p:cNvPr>
            <p:cNvSpPr txBox="1"/>
            <p:nvPr/>
          </p:nvSpPr>
          <p:spPr>
            <a:xfrm>
              <a:off x="710816" y="2873395"/>
              <a:ext cx="33534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6</a:t>
              </a:r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AAEB6C0-C8FA-4BF7-B28B-CF97A9B4D5B7}"/>
              </a:ext>
            </a:extLst>
          </p:cNvPr>
          <p:cNvCxnSpPr>
            <a:cxnSpLocks/>
          </p:cNvCxnSpPr>
          <p:nvPr/>
        </p:nvCxnSpPr>
        <p:spPr>
          <a:xfrm flipH="1">
            <a:off x="4983808" y="2458153"/>
            <a:ext cx="2683709" cy="48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AF950D-7D5E-4E17-BA3B-AD90050964FE}"/>
              </a:ext>
            </a:extLst>
          </p:cNvPr>
          <p:cNvCxnSpPr>
            <a:cxnSpLocks/>
          </p:cNvCxnSpPr>
          <p:nvPr/>
        </p:nvCxnSpPr>
        <p:spPr>
          <a:xfrm>
            <a:off x="4994037" y="2907197"/>
            <a:ext cx="14748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7F14233B-2FD0-4A85-8D89-8B9B00203674}"/>
              </a:ext>
            </a:extLst>
          </p:cNvPr>
          <p:cNvSpPr/>
          <p:nvPr/>
        </p:nvSpPr>
        <p:spPr>
          <a:xfrm>
            <a:off x="7562778" y="2362184"/>
            <a:ext cx="209477" cy="2094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1CF27F5-E615-48A9-AE78-018DE7C6FC99}"/>
              </a:ext>
            </a:extLst>
          </p:cNvPr>
          <p:cNvCxnSpPr>
            <a:cxnSpLocks/>
          </p:cNvCxnSpPr>
          <p:nvPr/>
        </p:nvCxnSpPr>
        <p:spPr>
          <a:xfrm>
            <a:off x="5381192" y="2479056"/>
            <a:ext cx="0" cy="4227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775C431-5B06-4B1D-BCDF-06BFD0002527}"/>
              </a:ext>
            </a:extLst>
          </p:cNvPr>
          <p:cNvCxnSpPr>
            <a:cxnSpLocks/>
          </p:cNvCxnSpPr>
          <p:nvPr/>
        </p:nvCxnSpPr>
        <p:spPr>
          <a:xfrm>
            <a:off x="7667516" y="2463899"/>
            <a:ext cx="0" cy="15494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3111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506" name="Title 1">
                <a:extLst>
                  <a:ext uri="{FF2B5EF4-FFF2-40B4-BE49-F238E27FC236}">
                    <a16:creationId xmlns:a16="http://schemas.microsoft.com/office/drawing/2014/main" id="{14F01638-1981-4A74-B80E-BCE23692B332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29841" y="969169"/>
                <a:ext cx="7886700" cy="994172"/>
              </a:xfrm>
            </p:spPr>
            <p:txBody>
              <a:bodyPr/>
              <a:lstStyle/>
              <a:p>
                <a:r>
                  <a:rPr lang="en-GB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How Ice affects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GB" altLang="en-US" dirty="0"/>
              </a:p>
            </p:txBody>
          </p:sp>
        </mc:Choice>
        <mc:Fallback>
          <p:sp>
            <p:nvSpPr>
              <p:cNvPr id="21506" name="Title 1">
                <a:extLst>
                  <a:ext uri="{FF2B5EF4-FFF2-40B4-BE49-F238E27FC236}">
                    <a16:creationId xmlns:a16="http://schemas.microsoft.com/office/drawing/2014/main" id="{14F01638-1981-4A74-B80E-BCE23692B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9841" y="969169"/>
                <a:ext cx="7886700" cy="9941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46BEEE-D1AF-47F6-AB7C-CF4CE961A7DB}"/>
                  </a:ext>
                </a:extLst>
              </p:cNvPr>
              <p:cNvSpPr txBox="1"/>
              <p:nvPr/>
            </p:nvSpPr>
            <p:spPr>
              <a:xfrm>
                <a:off x="551521" y="4475624"/>
                <a:ext cx="3811531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5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en-GB" sz="1500" dirty="0">
                    <a:cs typeface="Arial" panose="020B0604020202020204" pitchFamily="34" charset="0"/>
                  </a:rPr>
                  <a:t>T rising</a:t>
                </a:r>
              </a:p>
              <a:p>
                <a:pPr marL="600075" lvl="1" indent="-257175">
                  <a:buFont typeface="Symbol" panose="05050102010706020507" pitchFamily="18" charset="2"/>
                  <a:buChar char="Þ"/>
                </a:pPr>
                <a:r>
                  <a:rPr lang="en-GB" sz="1500" dirty="0">
                    <a:cs typeface="Arial" panose="020B0604020202020204" pitchFamily="34" charset="0"/>
                  </a:rPr>
                  <a:t>Evaporating temp and air outlet temp fall due to ice building</a:t>
                </a:r>
              </a:p>
              <a:p>
                <a:pPr marL="257175" indent="-257175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5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en-GB" sz="1500" dirty="0">
                    <a:cs typeface="Arial" panose="020B0604020202020204" pitchFamily="34" charset="0"/>
                  </a:rPr>
                  <a:t>T falling</a:t>
                </a:r>
              </a:p>
              <a:p>
                <a:pPr marL="600075" lvl="1" indent="-257175">
                  <a:buFont typeface="Symbol" panose="05050102010706020507" pitchFamily="18" charset="2"/>
                  <a:buChar char="Þ"/>
                </a:pPr>
                <a:r>
                  <a:rPr lang="en-GB" sz="1500" dirty="0">
                    <a:cs typeface="Arial" panose="020B0604020202020204" pitchFamily="34" charset="0"/>
                  </a:rPr>
                  <a:t>Air mass flow reduced by ice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46BEEE-D1AF-47F6-AB7C-CF4CE961A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21" y="4475624"/>
                <a:ext cx="3811531" cy="1246495"/>
              </a:xfrm>
              <a:prstGeom prst="rect">
                <a:avLst/>
              </a:prstGeom>
              <a:blipFill>
                <a:blip r:embed="rId3"/>
                <a:stretch>
                  <a:fillRect l="-639" t="-1463" b="-4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5D37173-D1AB-40AB-8483-BBD8C0DB557C}"/>
              </a:ext>
            </a:extLst>
          </p:cNvPr>
          <p:cNvGrpSpPr/>
          <p:nvPr/>
        </p:nvGrpSpPr>
        <p:grpSpPr>
          <a:xfrm>
            <a:off x="332229" y="1883250"/>
            <a:ext cx="3960771" cy="2468893"/>
            <a:chOff x="442973" y="1368000"/>
            <a:chExt cx="5281027" cy="3291857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108B1EF-8177-4EAC-A122-A6CDFC2288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256" t="32379" r="8745" b="34925"/>
            <a:stretch/>
          </p:blipFill>
          <p:spPr>
            <a:xfrm>
              <a:off x="900000" y="1368000"/>
              <a:ext cx="4824000" cy="288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A38718-509F-4FBF-8EF4-6F2585B205FD}"/>
                </a:ext>
              </a:extLst>
            </p:cNvPr>
            <p:cNvSpPr txBox="1"/>
            <p:nvPr/>
          </p:nvSpPr>
          <p:spPr>
            <a:xfrm>
              <a:off x="717869" y="4191814"/>
              <a:ext cx="4594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0.0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1AA686-E64C-4771-B375-F22E9F8A3315}"/>
                </a:ext>
              </a:extLst>
            </p:cNvPr>
            <p:cNvSpPr txBox="1"/>
            <p:nvPr/>
          </p:nvSpPr>
          <p:spPr>
            <a:xfrm>
              <a:off x="1818204" y="4191814"/>
              <a:ext cx="4594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D852AA-2252-46B5-A538-49759E3F7599}"/>
                </a:ext>
              </a:extLst>
            </p:cNvPr>
            <p:cNvSpPr txBox="1"/>
            <p:nvPr/>
          </p:nvSpPr>
          <p:spPr>
            <a:xfrm>
              <a:off x="2918542" y="4191814"/>
              <a:ext cx="4594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2.0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99F0DE-A070-456D-892A-D8F0858E2805}"/>
                </a:ext>
              </a:extLst>
            </p:cNvPr>
            <p:cNvSpPr txBox="1"/>
            <p:nvPr/>
          </p:nvSpPr>
          <p:spPr>
            <a:xfrm>
              <a:off x="4018879" y="4189592"/>
              <a:ext cx="4594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3.0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8DE1D7-806D-4DF1-B20E-447AFED82BF5}"/>
                </a:ext>
              </a:extLst>
            </p:cNvPr>
            <p:cNvSpPr txBox="1"/>
            <p:nvPr/>
          </p:nvSpPr>
          <p:spPr>
            <a:xfrm>
              <a:off x="5115052" y="4189592"/>
              <a:ext cx="4594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4.0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364201-34E1-4B17-9CD0-043E38979F52}"/>
                </a:ext>
              </a:extLst>
            </p:cNvPr>
            <p:cNvSpPr txBox="1"/>
            <p:nvPr/>
          </p:nvSpPr>
          <p:spPr>
            <a:xfrm>
              <a:off x="2880054" y="4352081"/>
              <a:ext cx="90448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Time in h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E1FB14-91E3-4D57-819D-DB6929639226}"/>
                </a:ext>
              </a:extLst>
            </p:cNvPr>
            <p:cNvSpPr txBox="1"/>
            <p:nvPr/>
          </p:nvSpPr>
          <p:spPr>
            <a:xfrm>
              <a:off x="630549" y="1670228"/>
              <a:ext cx="40126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F70D92-C1BF-4E71-9D85-D3E0D7C36C2F}"/>
                </a:ext>
              </a:extLst>
            </p:cNvPr>
            <p:cNvSpPr txBox="1"/>
            <p:nvPr/>
          </p:nvSpPr>
          <p:spPr>
            <a:xfrm>
              <a:off x="696465" y="2481768"/>
              <a:ext cx="33534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CE7517-6574-4091-AAB6-CBB48A807B01}"/>
                </a:ext>
              </a:extLst>
            </p:cNvPr>
            <p:cNvSpPr txBox="1"/>
            <p:nvPr/>
          </p:nvSpPr>
          <p:spPr>
            <a:xfrm>
              <a:off x="713293" y="3283473"/>
              <a:ext cx="26440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764FF7-DEAD-47C9-B2A1-4B1109B68EAA}"/>
                </a:ext>
              </a:extLst>
            </p:cNvPr>
            <p:cNvSpPr txBox="1"/>
            <p:nvPr/>
          </p:nvSpPr>
          <p:spPr>
            <a:xfrm>
              <a:off x="710815" y="3681336"/>
              <a:ext cx="4545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DB9A93-AC70-4931-AB6D-2FDE7B228112}"/>
                </a:ext>
              </a:extLst>
            </p:cNvPr>
            <p:cNvSpPr txBox="1"/>
            <p:nvPr/>
          </p:nvSpPr>
          <p:spPr>
            <a:xfrm>
              <a:off x="696561" y="4076560"/>
              <a:ext cx="40831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635509-245D-479A-B7CB-29DBE92D7261}"/>
                </a:ext>
              </a:extLst>
            </p:cNvPr>
            <p:cNvSpPr txBox="1"/>
            <p:nvPr/>
          </p:nvSpPr>
          <p:spPr>
            <a:xfrm rot="16200000">
              <a:off x="-491290" y="2613679"/>
              <a:ext cx="217630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Temperature difference in K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541AD4-D031-457F-BBE8-E4F0676C4F14}"/>
                </a:ext>
              </a:extLst>
            </p:cNvPr>
            <p:cNvSpPr/>
            <p:nvPr/>
          </p:nvSpPr>
          <p:spPr>
            <a:xfrm>
              <a:off x="5182449" y="1494014"/>
              <a:ext cx="430658" cy="16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4E7CBEB-DB7A-458C-B495-834174DE5A05}"/>
                    </a:ext>
                  </a:extLst>
                </p:cNvPr>
                <p:cNvSpPr txBox="1"/>
                <p:nvPr/>
              </p:nvSpPr>
              <p:spPr>
                <a:xfrm>
                  <a:off x="5042096" y="1434009"/>
                  <a:ext cx="60531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9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</m:oMath>
                  </a14:m>
                  <a:r>
                    <a:rPr lang="en-GB" sz="900" dirty="0" err="1">
                      <a:cs typeface="Arial" panose="020B0604020202020204" pitchFamily="34" charset="0"/>
                    </a:rPr>
                    <a:t>T</a:t>
                  </a:r>
                  <a:r>
                    <a:rPr lang="en-GB" sz="900" baseline="-25000" dirty="0" err="1">
                      <a:cs typeface="Arial" panose="020B0604020202020204" pitchFamily="34" charset="0"/>
                    </a:rPr>
                    <a:t>air,ev</a:t>
                  </a:r>
                  <a:endParaRPr lang="en-GB" sz="900" dirty="0"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4E7CBEB-DB7A-458C-B495-834174DE5A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096" y="1434009"/>
                  <a:ext cx="605312" cy="492443"/>
                </a:xfrm>
                <a:prstGeom prst="rect">
                  <a:avLst/>
                </a:prstGeom>
                <a:blipFill>
                  <a:blip r:embed="rId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DB60AA-3041-4476-96ED-F137C8251D1D}"/>
                </a:ext>
              </a:extLst>
            </p:cNvPr>
            <p:cNvSpPr txBox="1"/>
            <p:nvPr/>
          </p:nvSpPr>
          <p:spPr>
            <a:xfrm>
              <a:off x="630548" y="2075388"/>
              <a:ext cx="40126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46ED2D-F4A4-4FFB-9E2B-FE7D2753DAC5}"/>
                </a:ext>
              </a:extLst>
            </p:cNvPr>
            <p:cNvSpPr txBox="1"/>
            <p:nvPr/>
          </p:nvSpPr>
          <p:spPr>
            <a:xfrm>
              <a:off x="710816" y="2873395"/>
              <a:ext cx="33534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Arial" panose="020B0604020202020204" pitchFamily="34" charset="0"/>
                </a:rPr>
                <a:t>6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787477F-8783-41E9-884C-EDC534AC7266}"/>
              </a:ext>
            </a:extLst>
          </p:cNvPr>
          <p:cNvSpPr txBox="1"/>
          <p:nvPr/>
        </p:nvSpPr>
        <p:spPr>
          <a:xfrm rot="16200000">
            <a:off x="4078817" y="2754266"/>
            <a:ext cx="108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Temperature in °C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91F79F-167F-4716-841B-5BD0599BD46F}"/>
              </a:ext>
            </a:extLst>
          </p:cNvPr>
          <p:cNvSpPr txBox="1"/>
          <p:nvPr/>
        </p:nvSpPr>
        <p:spPr>
          <a:xfrm>
            <a:off x="4728198" y="4479144"/>
            <a:ext cx="3811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Symbol" panose="05050102010706020507" pitchFamily="18" charset="2"/>
              <a:buChar char="Þ"/>
            </a:pPr>
            <a:r>
              <a:rPr lang="en-GB" sz="1500" dirty="0">
                <a:cs typeface="Arial" panose="020B0604020202020204" pitchFamily="34" charset="0"/>
              </a:rPr>
              <a:t>Outlet temperature decreases while inlet temperature increases</a:t>
            </a:r>
          </a:p>
          <a:p>
            <a:pPr marL="600075" lvl="1" indent="-257175">
              <a:buFont typeface="Symbol" panose="05050102010706020507" pitchFamily="18" charset="2"/>
              <a:buChar char="Þ"/>
            </a:pPr>
            <a:r>
              <a:rPr lang="en-GB" sz="1500" dirty="0">
                <a:cs typeface="Arial" panose="020B0604020202020204" pitchFamily="34" charset="0"/>
              </a:rPr>
              <a:t>Air distribution affected by heat transmission</a:t>
            </a:r>
          </a:p>
        </p:txBody>
      </p:sp>
      <p:pic>
        <p:nvPicPr>
          <p:cNvPr id="21515" name="Graphic 21514">
            <a:extLst>
              <a:ext uri="{FF2B5EF4-FFF2-40B4-BE49-F238E27FC236}">
                <a16:creationId xmlns:a16="http://schemas.microsoft.com/office/drawing/2014/main" id="{E5C9B251-18EB-4706-89AA-F44270ECB3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8530" t="2182" r="2102" b="12497"/>
          <a:stretch/>
        </p:blipFill>
        <p:spPr>
          <a:xfrm>
            <a:off x="4887000" y="1856250"/>
            <a:ext cx="3591000" cy="2160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B5584CC-9E8A-4AFC-8F47-270AB277F834}"/>
              </a:ext>
            </a:extLst>
          </p:cNvPr>
          <p:cNvSpPr/>
          <p:nvPr/>
        </p:nvSpPr>
        <p:spPr>
          <a:xfrm>
            <a:off x="8072535" y="1949589"/>
            <a:ext cx="322994" cy="123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16C759-E5DA-4922-A48C-8796C77DAF9B}"/>
              </a:ext>
            </a:extLst>
          </p:cNvPr>
          <p:cNvSpPr txBox="1"/>
          <p:nvPr/>
        </p:nvSpPr>
        <p:spPr>
          <a:xfrm>
            <a:off x="7928730" y="1896158"/>
            <a:ext cx="569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>
                <a:cs typeface="Arial" panose="020B0604020202020204" pitchFamily="34" charset="0"/>
              </a:rPr>
              <a:t>T</a:t>
            </a:r>
            <a:r>
              <a:rPr lang="en-GB" sz="900" baseline="-25000" dirty="0" err="1">
                <a:cs typeface="Arial" panose="020B0604020202020204" pitchFamily="34" charset="0"/>
              </a:rPr>
              <a:t>air,ev,out</a:t>
            </a:r>
            <a:endParaRPr lang="en-GB" sz="900" dirty="0"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CDB0A7-69F0-41F5-A139-469CBBF863AC}"/>
              </a:ext>
            </a:extLst>
          </p:cNvPr>
          <p:cNvSpPr txBox="1"/>
          <p:nvPr/>
        </p:nvSpPr>
        <p:spPr>
          <a:xfrm>
            <a:off x="4754300" y="3964383"/>
            <a:ext cx="34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0.0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68DFC-F45C-493B-85FD-8904E86DE6AA}"/>
              </a:ext>
            </a:extLst>
          </p:cNvPr>
          <p:cNvSpPr/>
          <p:nvPr/>
        </p:nvSpPr>
        <p:spPr>
          <a:xfrm>
            <a:off x="7305559" y="1957924"/>
            <a:ext cx="322994" cy="123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D30368-37B7-446E-8178-8729F94855B0}"/>
              </a:ext>
            </a:extLst>
          </p:cNvPr>
          <p:cNvSpPr txBox="1"/>
          <p:nvPr/>
        </p:nvSpPr>
        <p:spPr>
          <a:xfrm>
            <a:off x="7224527" y="1898576"/>
            <a:ext cx="569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>
                <a:cs typeface="Arial" panose="020B0604020202020204" pitchFamily="34" charset="0"/>
              </a:rPr>
              <a:t>T</a:t>
            </a:r>
            <a:r>
              <a:rPr lang="en-GB" sz="900" baseline="-25000" dirty="0" err="1">
                <a:cs typeface="Arial" panose="020B0604020202020204" pitchFamily="34" charset="0"/>
              </a:rPr>
              <a:t>air,ev,in</a:t>
            </a:r>
            <a:endParaRPr lang="en-GB" sz="900" dirty="0"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DA8458-0468-472B-97B3-922ADAF18F6A}"/>
              </a:ext>
            </a:extLst>
          </p:cNvPr>
          <p:cNvSpPr txBox="1"/>
          <p:nvPr/>
        </p:nvSpPr>
        <p:spPr>
          <a:xfrm>
            <a:off x="5579553" y="3964382"/>
            <a:ext cx="34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1.0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5E96A3-1620-4F7C-B1CA-5971C237CC63}"/>
              </a:ext>
            </a:extLst>
          </p:cNvPr>
          <p:cNvSpPr txBox="1"/>
          <p:nvPr/>
        </p:nvSpPr>
        <p:spPr>
          <a:xfrm>
            <a:off x="6404806" y="3964382"/>
            <a:ext cx="34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2.0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5941773-83DF-4F67-A6C2-E8E433135900}"/>
              </a:ext>
            </a:extLst>
          </p:cNvPr>
          <p:cNvSpPr txBox="1"/>
          <p:nvPr/>
        </p:nvSpPr>
        <p:spPr>
          <a:xfrm>
            <a:off x="7230059" y="3962716"/>
            <a:ext cx="34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3.0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5BA0CF-B6F3-47FC-96A8-5DD1F505FDB1}"/>
              </a:ext>
            </a:extLst>
          </p:cNvPr>
          <p:cNvSpPr txBox="1"/>
          <p:nvPr/>
        </p:nvSpPr>
        <p:spPr>
          <a:xfrm>
            <a:off x="8052188" y="3962716"/>
            <a:ext cx="34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4.0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ADCDA2-8146-4AA1-A2B8-DC8072E7EC9B}"/>
              </a:ext>
            </a:extLst>
          </p:cNvPr>
          <p:cNvSpPr txBox="1"/>
          <p:nvPr/>
        </p:nvSpPr>
        <p:spPr>
          <a:xfrm>
            <a:off x="6375940" y="4084583"/>
            <a:ext cx="67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Time in 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DC3387-8D5F-49B1-A86C-A17779D07B02}"/>
              </a:ext>
            </a:extLst>
          </p:cNvPr>
          <p:cNvSpPr txBox="1"/>
          <p:nvPr/>
        </p:nvSpPr>
        <p:spPr>
          <a:xfrm>
            <a:off x="4704302" y="3878873"/>
            <a:ext cx="306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-4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2D2D00-6A76-4E1B-9C0E-7E2CC15A47C8}"/>
              </a:ext>
            </a:extLst>
          </p:cNvPr>
          <p:cNvSpPr txBox="1"/>
          <p:nvPr/>
        </p:nvSpPr>
        <p:spPr>
          <a:xfrm>
            <a:off x="4703721" y="3660388"/>
            <a:ext cx="306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-2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E44983-42FC-48DF-BF33-6E733277414A}"/>
              </a:ext>
            </a:extLst>
          </p:cNvPr>
          <p:cNvSpPr txBox="1"/>
          <p:nvPr/>
        </p:nvSpPr>
        <p:spPr>
          <a:xfrm>
            <a:off x="4730197" y="3421033"/>
            <a:ext cx="306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83772B-DFF1-4C04-9436-88717EEC4F20}"/>
              </a:ext>
            </a:extLst>
          </p:cNvPr>
          <p:cNvSpPr txBox="1"/>
          <p:nvPr/>
        </p:nvSpPr>
        <p:spPr>
          <a:xfrm>
            <a:off x="4735400" y="3183966"/>
            <a:ext cx="306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2BA1FE-BB42-4260-BF62-F7585E694D68}"/>
              </a:ext>
            </a:extLst>
          </p:cNvPr>
          <p:cNvSpPr txBox="1"/>
          <p:nvPr/>
        </p:nvSpPr>
        <p:spPr>
          <a:xfrm>
            <a:off x="4737175" y="2951567"/>
            <a:ext cx="306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902335-E252-4060-8FBD-C240E506516D}"/>
              </a:ext>
            </a:extLst>
          </p:cNvPr>
          <p:cNvSpPr txBox="1"/>
          <p:nvPr/>
        </p:nvSpPr>
        <p:spPr>
          <a:xfrm>
            <a:off x="4734181" y="2720651"/>
            <a:ext cx="306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836044-56C8-4190-88BD-D7DC79C8AB2C}"/>
              </a:ext>
            </a:extLst>
          </p:cNvPr>
          <p:cNvSpPr txBox="1"/>
          <p:nvPr/>
        </p:nvSpPr>
        <p:spPr>
          <a:xfrm>
            <a:off x="4730197" y="2488438"/>
            <a:ext cx="306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E45261-1CD3-4B0A-B99B-DD7A7D33EF6B}"/>
              </a:ext>
            </a:extLst>
          </p:cNvPr>
          <p:cNvSpPr txBox="1"/>
          <p:nvPr/>
        </p:nvSpPr>
        <p:spPr>
          <a:xfrm>
            <a:off x="4678259" y="2259839"/>
            <a:ext cx="30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707B7E-FB4D-4C0B-A15F-F50D7A9A858B}"/>
              </a:ext>
            </a:extLst>
          </p:cNvPr>
          <p:cNvSpPr txBox="1"/>
          <p:nvPr/>
        </p:nvSpPr>
        <p:spPr>
          <a:xfrm>
            <a:off x="4679884" y="2027627"/>
            <a:ext cx="30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4967569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Tim Klebig</a:t>
            </a:r>
          </a:p>
          <a:p>
            <a:r>
              <a:rPr lang="de-DE" dirty="0"/>
              <a:t>E-Mail: 		tim.klebig@eonerc.rwth-aachen.de</a:t>
            </a:r>
          </a:p>
        </p:txBody>
      </p:sp>
    </p:spTree>
    <p:extLst>
      <p:ext uri="{BB962C8B-B14F-4D97-AF65-F5344CB8AC3E}">
        <p14:creationId xmlns:p14="http://schemas.microsoft.com/office/powerpoint/2010/main" val="1672513775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-de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FAE60A6D-9762-4AB7-A218-C8488225A85B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3CD2EE11-26E6-42C5-AB70-93302684BF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1528A844-A11D-44F1-9CF9-CBE03F8838A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Folienmaster-de</Template>
  <TotalTime>20723</TotalTime>
  <Words>292</Words>
  <Application>Microsoft Office PowerPoint</Application>
  <PresentationFormat>On-screen Show (4:3)</PresentationFormat>
  <Paragraphs>97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Symbol</vt:lpstr>
      <vt:lpstr>Wingdings</vt:lpstr>
      <vt:lpstr>Folienmaster-de</vt:lpstr>
      <vt:lpstr>Folienmaster EBC | E.ON ERC - Titel-/Abschlussfolien</vt:lpstr>
      <vt:lpstr>Zwischenstand Tim Klebig</vt:lpstr>
      <vt:lpstr>Vertikales Supermarktkühlmöbel</vt:lpstr>
      <vt:lpstr>Verdampfertemperaturen eines 4h Abtauzyklus</vt:lpstr>
      <vt:lpstr>Leistungen und EER eines 4h Abtauzyklus</vt:lpstr>
      <vt:lpstr>Demand defrost detection</vt:lpstr>
      <vt:lpstr>How Ice affects ΔT</vt:lpstr>
      <vt:lpstr>PowerPoint Presentation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Beispiel-Titel, 1. Variante</dc:title>
  <dc:creator>Huchtemann, Kristian</dc:creator>
  <cp:lastModifiedBy>Klebig, Tim [COMRES/EUR/AAC]</cp:lastModifiedBy>
  <cp:revision>549</cp:revision>
  <cp:lastPrinted>2015-12-03T17:36:18Z</cp:lastPrinted>
  <dcterms:created xsi:type="dcterms:W3CDTF">2016-06-13T06:44:12Z</dcterms:created>
  <dcterms:modified xsi:type="dcterms:W3CDTF">2018-06-17T09:27:29Z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\\eonakku\home\ebc\cve\Desktop\Vorlage.pptx</vt:lpwstr>
  </property>
</Properties>
</file>