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0"/>
  </p:notesMasterIdLst>
  <p:handoutMasterIdLst>
    <p:handoutMasterId r:id="rId11"/>
  </p:handoutMasterIdLst>
  <p:sldIdLst>
    <p:sldId id="309" r:id="rId4"/>
    <p:sldId id="381" r:id="rId5"/>
    <p:sldId id="385" r:id="rId6"/>
    <p:sldId id="383" r:id="rId7"/>
    <p:sldId id="384" r:id="rId8"/>
    <p:sldId id="333" r:id="rId9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>
        <p:scale>
          <a:sx n="100" d="100"/>
          <a:sy n="100" d="100"/>
        </p:scale>
        <p:origin x="1428" y="-6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04.06.2018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94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Vertikales Supermarktkühlmöbel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3F8BFC-907A-4F95-8F9F-ECC9B42C4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92" t="7340" r="13381" b="8761"/>
          <a:stretch/>
        </p:blipFill>
        <p:spPr>
          <a:xfrm>
            <a:off x="4992915" y="871200"/>
            <a:ext cx="3863085" cy="486141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871200"/>
            <a:ext cx="4705576" cy="5292000"/>
          </a:xfrm>
        </p:spPr>
        <p:txBody>
          <a:bodyPr/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Zielbereich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-1°C und 5°C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gesamte</a:t>
            </a:r>
            <a:r>
              <a:rPr lang="en-GB" dirty="0"/>
              <a:t> </a:t>
            </a:r>
            <a:r>
              <a:rPr lang="en-GB" dirty="0" err="1"/>
              <a:t>Warenausstellfläche</a:t>
            </a:r>
            <a:endParaRPr lang="en-GB" dirty="0"/>
          </a:p>
          <a:p>
            <a:pPr lvl="1"/>
            <a:r>
              <a:rPr lang="en-GB" dirty="0" err="1"/>
              <a:t>Füllmenge</a:t>
            </a:r>
            <a:r>
              <a:rPr lang="en-GB" dirty="0"/>
              <a:t> von 150 g </a:t>
            </a:r>
            <a:r>
              <a:rPr lang="en-GB" dirty="0" err="1"/>
              <a:t>Propan</a:t>
            </a:r>
            <a:r>
              <a:rPr lang="en-GB" dirty="0"/>
              <a:t> pro </a:t>
            </a:r>
            <a:r>
              <a:rPr lang="en-GB" dirty="0" err="1"/>
              <a:t>Kreislauf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gering</a:t>
            </a:r>
            <a:endParaRPr lang="en-GB" dirty="0"/>
          </a:p>
          <a:p>
            <a:pPr lvl="1"/>
            <a:r>
              <a:rPr lang="en-GB" dirty="0" err="1"/>
              <a:t>Ungünstige</a:t>
            </a:r>
            <a:r>
              <a:rPr lang="en-GB" dirty="0"/>
              <a:t> </a:t>
            </a:r>
            <a:r>
              <a:rPr lang="en-GB" dirty="0" err="1"/>
              <a:t>Luftverteilung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den </a:t>
            </a:r>
            <a:r>
              <a:rPr lang="en-GB" dirty="0" err="1"/>
              <a:t>Luftschleier</a:t>
            </a:r>
            <a:endParaRPr lang="en-GB" dirty="0"/>
          </a:p>
          <a:p>
            <a:pPr lvl="1"/>
            <a:endParaRPr lang="en-GB" dirty="0"/>
          </a:p>
          <a:p>
            <a:r>
              <a:rPr lang="en-US" altLang="en-US" dirty="0" err="1">
                <a:latin typeface="Arial" panose="020B0604020202020204" pitchFamily="34" charset="0"/>
              </a:rPr>
              <a:t>Notwendige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Verbesserungen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Kälteleistung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erhöhen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Füllmenge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reduzieren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>
                <a:latin typeface="Arial" panose="020B0604020202020204" pitchFamily="34" charset="0"/>
              </a:rPr>
              <a:t>Luftführung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verbessern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GB" dirty="0"/>
          </a:p>
          <a:p>
            <a:pPr lvl="1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474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B9B-2065-4185-A110-46121B38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Verkürzung</a:t>
            </a:r>
            <a:r>
              <a:rPr lang="en-GB" dirty="0"/>
              <a:t> des </a:t>
            </a:r>
            <a:r>
              <a:rPr lang="en-GB" dirty="0" err="1"/>
              <a:t>Abtauintervalls</a:t>
            </a:r>
            <a:r>
              <a:rPr lang="en-GB" dirty="0"/>
              <a:t> von 4 h auf 3 h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4BB3B6-D1CD-4EBC-A6EE-18300C49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62" t="29927" r="6212" b="26509"/>
          <a:stretch/>
        </p:blipFill>
        <p:spPr>
          <a:xfrm>
            <a:off x="628279" y="785174"/>
            <a:ext cx="7887442" cy="55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Temperaturdifferenz am Verdampfer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3512896"/>
            <a:ext cx="4189593" cy="2650303"/>
          </a:xfrm>
        </p:spPr>
        <p:txBody>
          <a:bodyPr/>
          <a:lstStyle/>
          <a:p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steigt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Wegen</a:t>
            </a:r>
            <a:r>
              <a:rPr lang="en-GB" dirty="0"/>
              <a:t> </a:t>
            </a:r>
            <a:r>
              <a:rPr lang="en-GB" dirty="0" err="1"/>
              <a:t>Vereisung</a:t>
            </a:r>
            <a:r>
              <a:rPr lang="en-GB" dirty="0"/>
              <a:t> </a:t>
            </a:r>
            <a:r>
              <a:rPr lang="en-GB" dirty="0" err="1"/>
              <a:t>sinken</a:t>
            </a:r>
            <a:r>
              <a:rPr lang="en-GB" dirty="0"/>
              <a:t> </a:t>
            </a:r>
            <a:r>
              <a:rPr lang="en-GB" dirty="0" err="1"/>
              <a:t>Verdampfungs</a:t>
            </a:r>
            <a:r>
              <a:rPr lang="en-GB" dirty="0"/>
              <a:t>- und </a:t>
            </a:r>
            <a:r>
              <a:rPr lang="en-GB" dirty="0" err="1"/>
              <a:t>Luftauslasstemperatur</a:t>
            </a:r>
            <a:endParaRPr lang="en-GB" dirty="0"/>
          </a:p>
          <a:p>
            <a:pPr lvl="1"/>
            <a:r>
              <a:rPr lang="en-GB" dirty="0" err="1"/>
              <a:t>Einlasstemperatur</a:t>
            </a:r>
            <a:r>
              <a:rPr lang="en-GB" dirty="0"/>
              <a:t> constant</a:t>
            </a:r>
          </a:p>
          <a:p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sinkt</a:t>
            </a:r>
            <a:r>
              <a:rPr lang="en-GB" dirty="0"/>
              <a:t> stark</a:t>
            </a:r>
          </a:p>
          <a:p>
            <a:pPr lvl="1"/>
            <a:r>
              <a:rPr lang="en-GB" dirty="0" err="1"/>
              <a:t>Luftstrom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starke</a:t>
            </a:r>
            <a:r>
              <a:rPr lang="en-GB" dirty="0"/>
              <a:t> </a:t>
            </a:r>
            <a:r>
              <a:rPr lang="en-GB" dirty="0" err="1"/>
              <a:t>Eisbildung</a:t>
            </a:r>
            <a:r>
              <a:rPr lang="en-GB" dirty="0"/>
              <a:t> </a:t>
            </a:r>
            <a:r>
              <a:rPr lang="en-GB" dirty="0" err="1"/>
              <a:t>reduziert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127D30-E01D-4E7A-A306-CE29FA6887F2}"/>
              </a:ext>
            </a:extLst>
          </p:cNvPr>
          <p:cNvGrpSpPr/>
          <p:nvPr/>
        </p:nvGrpSpPr>
        <p:grpSpPr>
          <a:xfrm>
            <a:off x="177201" y="871200"/>
            <a:ext cx="4299731" cy="2671555"/>
            <a:chOff x="445390" y="1368000"/>
            <a:chExt cx="5290300" cy="328702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29E49-CBEA-4FA3-994F-93038F9B4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F93BD-288F-48BA-9933-AB4D7D623720}"/>
                </a:ext>
              </a:extLst>
            </p:cNvPr>
            <p:cNvSpPr txBox="1"/>
            <p:nvPr/>
          </p:nvSpPr>
          <p:spPr>
            <a:xfrm>
              <a:off x="717867" y="4191815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9F289F-EE4C-4BCC-9CB3-9EC0A93DEF9B}"/>
                </a:ext>
              </a:extLst>
            </p:cNvPr>
            <p:cNvSpPr txBox="1"/>
            <p:nvPr/>
          </p:nvSpPr>
          <p:spPr>
            <a:xfrm>
              <a:off x="1818205" y="419181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354E9-1ED8-4FC7-88C0-C538C97C4D2D}"/>
                </a:ext>
              </a:extLst>
            </p:cNvPr>
            <p:cNvSpPr txBox="1"/>
            <p:nvPr/>
          </p:nvSpPr>
          <p:spPr>
            <a:xfrm>
              <a:off x="2918542" y="419181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BBD77-1742-4704-BBB6-25E4BA900511}"/>
                </a:ext>
              </a:extLst>
            </p:cNvPr>
            <p:cNvSpPr txBox="1"/>
            <p:nvPr/>
          </p:nvSpPr>
          <p:spPr>
            <a:xfrm>
              <a:off x="4018879" y="418959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542C6-5170-4366-A019-3DC280F65F2F}"/>
                </a:ext>
              </a:extLst>
            </p:cNvPr>
            <p:cNvSpPr txBox="1"/>
            <p:nvPr/>
          </p:nvSpPr>
          <p:spPr>
            <a:xfrm>
              <a:off x="5115052" y="4189593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65BFFE-D0A7-4D02-AC44-2913DE01AA8B}"/>
                </a:ext>
              </a:extLst>
            </p:cNvPr>
            <p:cNvSpPr txBox="1"/>
            <p:nvPr/>
          </p:nvSpPr>
          <p:spPr>
            <a:xfrm>
              <a:off x="2880054" y="4352080"/>
              <a:ext cx="121122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30473E-67A0-4300-A355-2C0185FE5B61}"/>
                </a:ext>
              </a:extLst>
            </p:cNvPr>
            <p:cNvSpPr txBox="1"/>
            <p:nvPr/>
          </p:nvSpPr>
          <p:spPr>
            <a:xfrm>
              <a:off x="630547" y="1670228"/>
              <a:ext cx="40126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6B11CC-11F8-49B6-98A0-50E7B9DA03E3}"/>
                </a:ext>
              </a:extLst>
            </p:cNvPr>
            <p:cNvSpPr txBox="1"/>
            <p:nvPr/>
          </p:nvSpPr>
          <p:spPr>
            <a:xfrm>
              <a:off x="696464" y="2481767"/>
              <a:ext cx="335346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34E38D-E945-4001-B73B-FFA8F5483044}"/>
                </a:ext>
              </a:extLst>
            </p:cNvPr>
            <p:cNvSpPr txBox="1"/>
            <p:nvPr/>
          </p:nvSpPr>
          <p:spPr>
            <a:xfrm>
              <a:off x="713292" y="3283474"/>
              <a:ext cx="26440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2F5283-E130-44F9-B40A-11514F19DEF4}"/>
                </a:ext>
              </a:extLst>
            </p:cNvPr>
            <p:cNvSpPr txBox="1"/>
            <p:nvPr/>
          </p:nvSpPr>
          <p:spPr>
            <a:xfrm>
              <a:off x="710816" y="3681338"/>
              <a:ext cx="45456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30BD85-A25A-4631-A603-2173C7A020F4}"/>
                </a:ext>
              </a:extLst>
            </p:cNvPr>
            <p:cNvSpPr txBox="1"/>
            <p:nvPr/>
          </p:nvSpPr>
          <p:spPr>
            <a:xfrm>
              <a:off x="696562" y="4076560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ED6B08-E04D-4FEB-89D4-6214C3E9E530}"/>
                </a:ext>
              </a:extLst>
            </p:cNvPr>
            <p:cNvSpPr txBox="1"/>
            <p:nvPr/>
          </p:nvSpPr>
          <p:spPr>
            <a:xfrm rot="16200000">
              <a:off x="-613993" y="2493391"/>
              <a:ext cx="24217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Temperaturdifferenz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23BA66-E163-46A7-A1FF-43EBCE98DD01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65089A-7423-48BA-BF20-AB0008303D47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93594" cy="302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65089A-7423-48BA-BF20-AB0008303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93594" cy="302945"/>
                </a:xfrm>
                <a:prstGeom prst="rect">
                  <a:avLst/>
                </a:prstGeom>
                <a:blipFill>
                  <a:blip r:embed="rId5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73A492-29B1-432F-95F7-D43DCAE44C50}"/>
                </a:ext>
              </a:extLst>
            </p:cNvPr>
            <p:cNvSpPr txBox="1"/>
            <p:nvPr/>
          </p:nvSpPr>
          <p:spPr>
            <a:xfrm>
              <a:off x="630549" y="2075388"/>
              <a:ext cx="401262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EC551A-81C1-409E-A881-9D69306791D1}"/>
                </a:ext>
              </a:extLst>
            </p:cNvPr>
            <p:cNvSpPr txBox="1"/>
            <p:nvPr/>
          </p:nvSpPr>
          <p:spPr>
            <a:xfrm>
              <a:off x="710816" y="2873394"/>
              <a:ext cx="335346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8E4730-890D-452B-A423-14D0D163E472}"/>
              </a:ext>
            </a:extLst>
          </p:cNvPr>
          <p:cNvGrpSpPr/>
          <p:nvPr/>
        </p:nvGrpSpPr>
        <p:grpSpPr>
          <a:xfrm>
            <a:off x="4476933" y="856186"/>
            <a:ext cx="4323182" cy="2661014"/>
            <a:chOff x="6011244" y="1332000"/>
            <a:chExt cx="5319152" cy="32740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E274B3-A978-42F5-B7F2-35E9006CDD5B}"/>
                </a:ext>
              </a:extLst>
            </p:cNvPr>
            <p:cNvSpPr txBox="1"/>
            <p:nvPr/>
          </p:nvSpPr>
          <p:spPr>
            <a:xfrm rot="16200000">
              <a:off x="5438423" y="2624103"/>
              <a:ext cx="144858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°C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8F70E06-0C4C-4039-B425-EDB5AA068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530" t="2182" r="2102" b="12497"/>
            <a:stretch/>
          </p:blipFill>
          <p:spPr>
            <a:xfrm>
              <a:off x="6516000" y="1332000"/>
              <a:ext cx="4788000" cy="28800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5FF0F-3589-455A-90FD-5CAB2C403C59}"/>
                </a:ext>
              </a:extLst>
            </p:cNvPr>
            <p:cNvSpPr/>
            <p:nvPr/>
          </p:nvSpPr>
          <p:spPr>
            <a:xfrm>
              <a:off x="10763380" y="1456452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8092B-05A1-4018-8357-38267330489B}"/>
                </a:ext>
              </a:extLst>
            </p:cNvPr>
            <p:cNvSpPr txBox="1"/>
            <p:nvPr/>
          </p:nvSpPr>
          <p:spPr>
            <a:xfrm>
              <a:off x="10571639" y="1385210"/>
              <a:ext cx="75875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air,ev,out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1FD4C0-6AF0-46C6-B7B8-9017CDD04D7D}"/>
                </a:ext>
              </a:extLst>
            </p:cNvPr>
            <p:cNvSpPr txBox="1"/>
            <p:nvPr/>
          </p:nvSpPr>
          <p:spPr>
            <a:xfrm>
              <a:off x="6339067" y="4142845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1901A2-B5BE-469B-BDA5-92F2B5058AC9}"/>
                </a:ext>
              </a:extLst>
            </p:cNvPr>
            <p:cNvSpPr/>
            <p:nvPr/>
          </p:nvSpPr>
          <p:spPr>
            <a:xfrm>
              <a:off x="9740746" y="1467565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3D4A8-BB8C-4CD3-B38F-54BB5F060933}"/>
                </a:ext>
              </a:extLst>
            </p:cNvPr>
            <p:cNvSpPr txBox="1"/>
            <p:nvPr/>
          </p:nvSpPr>
          <p:spPr>
            <a:xfrm>
              <a:off x="9632702" y="1388434"/>
              <a:ext cx="758757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air,ev,in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E8896F-50EA-4AD2-905C-5EAA4470757A}"/>
                </a:ext>
              </a:extLst>
            </p:cNvPr>
            <p:cNvSpPr txBox="1"/>
            <p:nvPr/>
          </p:nvSpPr>
          <p:spPr>
            <a:xfrm>
              <a:off x="7439403" y="4142842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2BEE60-34A2-4B0E-BCDC-1C83514DC5E2}"/>
                </a:ext>
              </a:extLst>
            </p:cNvPr>
            <p:cNvSpPr txBox="1"/>
            <p:nvPr/>
          </p:nvSpPr>
          <p:spPr>
            <a:xfrm>
              <a:off x="8539742" y="4142842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B7CEC-A439-419A-8FE1-7908999FCB44}"/>
                </a:ext>
              </a:extLst>
            </p:cNvPr>
            <p:cNvSpPr txBox="1"/>
            <p:nvPr/>
          </p:nvSpPr>
          <p:spPr>
            <a:xfrm>
              <a:off x="9640078" y="4140621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2A4CA7-0EF4-4D74-8553-6B2CC75E78AB}"/>
                </a:ext>
              </a:extLst>
            </p:cNvPr>
            <p:cNvSpPr txBox="1"/>
            <p:nvPr/>
          </p:nvSpPr>
          <p:spPr>
            <a:xfrm>
              <a:off x="10736251" y="4140621"/>
              <a:ext cx="459400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E87137-363D-4B74-ACE1-321669D0F9B7}"/>
                </a:ext>
              </a:extLst>
            </p:cNvPr>
            <p:cNvSpPr txBox="1"/>
            <p:nvPr/>
          </p:nvSpPr>
          <p:spPr>
            <a:xfrm>
              <a:off x="8501254" y="4303110"/>
              <a:ext cx="90448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766C15-C2EA-4EC4-9A1D-46177F8ECD91}"/>
                </a:ext>
              </a:extLst>
            </p:cNvPr>
            <p:cNvSpPr txBox="1"/>
            <p:nvPr/>
          </p:nvSpPr>
          <p:spPr>
            <a:xfrm>
              <a:off x="6272402" y="4028830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07BB99-18EC-4143-864F-443660185929}"/>
                </a:ext>
              </a:extLst>
            </p:cNvPr>
            <p:cNvSpPr txBox="1"/>
            <p:nvPr/>
          </p:nvSpPr>
          <p:spPr>
            <a:xfrm>
              <a:off x="6271627" y="3737517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66AA0C-A374-4CA5-8913-17F37601FC7C}"/>
                </a:ext>
              </a:extLst>
            </p:cNvPr>
            <p:cNvSpPr txBox="1"/>
            <p:nvPr/>
          </p:nvSpPr>
          <p:spPr>
            <a:xfrm>
              <a:off x="6306929" y="3418377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9F70FE-DED0-4EF4-A4A4-D86D49B8E804}"/>
                </a:ext>
              </a:extLst>
            </p:cNvPr>
            <p:cNvSpPr txBox="1"/>
            <p:nvPr/>
          </p:nvSpPr>
          <p:spPr>
            <a:xfrm>
              <a:off x="6313866" y="3102289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F21E3C-4BA8-4489-94F6-793BF0B96C23}"/>
                </a:ext>
              </a:extLst>
            </p:cNvPr>
            <p:cNvSpPr txBox="1"/>
            <p:nvPr/>
          </p:nvSpPr>
          <p:spPr>
            <a:xfrm>
              <a:off x="6316232" y="2792421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E93A80-C9A6-4B81-9AC3-A6CF3A38532E}"/>
                </a:ext>
              </a:extLst>
            </p:cNvPr>
            <p:cNvSpPr txBox="1"/>
            <p:nvPr/>
          </p:nvSpPr>
          <p:spPr>
            <a:xfrm>
              <a:off x="6312240" y="2484535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FE6C3-414B-42E0-BCDD-2CD831EFD36F}"/>
                </a:ext>
              </a:extLst>
            </p:cNvPr>
            <p:cNvSpPr txBox="1"/>
            <p:nvPr/>
          </p:nvSpPr>
          <p:spPr>
            <a:xfrm>
              <a:off x="6306929" y="2174916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28A27F-357F-43FC-864B-744CB9C13013}"/>
                </a:ext>
              </a:extLst>
            </p:cNvPr>
            <p:cNvSpPr txBox="1"/>
            <p:nvPr/>
          </p:nvSpPr>
          <p:spPr>
            <a:xfrm>
              <a:off x="6237678" y="1870118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133067-6A36-440C-8C8F-7F45F73EE062}"/>
                </a:ext>
              </a:extLst>
            </p:cNvPr>
            <p:cNvSpPr txBox="1"/>
            <p:nvPr/>
          </p:nvSpPr>
          <p:spPr>
            <a:xfrm>
              <a:off x="6239843" y="1560502"/>
              <a:ext cx="408311" cy="30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E4CFB634-D94D-4FE2-9E33-6B58D0D867C4}"/>
              </a:ext>
            </a:extLst>
          </p:cNvPr>
          <p:cNvSpPr txBox="1">
            <a:spLocks/>
          </p:cNvSpPr>
          <p:nvPr/>
        </p:nvSpPr>
        <p:spPr>
          <a:xfrm>
            <a:off x="4589068" y="3539525"/>
            <a:ext cx="4189593" cy="265030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Einlasstemperatur</a:t>
            </a:r>
            <a:r>
              <a:rPr lang="en-GB" dirty="0"/>
              <a:t> der </a:t>
            </a:r>
            <a:r>
              <a:rPr lang="en-GB" dirty="0" err="1"/>
              <a:t>Luft</a:t>
            </a:r>
            <a:r>
              <a:rPr lang="en-GB" dirty="0"/>
              <a:t>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konstant</a:t>
            </a:r>
            <a:r>
              <a:rPr lang="en-GB" dirty="0"/>
              <a:t> </a:t>
            </a:r>
            <a:r>
              <a:rPr lang="en-GB" dirty="0" err="1"/>
              <a:t>während</a:t>
            </a:r>
            <a:r>
              <a:rPr lang="en-GB" dirty="0"/>
              <a:t> </a:t>
            </a:r>
            <a:r>
              <a:rPr lang="en-GB" dirty="0" err="1"/>
              <a:t>Auslasstemperatur</a:t>
            </a:r>
            <a:r>
              <a:rPr lang="en-GB" dirty="0"/>
              <a:t> </a:t>
            </a:r>
            <a:r>
              <a:rPr lang="en-GB" dirty="0" err="1"/>
              <a:t>absinkt</a:t>
            </a:r>
            <a:endParaRPr lang="en-GB" dirty="0"/>
          </a:p>
          <a:p>
            <a:pPr lvl="1"/>
            <a:r>
              <a:rPr lang="en-GB" dirty="0" err="1"/>
              <a:t>Erhöhung</a:t>
            </a:r>
            <a:r>
              <a:rPr lang="en-GB" dirty="0"/>
              <a:t> der </a:t>
            </a:r>
            <a:r>
              <a:rPr lang="en-GB" dirty="0" err="1"/>
              <a:t>Induktionsrate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</a:t>
            </a:r>
            <a:r>
              <a:rPr lang="en-GB" dirty="0" err="1"/>
              <a:t>infolge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Erhöhung</a:t>
            </a:r>
            <a:r>
              <a:rPr lang="en-GB" dirty="0"/>
              <a:t> des </a:t>
            </a:r>
            <a:r>
              <a:rPr lang="en-GB" dirty="0" err="1"/>
              <a:t>konvektiven</a:t>
            </a:r>
            <a:r>
              <a:rPr lang="en-GB" dirty="0"/>
              <a:t> </a:t>
            </a:r>
            <a:r>
              <a:rPr lang="en-GB" dirty="0" err="1"/>
              <a:t>Wärmeübergangs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8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Erkennungsalgorithmus der Bedarfsabtauung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811" y="3541634"/>
            <a:ext cx="4145231" cy="2650303"/>
          </a:xfrm>
        </p:spPr>
        <p:txBody>
          <a:bodyPr/>
          <a:lstStyle/>
          <a:p>
            <a:r>
              <a:rPr lang="en-GB" dirty="0" err="1"/>
              <a:t>Aktueller</a:t>
            </a:r>
            <a:r>
              <a:rPr lang="en-GB" dirty="0"/>
              <a:t> </a:t>
            </a:r>
            <a:r>
              <a:rPr lang="en-GB" dirty="0" err="1"/>
              <a:t>Erkennungsalgorithmus</a:t>
            </a:r>
            <a:endParaRPr lang="en-GB" dirty="0"/>
          </a:p>
          <a:p>
            <a:pPr lvl="1"/>
            <a:r>
              <a:rPr lang="en-GB" dirty="0" err="1"/>
              <a:t>Detektion</a:t>
            </a:r>
            <a:r>
              <a:rPr lang="en-GB" dirty="0"/>
              <a:t> von </a:t>
            </a:r>
            <a:r>
              <a:rPr lang="en-GB" dirty="0" err="1"/>
              <a:t>maximaler</a:t>
            </a:r>
            <a:r>
              <a:rPr lang="en-GB" dirty="0"/>
              <a:t> </a:t>
            </a:r>
            <a:r>
              <a:rPr lang="en-GB" dirty="0" err="1"/>
              <a:t>Temperaturdifferenz</a:t>
            </a:r>
            <a:endParaRPr lang="en-GB" dirty="0"/>
          </a:p>
          <a:p>
            <a:pPr lvl="1"/>
            <a:r>
              <a:rPr lang="en-GB" dirty="0"/>
              <a:t>Trigger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negativer</a:t>
            </a:r>
            <a:r>
              <a:rPr lang="en-GB" dirty="0"/>
              <a:t> </a:t>
            </a:r>
            <a:r>
              <a:rPr lang="en-GB" dirty="0" err="1"/>
              <a:t>Abweichung</a:t>
            </a:r>
            <a:r>
              <a:rPr lang="en-GB" dirty="0"/>
              <a:t> um 3K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2EB15AE-43C9-4456-9EA5-85D3EA4BBEFA}"/>
              </a:ext>
            </a:extLst>
          </p:cNvPr>
          <p:cNvGrpSpPr/>
          <p:nvPr/>
        </p:nvGrpSpPr>
        <p:grpSpPr>
          <a:xfrm>
            <a:off x="4432570" y="847139"/>
            <a:ext cx="4423430" cy="2754535"/>
            <a:chOff x="445358" y="1368000"/>
            <a:chExt cx="5278642" cy="328708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41A14F20-E13C-42EE-AB34-6B8AD8D97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94DBFB-2923-4898-B9AB-C3C20E90C9C8}"/>
                </a:ext>
              </a:extLst>
            </p:cNvPr>
            <p:cNvSpPr txBox="1"/>
            <p:nvPr/>
          </p:nvSpPr>
          <p:spPr>
            <a:xfrm>
              <a:off x="717868" y="4191815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D692B0-5961-47E1-AFB2-6AFA00CFFAFA}"/>
                </a:ext>
              </a:extLst>
            </p:cNvPr>
            <p:cNvSpPr txBox="1"/>
            <p:nvPr/>
          </p:nvSpPr>
          <p:spPr>
            <a:xfrm>
              <a:off x="1818205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70C5F4-BD41-45BB-92CB-9327DEFE235A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EC670C-EE1F-4752-B6FE-06D072704EF8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7D4B1B-B3BA-41C1-8275-93CA72A104C4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1DCC7C-1379-498B-A4EA-2A5F197DA9B7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361EF3-43D2-4E48-9689-FA49E4992E69}"/>
                </a:ext>
              </a:extLst>
            </p:cNvPr>
            <p:cNvSpPr txBox="1"/>
            <p:nvPr/>
          </p:nvSpPr>
          <p:spPr>
            <a:xfrm>
              <a:off x="630548" y="167022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B5B050-B8F1-4CE4-8B44-6F11B44D6260}"/>
                </a:ext>
              </a:extLst>
            </p:cNvPr>
            <p:cNvSpPr txBox="1"/>
            <p:nvPr/>
          </p:nvSpPr>
          <p:spPr>
            <a:xfrm>
              <a:off x="696464" y="2481768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F3AE8B-5E7F-44D6-A827-9DEA12AA9544}"/>
                </a:ext>
              </a:extLst>
            </p:cNvPr>
            <p:cNvSpPr txBox="1"/>
            <p:nvPr/>
          </p:nvSpPr>
          <p:spPr>
            <a:xfrm>
              <a:off x="713292" y="3283473"/>
              <a:ext cx="2644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AA4635-FB2C-428D-BB47-C31664D5D8F5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5C181B-D3D7-49BA-9ED3-91C9B5A5E0DF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88D8AF-9D1E-4C1D-BC59-A0337905DE42}"/>
                </a:ext>
              </a:extLst>
            </p:cNvPr>
            <p:cNvSpPr txBox="1"/>
            <p:nvPr/>
          </p:nvSpPr>
          <p:spPr>
            <a:xfrm rot="16200000">
              <a:off x="-553821" y="2553533"/>
              <a:ext cx="2301366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Temperaturedifferenz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213251E-B40B-4229-8B15-02D51A2F3E8A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77AA580-3155-4FFB-9C1A-57D5F2BFF2BA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5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5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77AA580-3155-4FFB-9C1A-57D5F2BF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7115A3-5354-4739-A9BB-F89393DA7679}"/>
                </a:ext>
              </a:extLst>
            </p:cNvPr>
            <p:cNvSpPr txBox="1"/>
            <p:nvPr/>
          </p:nvSpPr>
          <p:spPr>
            <a:xfrm>
              <a:off x="630548" y="207538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2159DE-4921-4CCB-8256-B3660AE1F936}"/>
                </a:ext>
              </a:extLst>
            </p:cNvPr>
            <p:cNvSpPr txBox="1"/>
            <p:nvPr/>
          </p:nvSpPr>
          <p:spPr>
            <a:xfrm>
              <a:off x="710815" y="2873394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77D38E-4F4F-4E21-A1B7-1426036DEB8C}"/>
              </a:ext>
            </a:extLst>
          </p:cNvPr>
          <p:cNvCxnSpPr>
            <a:cxnSpLocks/>
          </p:cNvCxnSpPr>
          <p:nvPr/>
        </p:nvCxnSpPr>
        <p:spPr>
          <a:xfrm flipH="1" flipV="1">
            <a:off x="8461514" y="1623113"/>
            <a:ext cx="1" cy="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11EF91-AB9A-4EBB-BA83-F63601FB9877}"/>
              </a:ext>
            </a:extLst>
          </p:cNvPr>
          <p:cNvCxnSpPr>
            <a:cxnSpLocks/>
          </p:cNvCxnSpPr>
          <p:nvPr/>
        </p:nvCxnSpPr>
        <p:spPr>
          <a:xfrm>
            <a:off x="4826139" y="1986895"/>
            <a:ext cx="109080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73DA91-7BA4-4084-B94C-FC92AF8A2D7D}"/>
              </a:ext>
            </a:extLst>
          </p:cNvPr>
          <p:cNvSpPr/>
          <p:nvPr/>
        </p:nvSpPr>
        <p:spPr>
          <a:xfrm>
            <a:off x="7579174" y="1429284"/>
            <a:ext cx="234051" cy="234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E5DDA2-3933-4936-85BC-9A340EA7E2B2}"/>
              </a:ext>
            </a:extLst>
          </p:cNvPr>
          <p:cNvCxnSpPr>
            <a:cxnSpLocks/>
          </p:cNvCxnSpPr>
          <p:nvPr/>
        </p:nvCxnSpPr>
        <p:spPr>
          <a:xfrm>
            <a:off x="5793602" y="1520855"/>
            <a:ext cx="1" cy="47238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BDF06D3-8B96-4170-9E30-614FFB14735A}"/>
              </a:ext>
            </a:extLst>
          </p:cNvPr>
          <p:cNvCxnSpPr>
            <a:cxnSpLocks/>
          </p:cNvCxnSpPr>
          <p:nvPr/>
        </p:nvCxnSpPr>
        <p:spPr>
          <a:xfrm>
            <a:off x="7696200" y="1536765"/>
            <a:ext cx="0" cy="1705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FA62AD-B08D-44A1-8DF5-418F5A74AA8D}"/>
              </a:ext>
            </a:extLst>
          </p:cNvPr>
          <p:cNvCxnSpPr>
            <a:cxnSpLocks/>
          </p:cNvCxnSpPr>
          <p:nvPr/>
        </p:nvCxnSpPr>
        <p:spPr>
          <a:xfrm>
            <a:off x="4845479" y="1536765"/>
            <a:ext cx="28507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A1E77A-A8EA-420B-85E0-4831464CF2BB}"/>
              </a:ext>
            </a:extLst>
          </p:cNvPr>
          <p:cNvGrpSpPr/>
          <p:nvPr/>
        </p:nvGrpSpPr>
        <p:grpSpPr>
          <a:xfrm>
            <a:off x="44612" y="847139"/>
            <a:ext cx="4423430" cy="2754535"/>
            <a:chOff x="445358" y="1368000"/>
            <a:chExt cx="5278642" cy="3287088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F40B2400-7A2B-4E7F-9BC0-129EC8CF9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5256" t="32379" r="8745" b="34925"/>
            <a:stretch/>
          </p:blipFill>
          <p:spPr>
            <a:xfrm>
              <a:off x="900000" y="1368000"/>
              <a:ext cx="4824000" cy="28800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B5983D-30C9-4DEA-8CDC-3E3B1971D536}"/>
                </a:ext>
              </a:extLst>
            </p:cNvPr>
            <p:cNvSpPr txBox="1"/>
            <p:nvPr/>
          </p:nvSpPr>
          <p:spPr>
            <a:xfrm>
              <a:off x="717868" y="4191815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3FC154-7370-44F8-8174-CA9A9F801C42}"/>
                </a:ext>
              </a:extLst>
            </p:cNvPr>
            <p:cNvSpPr txBox="1"/>
            <p:nvPr/>
          </p:nvSpPr>
          <p:spPr>
            <a:xfrm>
              <a:off x="1818205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80634D7-FA00-4E7D-94D6-24E5061F172B}"/>
                </a:ext>
              </a:extLst>
            </p:cNvPr>
            <p:cNvSpPr txBox="1"/>
            <p:nvPr/>
          </p:nvSpPr>
          <p:spPr>
            <a:xfrm>
              <a:off x="2918542" y="4191814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4CC1DF9-5440-4D72-AC14-4706BF59A365}"/>
                </a:ext>
              </a:extLst>
            </p:cNvPr>
            <p:cNvSpPr txBox="1"/>
            <p:nvPr/>
          </p:nvSpPr>
          <p:spPr>
            <a:xfrm>
              <a:off x="4018879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0F51ED-7216-4B19-A2D4-B6D9E52EA312}"/>
                </a:ext>
              </a:extLst>
            </p:cNvPr>
            <p:cNvSpPr txBox="1"/>
            <p:nvPr/>
          </p:nvSpPr>
          <p:spPr>
            <a:xfrm>
              <a:off x="5115052" y="4189592"/>
              <a:ext cx="459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4.0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6301058-FA3F-4BC1-80EB-70EAE470D05D}"/>
                </a:ext>
              </a:extLst>
            </p:cNvPr>
            <p:cNvSpPr txBox="1"/>
            <p:nvPr/>
          </p:nvSpPr>
          <p:spPr>
            <a:xfrm>
              <a:off x="2880054" y="4352081"/>
              <a:ext cx="904481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Zeit in h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4746DB6-2240-4D34-BA04-14EDC2CA6688}"/>
                </a:ext>
              </a:extLst>
            </p:cNvPr>
            <p:cNvSpPr txBox="1"/>
            <p:nvPr/>
          </p:nvSpPr>
          <p:spPr>
            <a:xfrm>
              <a:off x="630548" y="167022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A9447DD-C7BA-4DCE-8924-E855C155E6A8}"/>
                </a:ext>
              </a:extLst>
            </p:cNvPr>
            <p:cNvSpPr txBox="1"/>
            <p:nvPr/>
          </p:nvSpPr>
          <p:spPr>
            <a:xfrm>
              <a:off x="696464" y="2481768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249E1D8-FFB4-4E47-9FD3-D4284F2567B3}"/>
                </a:ext>
              </a:extLst>
            </p:cNvPr>
            <p:cNvSpPr txBox="1"/>
            <p:nvPr/>
          </p:nvSpPr>
          <p:spPr>
            <a:xfrm>
              <a:off x="713292" y="3283473"/>
              <a:ext cx="2644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DE8D15B-B7EE-46E5-8A48-F6865128334D}"/>
                </a:ext>
              </a:extLst>
            </p:cNvPr>
            <p:cNvSpPr txBox="1"/>
            <p:nvPr/>
          </p:nvSpPr>
          <p:spPr>
            <a:xfrm>
              <a:off x="710815" y="3681336"/>
              <a:ext cx="4545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0ACCC8-266D-44D1-95BC-B11F65C6276B}"/>
                </a:ext>
              </a:extLst>
            </p:cNvPr>
            <p:cNvSpPr txBox="1"/>
            <p:nvPr/>
          </p:nvSpPr>
          <p:spPr>
            <a:xfrm>
              <a:off x="696561" y="4076560"/>
              <a:ext cx="408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A066D61-DB3C-41A0-8640-AC24E8E15907}"/>
                </a:ext>
              </a:extLst>
            </p:cNvPr>
            <p:cNvSpPr txBox="1"/>
            <p:nvPr/>
          </p:nvSpPr>
          <p:spPr>
            <a:xfrm rot="16200000">
              <a:off x="-553821" y="2553533"/>
              <a:ext cx="2301366" cy="3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Temperaturedifferenz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in K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3415409-6493-408C-8BB2-0D49CEFBD734}"/>
                </a:ext>
              </a:extLst>
            </p:cNvPr>
            <p:cNvSpPr/>
            <p:nvPr/>
          </p:nvSpPr>
          <p:spPr>
            <a:xfrm>
              <a:off x="5182449" y="1494014"/>
              <a:ext cx="430658" cy="16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AE017DF-8E37-4675-950B-6A2DA0EE0D0C}"/>
                    </a:ext>
                  </a:extLst>
                </p:cNvPr>
                <p:cNvSpPr txBox="1"/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5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</m:oMath>
                  </a14:m>
                  <a:r>
                    <a:rPr lang="en-GB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sz="105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air,ev</a:t>
                  </a:r>
                  <a:endParaRPr lang="en-GB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AE017DF-8E37-4675-950B-6A2DA0EE0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096" y="1434009"/>
                  <a:ext cx="681904" cy="303007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1EA9A19-A079-424C-8E50-B60A96744CB7}"/>
                </a:ext>
              </a:extLst>
            </p:cNvPr>
            <p:cNvSpPr txBox="1"/>
            <p:nvPr/>
          </p:nvSpPr>
          <p:spPr>
            <a:xfrm>
              <a:off x="630548" y="2075388"/>
              <a:ext cx="401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F8E3538-E2B3-425A-9FBD-E4E3DB812297}"/>
                </a:ext>
              </a:extLst>
            </p:cNvPr>
            <p:cNvSpPr txBox="1"/>
            <p:nvPr/>
          </p:nvSpPr>
          <p:spPr>
            <a:xfrm>
              <a:off x="710815" y="2873394"/>
              <a:ext cx="3353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C46161-63D8-4D5D-8A47-FB25E0A6D223}"/>
              </a:ext>
            </a:extLst>
          </p:cNvPr>
          <p:cNvCxnSpPr>
            <a:cxnSpLocks/>
          </p:cNvCxnSpPr>
          <p:nvPr/>
        </p:nvCxnSpPr>
        <p:spPr>
          <a:xfrm flipH="1" flipV="1">
            <a:off x="4722135" y="1649335"/>
            <a:ext cx="1" cy="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1617C39-75F7-4F51-94C1-D20D72491543}"/>
              </a:ext>
            </a:extLst>
          </p:cNvPr>
          <p:cNvCxnSpPr>
            <a:cxnSpLocks/>
          </p:cNvCxnSpPr>
          <p:nvPr/>
        </p:nvCxnSpPr>
        <p:spPr>
          <a:xfrm>
            <a:off x="449263" y="1689557"/>
            <a:ext cx="34425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BD7E8EB-7554-485A-8503-7F8DD8AD62FD}"/>
              </a:ext>
            </a:extLst>
          </p:cNvPr>
          <p:cNvSpPr/>
          <p:nvPr/>
        </p:nvSpPr>
        <p:spPr>
          <a:xfrm>
            <a:off x="3769651" y="1572531"/>
            <a:ext cx="234051" cy="234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4C5F992-238E-41AF-892D-E3B4F75797A5}"/>
              </a:ext>
            </a:extLst>
          </p:cNvPr>
          <p:cNvCxnSpPr>
            <a:cxnSpLocks/>
          </p:cNvCxnSpPr>
          <p:nvPr/>
        </p:nvCxnSpPr>
        <p:spPr>
          <a:xfrm>
            <a:off x="2077783" y="1221972"/>
            <a:ext cx="1" cy="47238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3EE5271-6C6B-4DB5-99B1-679A7307AE01}"/>
              </a:ext>
            </a:extLst>
          </p:cNvPr>
          <p:cNvCxnSpPr>
            <a:cxnSpLocks/>
          </p:cNvCxnSpPr>
          <p:nvPr/>
        </p:nvCxnSpPr>
        <p:spPr>
          <a:xfrm>
            <a:off x="3897387" y="1689556"/>
            <a:ext cx="0" cy="1537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C23DE5-B2F8-40E0-9C1D-26DD3E352FA8}"/>
              </a:ext>
            </a:extLst>
          </p:cNvPr>
          <p:cNvCxnSpPr>
            <a:cxnSpLocks/>
          </p:cNvCxnSpPr>
          <p:nvPr/>
        </p:nvCxnSpPr>
        <p:spPr>
          <a:xfrm>
            <a:off x="444644" y="1221972"/>
            <a:ext cx="34108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Placeholder 7">
            <a:extLst>
              <a:ext uri="{FF2B5EF4-FFF2-40B4-BE49-F238E27FC236}">
                <a16:creationId xmlns:a16="http://schemas.microsoft.com/office/drawing/2014/main" id="{4D388BE5-BCA3-4453-9F36-ED7ECFF38D9A}"/>
              </a:ext>
            </a:extLst>
          </p:cNvPr>
          <p:cNvSpPr txBox="1">
            <a:spLocks/>
          </p:cNvSpPr>
          <p:nvPr/>
        </p:nvSpPr>
        <p:spPr>
          <a:xfrm>
            <a:off x="4686487" y="3541635"/>
            <a:ext cx="4145231" cy="265030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Verbesserter</a:t>
            </a:r>
            <a:r>
              <a:rPr lang="en-GB" dirty="0"/>
              <a:t> </a:t>
            </a:r>
            <a:r>
              <a:rPr lang="en-GB" dirty="0" err="1"/>
              <a:t>Erkennungsalgorithmus</a:t>
            </a:r>
            <a:endParaRPr lang="en-GB" dirty="0"/>
          </a:p>
          <a:p>
            <a:pPr lvl="1"/>
            <a:r>
              <a:rPr lang="en-GB" dirty="0" err="1"/>
              <a:t>Detektion</a:t>
            </a:r>
            <a:r>
              <a:rPr lang="en-GB" dirty="0"/>
              <a:t> von </a:t>
            </a:r>
            <a:r>
              <a:rPr lang="en-GB" dirty="0" err="1"/>
              <a:t>konstanter</a:t>
            </a:r>
            <a:r>
              <a:rPr lang="en-GB" dirty="0"/>
              <a:t> </a:t>
            </a:r>
            <a:r>
              <a:rPr lang="en-GB" dirty="0" err="1"/>
              <a:t>Temperaturdifferenz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Beginn</a:t>
            </a:r>
            <a:r>
              <a:rPr lang="en-GB" dirty="0"/>
              <a:t> des </a:t>
            </a:r>
            <a:r>
              <a:rPr lang="en-GB" dirty="0" err="1"/>
              <a:t>Kühlzyklus</a:t>
            </a:r>
            <a:endParaRPr lang="en-GB" dirty="0"/>
          </a:p>
          <a:p>
            <a:pPr lvl="1"/>
            <a:r>
              <a:rPr lang="en-GB" dirty="0"/>
              <a:t>Trigger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positiver</a:t>
            </a:r>
            <a:r>
              <a:rPr lang="en-GB" dirty="0"/>
              <a:t> </a:t>
            </a:r>
            <a:r>
              <a:rPr lang="en-GB" dirty="0" err="1"/>
              <a:t>Abweichung</a:t>
            </a:r>
            <a:r>
              <a:rPr lang="en-GB" dirty="0"/>
              <a:t> um 3K</a:t>
            </a:r>
          </a:p>
        </p:txBody>
      </p:sp>
    </p:spTree>
    <p:extLst>
      <p:ext uri="{BB962C8B-B14F-4D97-AF65-F5344CB8AC3E}">
        <p14:creationId xmlns:p14="http://schemas.microsoft.com/office/powerpoint/2010/main" val="18250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2510</TotalTime>
  <Words>244</Words>
  <Application>Microsoft Office PowerPoint</Application>
  <PresentationFormat>On-screen Show (4:3)</PresentationFormat>
  <Paragraphs>94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Vertikales Supermarktkühlmöbel</vt:lpstr>
      <vt:lpstr>Verkürzung des Abtauintervalls von 4 h auf 3 h</vt:lpstr>
      <vt:lpstr>Temperaturdifferenz am Verdampfer</vt:lpstr>
      <vt:lpstr>Erkennungsalgorithmus der Bedarfsabtauung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541</cp:revision>
  <cp:lastPrinted>2015-12-03T17:36:18Z</cp:lastPrinted>
  <dcterms:created xsi:type="dcterms:W3CDTF">2016-06-13T06:44:12Z</dcterms:created>
  <dcterms:modified xsi:type="dcterms:W3CDTF">2018-06-04T21:36:45Z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