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9" r:id="rId11"/>
    <p:sldId id="368" r:id="rId12"/>
    <p:sldId id="36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0000"/>
    <a:srgbClr val="0000FF"/>
    <a:srgbClr val="CCFF99"/>
    <a:srgbClr val="FFFF00"/>
    <a:srgbClr val="00FF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631" autoAdjust="0"/>
  </p:normalViewPr>
  <p:slideViewPr>
    <p:cSldViewPr>
      <p:cViewPr>
        <p:scale>
          <a:sx n="112" d="100"/>
          <a:sy n="112" d="100"/>
        </p:scale>
        <p:origin x="-1112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FE46324-6E93-0540-9B7F-738F6B798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8FBA113-6A34-7E48-905B-3CABBC8E7D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4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CF3D2-240C-E34D-B621-96CF52D8A0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E28AD-E97A-1B4E-8105-8C7DAA451A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4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A4FA6-7D79-D543-A323-08AE1DA05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4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464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86000"/>
            <a:ext cx="4038600" cy="38401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03512-4CBD-804B-924A-9C6A0DE785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43F3-E5DD-A743-8577-0CEDBDA70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5F9F0-A3D6-8C4B-B349-4F4E37EF4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D122D-7842-A948-8F9C-27B5E1DD02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67687-238E-1342-825C-3EF642EF4E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133600"/>
            <a:ext cx="4041775" cy="650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40417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99D4-BF76-3941-B40E-85BB017CE3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C50BE-0499-3C44-98B2-EB050BAEF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87321-3E81-B14A-AC2F-2D54D1C6F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7400"/>
            <a:ext cx="5111750" cy="4068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589A1-6358-144B-8960-6531B840D5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83AE3-33C6-004F-A19C-0D2035B798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1E68E425-E3DC-4F41-A6FC-5555564FD6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38125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C1436A-8741-0943-8F7D-922DBC02E78F}" type="slidenum">
              <a:rPr lang="en-US" sz="1400">
                <a:solidFill>
                  <a:schemeClr val="bg2"/>
                </a:solidFill>
              </a:rPr>
              <a:pPr/>
              <a:t>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9144000" cy="20574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EE 445L – Embedded System Design Lab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Lab 3</a:t>
            </a:r>
          </a:p>
          <a:p>
            <a:pPr eaLnBrk="1" hangingPunct="1"/>
            <a:r>
              <a:rPr lang="en-US">
                <a:latin typeface="Arial" charset="0"/>
              </a:rPr>
              <a:t>Edge Triggered Interrupts</a:t>
            </a:r>
          </a:p>
          <a:p>
            <a:pPr eaLnBrk="1" hangingPunct="1"/>
            <a:r>
              <a:rPr lang="en-US">
                <a:latin typeface="Arial" charset="0"/>
              </a:rPr>
              <a:t>Time delay interrupt</a:t>
            </a:r>
          </a:p>
          <a:p>
            <a:pPr eaLnBrk="1" hangingPunct="1"/>
            <a:r>
              <a:rPr lang="en-US">
                <a:latin typeface="Arial" charset="0"/>
              </a:rPr>
              <a:t>EdgeInterruptDebounce_4C123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4579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</a:t>
            </a:r>
            <a:r>
              <a:rPr lang="en-US" sz="1400" dirty="0" smtClean="0"/>
              <a:t>Valvano</a:t>
            </a:r>
            <a:endParaRPr lang="en-US" sz="1400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88E530-C55A-3349-B3FE-89290DF7406C}" type="slidenum">
              <a:rPr lang="en-US" sz="1400">
                <a:solidFill>
                  <a:schemeClr val="bg2"/>
                </a:solidFill>
              </a:rPr>
              <a:pPr/>
              <a:t>10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4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69342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Rising Edge Counter Interrupt Service Routine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752600"/>
            <a:ext cx="84455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void Timer0A_Handler(void){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TIMER0_IMR_R = 0x00000000;   // disarm timeout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Last = PF4;  // switch state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</a:t>
            </a:r>
            <a:r>
              <a:rPr lang="en-US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GPIOArm</a:t>
            </a:r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();   // start GPIO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}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static void </a:t>
            </a:r>
            <a:r>
              <a:rPr lang="en-US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GPIOArm</a:t>
            </a:r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(void){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GPIO_PORTF_ICR_R = 0x10;   // clear flag4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GPIO_PORTF_IM_R |= 0x10;   // arm interrupt on PF4  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NVIC_PRI7_R = (NVIC_PRI7_R&amp;0xFF00FFFF)|0x00A00000; // 5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NVIC_EN0_R = 0x40000000;   // enable interrupt 30 in NVIC  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</a:t>
            </a:r>
            <a:r>
              <a:rPr lang="en-US" sz="1400" dirty="0" smtClean="0"/>
              <a:t>Valvano</a:t>
            </a:r>
            <a:endParaRPr lang="en-US" sz="1400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799578-6FAE-6A4B-97CE-3DCEF8BDA4DA}" type="slidenum">
              <a:rPr lang="en-US" sz="1400">
                <a:solidFill>
                  <a:schemeClr val="bg2"/>
                </a:solidFill>
              </a:rPr>
              <a:pPr/>
              <a:t>11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Critical Sections – Nonreentrant Code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Times New Roman" charset="0"/>
              </a:rPr>
              <a:t>Shared access to permanently allocated data or I/O port</a:t>
            </a:r>
            <a:r>
              <a:rPr lang="en-US">
                <a:latin typeface="Arial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  <a:cs typeface="Times New Roman" charset="0"/>
              </a:rPr>
              <a:t>Multistep </a:t>
            </a:r>
            <a:r>
              <a:rPr lang="en-US">
                <a:solidFill>
                  <a:srgbClr val="FF0000"/>
                </a:solidFill>
                <a:latin typeface="Arial" charset="0"/>
                <a:cs typeface="Times New Roman" charset="0"/>
              </a:rPr>
              <a:t>non-atomic</a:t>
            </a:r>
            <a:r>
              <a:rPr lang="en-US">
                <a:solidFill>
                  <a:srgbClr val="000000"/>
                </a:solidFill>
                <a:latin typeface="Arial" charset="0"/>
                <a:cs typeface="Times New Roman" charset="0"/>
              </a:rPr>
              <a:t> sequence, in which one step is a write: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charset="0"/>
                <a:cs typeface="Times New Roman" charset="0"/>
              </a:rPr>
              <a:t>Read modify write</a:t>
            </a:r>
            <a:r>
              <a:rPr lang="en-US">
                <a:latin typeface="Arial" charset="0"/>
              </a:rPr>
              <a:t> 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charset="0"/>
                <a:cs typeface="Times New Roman" charset="0"/>
              </a:rPr>
              <a:t>Write write</a:t>
            </a:r>
            <a:r>
              <a:rPr lang="en-US">
                <a:latin typeface="Arial" charset="0"/>
              </a:rPr>
              <a:t> 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charset="0"/>
                <a:cs typeface="Times New Roman" charset="0"/>
              </a:rPr>
              <a:t>Write read</a:t>
            </a:r>
            <a:r>
              <a:rPr lang="en-US">
                <a:latin typeface="Arial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Summary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C2D124-740D-2A43-A3FC-94AB9746EE4B}" type="slidenum">
              <a:rPr lang="en-US" sz="1400">
                <a:solidFill>
                  <a:schemeClr val="bg2"/>
                </a:solidFill>
              </a:rPr>
              <a:pPr/>
              <a:t>12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867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</a:t>
            </a:r>
            <a:r>
              <a:rPr lang="en-US" sz="1400" dirty="0" smtClean="0"/>
              <a:t>Valvano</a:t>
            </a:r>
            <a:endParaRPr lang="en-US" sz="1400" dirty="0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2200"/>
            <a:ext cx="27955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5410200" cy="41910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Arial" charset="0"/>
              </a:rPr>
              <a:t>Arm, enable, disable</a:t>
            </a:r>
          </a:p>
          <a:p>
            <a:r>
              <a:rPr lang="en-US" dirty="0">
                <a:latin typeface="Arial" charset="0"/>
              </a:rPr>
              <a:t>Priority</a:t>
            </a:r>
          </a:p>
          <a:p>
            <a:r>
              <a:rPr lang="en-US" dirty="0">
                <a:latin typeface="Arial" charset="0"/>
              </a:rPr>
              <a:t>Vector</a:t>
            </a:r>
          </a:p>
          <a:p>
            <a:r>
              <a:rPr lang="en-US" dirty="0">
                <a:latin typeface="Arial" charset="0"/>
              </a:rPr>
              <a:t>LR = 0xFFFFFFF9</a:t>
            </a:r>
          </a:p>
          <a:p>
            <a:r>
              <a:rPr lang="en-US" dirty="0" err="1">
                <a:latin typeface="Arial" charset="0"/>
              </a:rPr>
              <a:t>Debounce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Latency</a:t>
            </a:r>
          </a:p>
          <a:p>
            <a:r>
              <a:rPr lang="en-US" dirty="0">
                <a:latin typeface="Arial" charset="0"/>
              </a:rPr>
              <a:t>Critical section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76700"/>
          </a:xfrm>
        </p:spPr>
        <p:txBody>
          <a:bodyPr/>
          <a:lstStyle/>
          <a:p>
            <a:pPr lvl="1"/>
            <a:r>
              <a:rPr lang="en-US" smtClean="0"/>
              <a:t>Develop a graphics driver for the LCD that can plot lines and circles</a:t>
            </a:r>
          </a:p>
          <a:p>
            <a:pPr lvl="1"/>
            <a:r>
              <a:rPr lang="en-US" smtClean="0"/>
              <a:t>Design a hardware/software interface for a keyboard or individual switches</a:t>
            </a:r>
          </a:p>
          <a:p>
            <a:pPr lvl="1"/>
            <a:r>
              <a:rPr lang="en-US" smtClean="0"/>
              <a:t>Design a hardware/software driver for generating a simple tone on a speaker</a:t>
            </a:r>
          </a:p>
          <a:p>
            <a:pPr lvl="1"/>
            <a:r>
              <a:rPr lang="en-US" smtClean="0"/>
              <a:t>Measure supply current necessary to run the embedded system </a:t>
            </a:r>
          </a:p>
          <a:p>
            <a:pPr lvl="1"/>
            <a:r>
              <a:rPr lang="en-US" smtClean="0"/>
              <a:t>Implement a digital alarm clock using periodic interrupts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 445L - Spring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5F9F0-A3D6-8C4B-B349-4F4E37EF4D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Valvano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E34705-89A2-F54A-884F-9C203BC2BFC2}" type="slidenum">
              <a:rPr lang="en-US" sz="1400">
                <a:solidFill>
                  <a:schemeClr val="bg2"/>
                </a:solidFill>
              </a:rPr>
              <a:pPr/>
              <a:t>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3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52578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TM4C Interrupt Vectors</a:t>
            </a:r>
          </a:p>
        </p:txBody>
      </p:sp>
      <p:sp>
        <p:nvSpPr>
          <p:cNvPr id="19461" name="Text Box 387"/>
          <p:cNvSpPr txBox="1">
            <a:spLocks noChangeArrowheads="1"/>
          </p:cNvSpPr>
          <p:nvPr/>
        </p:nvSpPr>
        <p:spPr bwMode="auto">
          <a:xfrm>
            <a:off x="306388" y="1066800"/>
            <a:ext cx="4800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0000FF"/>
                </a:solidFill>
              </a:rPr>
              <a:t>77 interrupt sources on TM4C123 with 8 priority levels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4290"/>
              </p:ext>
            </p:extLst>
          </p:nvPr>
        </p:nvGraphicFramePr>
        <p:xfrm>
          <a:off x="252413" y="2133600"/>
          <a:ext cx="8639175" cy="4394208"/>
        </p:xfrm>
        <a:graphic>
          <a:graphicData uri="http://schemas.openxmlformats.org/drawingml/2006/table">
            <a:tbl>
              <a:tblPr/>
              <a:tblGrid>
                <a:gridCol w="1828800"/>
                <a:gridCol w="885825"/>
                <a:gridCol w="776287"/>
                <a:gridCol w="2006600"/>
                <a:gridCol w="1716088"/>
                <a:gridCol w="14255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Vector address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Num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IRQ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ISR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Priority bits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0x0000003C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-1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SysTick Handler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NVIC_SYS_PRI3_R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 31 – 29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0x00000040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GPIO Port 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NVIC_PRI0_R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7 – 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0x00000044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GPIO Port 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NVIC_PRI0_R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0x00000048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GPIO Port 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NVIC_PRI0_R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0x0000004C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GPIO Port 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NVIC_PRI0_R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GPIO Port 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NVIC_PRI1_R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7 – 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0x00000054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UART0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Rx/Tx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NVIC_PRI1_R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0x00000058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UART1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Rx/Tx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NVIC_PRI1_R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0x0000008C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Timer 0A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NVIC_PRI4_R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0x00000090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Timer 0B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NVIC_PRI5_R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7 – 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0x00000094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Timer 1A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NVIC_PRI5_R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0x00000098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Timer 1B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NVIC_PRI5_R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0x0000009C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Timer 2A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NVIC_PRI5_R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0x000000A0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40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Timer 2B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NVIC_PRI6_R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7 – 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0x000000B8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46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GPIO Port F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NVIC_PRI7_R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23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 –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" charset="0"/>
                        </a:rPr>
                        <a:t>21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" charset="0"/>
                        <a:ea typeface="Times New Roman" charset="0"/>
                        <a:cs typeface="Times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F70145-F063-754F-8A79-D2A6F47E663A}" type="slidenum">
              <a:rPr lang="en-US" sz="1400">
                <a:solidFill>
                  <a:schemeClr val="bg2"/>
                </a:solidFill>
              </a:rPr>
              <a:pPr/>
              <a:t>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4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924800" cy="166687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Things That Must Be Done In An Interrupt Initialization Ritual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687763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Times New Roman" charset="0"/>
              </a:rPr>
              <a:t>Turn on clock for the device</a:t>
            </a:r>
          </a:p>
          <a:p>
            <a:r>
              <a:rPr lang="en-US" b="1" dirty="0">
                <a:latin typeface="Arial" charset="0"/>
                <a:cs typeface="Times New Roman" charset="0"/>
              </a:rPr>
              <a:t>Initialize any data structures</a:t>
            </a:r>
            <a:endParaRPr lang="en-US" dirty="0">
              <a:latin typeface="Arial" charset="0"/>
              <a:cs typeface="Times New Roman" charset="0"/>
            </a:endParaRPr>
          </a:p>
          <a:p>
            <a:r>
              <a:rPr lang="en-US" b="1" dirty="0">
                <a:latin typeface="Arial" charset="0"/>
                <a:cs typeface="Times New Roman" charset="0"/>
              </a:rPr>
              <a:t>Arm (specify a flag may interrupt)</a:t>
            </a:r>
            <a:endParaRPr lang="en-US" dirty="0">
              <a:latin typeface="Arial" charset="0"/>
              <a:cs typeface="Times New Roman" charset="0"/>
            </a:endParaRPr>
          </a:p>
          <a:p>
            <a:r>
              <a:rPr lang="en-US" b="1" dirty="0">
                <a:latin typeface="Arial" charset="0"/>
                <a:cs typeface="Times New Roman" charset="0"/>
              </a:rPr>
              <a:t>Activate (NVIC)</a:t>
            </a:r>
            <a:endParaRPr lang="en-US" dirty="0">
              <a:latin typeface="Arial" charset="0"/>
              <a:cs typeface="Times New Roman" charset="0"/>
            </a:endParaRPr>
          </a:p>
          <a:p>
            <a:r>
              <a:rPr lang="en-US" b="1" dirty="0">
                <a:latin typeface="Arial" charset="0"/>
                <a:cs typeface="Times New Roman" charset="0"/>
              </a:rPr>
              <a:t>Set priority</a:t>
            </a:r>
            <a:endParaRPr lang="en-US" dirty="0">
              <a:latin typeface="Arial" charset="0"/>
              <a:cs typeface="Times New Roman" charset="0"/>
            </a:endParaRPr>
          </a:p>
          <a:p>
            <a:r>
              <a:rPr lang="en-US" b="1" dirty="0">
                <a:latin typeface="Arial" charset="0"/>
                <a:cs typeface="Times New Roman" charset="0"/>
              </a:rPr>
              <a:t>Enable  (allow all interrupts in main)</a:t>
            </a:r>
            <a:endParaRPr lang="en-US" dirty="0">
              <a:latin typeface="Arial" charset="0"/>
              <a:cs typeface="Times New Roman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CF80B1-8DD8-2A41-9404-319EC89C08F0}" type="slidenum">
              <a:rPr lang="en-US" sz="1400">
                <a:solidFill>
                  <a:schemeClr val="bg2"/>
                </a:solidFill>
              </a:rPr>
              <a:pPr/>
              <a:t>5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4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81534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Rising Edge Counter Interrupt Ritual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52400" y="1676400"/>
            <a:ext cx="8763000" cy="4032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sz="1600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Switch_Init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(void(*</a:t>
            </a:r>
            <a:r>
              <a:rPr lang="en-US" sz="1600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touchtask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)(void), void(*</a:t>
            </a:r>
            <a:r>
              <a:rPr lang="en-US" sz="1600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releasetask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)(void)){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SYSCTL_RCGCGPIO_R |= 0x00000020; // (a) activate clock for port F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while((SYSCTL_PRGPIO_R &amp; 0x00000020) == 0){};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GPIO_PORTF_DIR_R &amp;= ~0x10;    // (c) make PF4 in (built-in button)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GPIO_PORTF_DEN_R |= 0x10;     //     enable digital I/O on PF4   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GPIO_PORTF_PUR_R |= 0x10;     //     enable weak pull-up on PF4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GPIO_PORTF_IS_R &amp;= ~0x10;     // (d) PF4 is edge-sensitive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GPIO_PORTF_IBE_R |= 0x10;     //     PF4 is both edges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600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GPIOArm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SYSCTL_RCGCTIMER_R |= 0x01;   // 0) activate TIMER0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600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TouchTask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1600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touchtask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;        // user function 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600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ReleaseTask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= </a:t>
            </a:r>
            <a:r>
              <a:rPr lang="en-US" sz="1600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releasetask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;    // user function 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Touch = 0;                    // allow time to finish activating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Release = 0;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Last = PF4;                   // initial switch state</a:t>
            </a:r>
          </a:p>
          <a:p>
            <a:pPr eaLnBrk="1" hangingPunct="1"/>
            <a:r>
              <a:rPr lang="en-US" sz="1600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656138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The current instruction is finished</a:t>
            </a:r>
          </a:p>
          <a:p>
            <a:r>
              <a:rPr lang="en-US" sz="2400">
                <a:latin typeface="Arial" charset="0"/>
              </a:rPr>
              <a:t>Eight registers are pushed on the stack with R0 on top</a:t>
            </a:r>
          </a:p>
          <a:p>
            <a:pPr lvl="1"/>
            <a:r>
              <a:rPr lang="en-US" sz="2000">
                <a:latin typeface="Arial" charset="0"/>
              </a:rPr>
              <a:t>pushed onto whichever stack is active:  either the MSP or PSP</a:t>
            </a:r>
          </a:p>
          <a:p>
            <a:r>
              <a:rPr lang="en-US" sz="2400">
                <a:latin typeface="Arial" charset="0"/>
              </a:rPr>
              <a:t>The vector address is loaded into the PC</a:t>
            </a:r>
          </a:p>
          <a:p>
            <a:r>
              <a:rPr lang="en-US" sz="2400">
                <a:latin typeface="Arial" charset="0"/>
              </a:rPr>
              <a:t>The ISPR register is set to 46 (Port F)</a:t>
            </a:r>
          </a:p>
          <a:p>
            <a:r>
              <a:rPr lang="en-US" sz="2400">
                <a:latin typeface="Arial" charset="0"/>
              </a:rPr>
              <a:t>The top 24 bits of LR are set to 0xFFFFFF, and the bottom four bits:</a:t>
            </a:r>
          </a:p>
          <a:p>
            <a:pPr lvl="1"/>
            <a:r>
              <a:rPr lang="en-US" sz="2000">
                <a:latin typeface="Arial" charset="0"/>
              </a:rPr>
              <a:t>0xF1 Return to Handler mode MSP (if interrupt of an ISR)</a:t>
            </a:r>
          </a:p>
          <a:p>
            <a:pPr lvl="1"/>
            <a:r>
              <a:rPr lang="en-US" sz="2000">
                <a:latin typeface="Arial" charset="0"/>
              </a:rPr>
              <a:t>0xF9 Return to Thread mode MSP</a:t>
            </a:r>
          </a:p>
          <a:p>
            <a:pPr lvl="1"/>
            <a:r>
              <a:rPr lang="en-US" sz="2000">
                <a:latin typeface="Arial" charset="0"/>
              </a:rPr>
              <a:t>0xFD Return to Thread mode PSP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</a:t>
            </a:r>
            <a:r>
              <a:rPr lang="en-US" sz="1400" dirty="0" smtClean="0"/>
              <a:t>Valvano</a:t>
            </a:r>
            <a:endParaRPr lang="en-US" sz="1400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098512-C56D-D84B-B541-0BB1F07FF80B}" type="slidenum">
              <a:rPr lang="en-US" sz="1400">
                <a:solidFill>
                  <a:schemeClr val="bg2"/>
                </a:solidFill>
              </a:rPr>
              <a:pPr/>
              <a:t>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4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9248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When a Port F interrupt is triggered…</a:t>
            </a: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H="1" flipV="1">
            <a:off x="5257800" y="5410200"/>
            <a:ext cx="5334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Box 4"/>
          <p:cNvSpPr txBox="1">
            <a:spLocks noChangeArrowheads="1"/>
          </p:cNvSpPr>
          <p:nvPr/>
        </p:nvSpPr>
        <p:spPr bwMode="auto">
          <a:xfrm>
            <a:off x="5791200" y="5337175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</a:rPr>
              <a:t>We will use this</a:t>
            </a:r>
          </a:p>
        </p:txBody>
      </p:sp>
      <p:sp>
        <p:nvSpPr>
          <p:cNvPr id="22536" name="TextBox 1"/>
          <p:cNvSpPr txBox="1">
            <a:spLocks noChangeArrowheads="1"/>
          </p:cNvSpPr>
          <p:nvPr/>
        </p:nvSpPr>
        <p:spPr bwMode="auto">
          <a:xfrm>
            <a:off x="5391150" y="5867400"/>
            <a:ext cx="283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0xE9 means floating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</a:t>
            </a:r>
            <a:r>
              <a:rPr lang="en-US" sz="1400" dirty="0" smtClean="0"/>
              <a:t>Valvano</a:t>
            </a:r>
            <a:endParaRPr lang="en-US" sz="1400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1CF2C5-5BD4-FC47-BD87-1B0F35D7C127}" type="slidenum">
              <a:rPr lang="en-US" sz="1400">
                <a:solidFill>
                  <a:schemeClr val="bg2"/>
                </a:solidFill>
              </a:rPr>
              <a:pPr/>
              <a:t>7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4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When a Port F interrupt is triggered…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443038" y="238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en-US"/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514600"/>
            <a:ext cx="91217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4076700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Times New Roman" charset="0"/>
              </a:rPr>
              <a:t>ISR must do one of these two:</a:t>
            </a:r>
          </a:p>
          <a:p>
            <a:pPr lvl="1"/>
            <a:r>
              <a:rPr lang="en-US" dirty="0">
                <a:latin typeface="Arial" charset="0"/>
                <a:cs typeface="Times New Roman" charset="0"/>
              </a:rPr>
              <a:t>Acknowledge (clear trigger flag)</a:t>
            </a:r>
          </a:p>
          <a:p>
            <a:pPr lvl="1"/>
            <a:r>
              <a:rPr lang="en-US" dirty="0">
                <a:latin typeface="Arial" charset="0"/>
                <a:cs typeface="Times New Roman" charset="0"/>
              </a:rPr>
              <a:t>Disarm</a:t>
            </a:r>
            <a:r>
              <a:rPr lang="en-US" dirty="0">
                <a:latin typeface="Arial" charset="0"/>
              </a:rPr>
              <a:t> </a:t>
            </a:r>
          </a:p>
          <a:p>
            <a:r>
              <a:rPr lang="en-US" b="1" dirty="0">
                <a:latin typeface="Arial" charset="0"/>
              </a:rPr>
              <a:t>Communicate via shared </a:t>
            </a:r>
            <a:r>
              <a:rPr lang="en-US" b="1" dirty="0" err="1">
                <a:latin typeface="Arial" charset="0"/>
              </a:rPr>
              <a:t>globals</a:t>
            </a:r>
            <a:r>
              <a:rPr lang="en-US" b="1" dirty="0">
                <a:latin typeface="Arial" charset="0"/>
              </a:rPr>
              <a:t> to other threads</a:t>
            </a:r>
          </a:p>
          <a:p>
            <a:pPr lvl="1"/>
            <a:r>
              <a:rPr lang="en-US" dirty="0">
                <a:latin typeface="Arial" charset="0"/>
              </a:rPr>
              <a:t>Semaphore flag</a:t>
            </a:r>
          </a:p>
          <a:p>
            <a:pPr lvl="1"/>
            <a:r>
              <a:rPr lang="en-US" dirty="0">
                <a:latin typeface="Arial" charset="0"/>
              </a:rPr>
              <a:t>FIFO queue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40080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</a:t>
            </a:r>
            <a:r>
              <a:rPr lang="en-US" sz="1400" dirty="0" smtClean="0"/>
              <a:t>Valvano</a:t>
            </a:r>
            <a:endParaRPr lang="en-US" sz="1400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D7799A-FC52-A64B-A2A0-D5E1DB3C8A71}" type="slidenum">
              <a:rPr lang="en-US" sz="1400">
                <a:solidFill>
                  <a:schemeClr val="bg2"/>
                </a:solidFill>
              </a:rPr>
              <a:pPr/>
              <a:t>8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4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7467600" cy="181927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Things That Must Be Done In An Interrupt Service Routine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</a:t>
            </a:r>
            <a:r>
              <a:rPr lang="en-US" sz="1400" dirty="0" smtClean="0"/>
              <a:t>Valvano</a:t>
            </a:r>
            <a:endParaRPr lang="en-US" sz="1400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6EFD35-4A2D-DD40-9C8A-A14779146ACB}" type="slidenum">
              <a:rPr lang="en-US" sz="1400">
                <a:solidFill>
                  <a:schemeClr val="bg2"/>
                </a:solidFill>
              </a:rPr>
              <a:pPr/>
              <a:t>9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4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6705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Rising Edge Counter Interrupt Service Routine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546100" y="2209800"/>
            <a:ext cx="78486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GPIOPortF_Handler</a:t>
            </a:r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(void){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GPIO_PORTF_IM_R &amp;= ~0x10;     // disarm PF4 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if(Last){    // 0x10 means it was previously released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  Touch = 1;       // touch occurred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  (*</a:t>
            </a:r>
            <a:r>
              <a:rPr lang="en-US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TouchTask</a:t>
            </a:r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)();  // execute user task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}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else{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  Release = 1;       // release occurred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  (*</a:t>
            </a:r>
            <a:r>
              <a:rPr lang="en-US" b="1" dirty="0" err="1">
                <a:solidFill>
                  <a:srgbClr val="008080"/>
                </a:solidFill>
                <a:latin typeface="Courier New" charset="0"/>
                <a:cs typeface="Courier New" charset="0"/>
              </a:rPr>
              <a:t>ReleaseTask</a:t>
            </a:r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)();  // execute user task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}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  Timer0Arm(); // start one shot</a:t>
            </a:r>
          </a:p>
          <a:p>
            <a:r>
              <a:rPr lang="en-US" b="1" dirty="0">
                <a:solidFill>
                  <a:srgbClr val="00808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979</Words>
  <Application>Microsoft Macintosh PowerPoint</Application>
  <PresentationFormat>On-screen Show (4:3)</PresentationFormat>
  <Paragraphs>216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EE 445L – Embedded System Design Lab </vt:lpstr>
      <vt:lpstr>Lab 3</vt:lpstr>
      <vt:lpstr>TM4C Interrupt Vectors</vt:lpstr>
      <vt:lpstr>Things That Must Be Done In An Interrupt Initialization Ritual</vt:lpstr>
      <vt:lpstr>Rising Edge Counter Interrupt Ritual</vt:lpstr>
      <vt:lpstr>When a Port F interrupt is triggered…</vt:lpstr>
      <vt:lpstr>When a Port F interrupt is triggered…</vt:lpstr>
      <vt:lpstr>Things That Must Be Done In An Interrupt Service Routine</vt:lpstr>
      <vt:lpstr>Rising Edge Counter Interrupt Service Routine</vt:lpstr>
      <vt:lpstr>Rising Edge Counter Interrupt Service Routine</vt:lpstr>
      <vt:lpstr>Critical Sections – Nonreentrant Code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345L - Microprocessor Applications and Organization</dc:title>
  <dc:creator>wcb</dc:creator>
  <cp:lastModifiedBy>Mark McDermott</cp:lastModifiedBy>
  <cp:revision>327</cp:revision>
  <dcterms:created xsi:type="dcterms:W3CDTF">2006-06-01T19:47:22Z</dcterms:created>
  <dcterms:modified xsi:type="dcterms:W3CDTF">2017-09-18T19:53:29Z</dcterms:modified>
</cp:coreProperties>
</file>