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8" r:id="rId3"/>
    <p:sldId id="361" r:id="rId4"/>
    <p:sldId id="364" r:id="rId5"/>
    <p:sldId id="365" r:id="rId6"/>
    <p:sldId id="362" r:id="rId7"/>
    <p:sldId id="363" r:id="rId8"/>
    <p:sldId id="36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FF99"/>
    <a:srgbClr val="FFFF00"/>
    <a:srgbClr val="00FF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AB00071D-B0D6-F74A-85FB-F194AC1BA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4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6E9DC9DB-3F45-7A48-BCFE-92D974C10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9C1386-ADA6-464F-A672-DE44F2975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9AF7FC-B971-1649-A723-31F579A45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558392-163F-6742-8D25-9D033B228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464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86000"/>
            <a:ext cx="4038600" cy="38401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AC61AF-A5C9-E94D-AB93-0C02AC2BD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218AD0-434F-7A4A-A71B-402E46AA8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5616F0-2347-5A42-8706-990F43C96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7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86775F-73AD-7742-A0B2-BA5373C99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133600"/>
            <a:ext cx="4041775" cy="650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40417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930309-C5A0-5E45-A8AA-6E5F8ADFC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F9CA51-6E46-3A4A-BC6D-507247A84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E842CC-4D94-174D-BEE3-C2282A054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7400"/>
            <a:ext cx="5111750" cy="4068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C6A27-F7ED-2B49-998D-F75DB022B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8BF64B-F04B-B649-8D65-27D82A709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D1E1EAC9-706F-1348-B51B-86EF9E7E3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38125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086161A7-4AC0-6340-8ED3-B3CAF70756FF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EE 445L – Embedded System Design Lab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Critical </a:t>
            </a:r>
            <a:r>
              <a:rPr lang="en-US" dirty="0">
                <a:latin typeface="Arial" charset="0"/>
                <a:cs typeface="+mn-cs"/>
              </a:rPr>
              <a:t>Sections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Reentrant </a:t>
            </a:r>
            <a:r>
              <a:rPr lang="en-US" dirty="0" smtClean="0">
                <a:latin typeface="Arial" charset="0"/>
                <a:cs typeface="+mn-cs"/>
              </a:rPr>
              <a:t>Code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</a:rPr>
              <a:t>Labs 2,3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49ECC8F7-131B-034B-94C7-878A17189226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2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5364" name="Text Placeholder 3"/>
          <p:cNvSpPr>
            <a:spLocks noGrp="1"/>
          </p:cNvSpPr>
          <p:nvPr>
            <p:ph type="body" sz="half" idx="1"/>
          </p:nvPr>
        </p:nvSpPr>
        <p:spPr>
          <a:xfrm>
            <a:off x="152400" y="2590800"/>
            <a:ext cx="4419600" cy="3048000"/>
          </a:xfrm>
          <a:solidFill>
            <a:srgbClr val="FFFF00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void main(void){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while(1){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GPIO_PORTF_DATA_R ^= 0x02;    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}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}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Loop LDR   r0,[pc,#32]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 LDR   r0,[r0,#0x00]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 EOR   r0,r0,#0x02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 LDR   r1,[pc,#20]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 STR   r0,[r1,#0x3FC]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 B     Loop</a:t>
            </a: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Critical Section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4800600" y="2590800"/>
            <a:ext cx="4267200" cy="30480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 ISR1(void){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GPIO_PORTF_DATA_R ^= 0x04;    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Stuff1();  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ISR1 ...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LDR   r1,[pc,#56]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LDR   r0,[r1,#0x00]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EOR   r0,r0,#0x04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LDR   r1,[pc,#52]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STR   r0,[r1,#0x3FC]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...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674688" y="1206500"/>
            <a:ext cx="4114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Shared global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Nonatomic access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At least one write</a:t>
            </a:r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5362575" y="2027238"/>
            <a:ext cx="334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Show project in Keil</a:t>
            </a:r>
          </a:p>
        </p:txBody>
      </p:sp>
      <p:sp>
        <p:nvSpPr>
          <p:cNvPr id="18439" name="TextBox 1"/>
          <p:cNvSpPr txBox="1">
            <a:spLocks noChangeArrowheads="1"/>
          </p:cNvSpPr>
          <p:nvPr/>
        </p:nvSpPr>
        <p:spPr bwMode="auto">
          <a:xfrm>
            <a:off x="2514600" y="5630863"/>
            <a:ext cx="4278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Solution: remove sharing</a:t>
            </a:r>
          </a:p>
        </p:txBody>
      </p:sp>
      <p:sp>
        <p:nvSpPr>
          <p:cNvPr id="1844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40080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90687B96-1088-7B4C-A4BA-F93F612F08E1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3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6388" name="Text Placeholder 3"/>
          <p:cNvSpPr>
            <a:spLocks noGrp="1"/>
          </p:cNvSpPr>
          <p:nvPr>
            <p:ph type="body" sz="half" idx="1"/>
          </p:nvPr>
        </p:nvSpPr>
        <p:spPr>
          <a:xfrm>
            <a:off x="152400" y="2590800"/>
            <a:ext cx="4419600" cy="3040063"/>
          </a:xfrm>
          <a:solidFill>
            <a:srgbClr val="FFFF00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void main(void){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...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while(1){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pt-BR" sz="1800" b="1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Display(Hour);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Display(Minute);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}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}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Critical Section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4800600" y="2590800"/>
            <a:ext cx="4267200" cy="304006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 ISR1(void){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Second++;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if(Second==60){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Second = 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Minute++;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if(Minute == 60){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Minute = 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Hour++;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}    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674688" y="1206500"/>
            <a:ext cx="4114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Shared global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Nonatomic access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At least one write</a:t>
            </a: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4276725" y="1206500"/>
            <a:ext cx="108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Lab 3</a:t>
            </a:r>
          </a:p>
        </p:txBody>
      </p:sp>
      <p:sp>
        <p:nvSpPr>
          <p:cNvPr id="1946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576CE38E-0A62-7C47-BDA4-7FFCF0CCC783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4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half" idx="1"/>
          </p:nvPr>
        </p:nvSpPr>
        <p:spPr>
          <a:xfrm>
            <a:off x="152400" y="2590800"/>
            <a:ext cx="4419600" cy="3040063"/>
          </a:xfrm>
          <a:solidFill>
            <a:srgbClr val="FFFF00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void main(void){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...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while(1){uint32_t myH,myM;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Disable_Interrupts();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myH = Hour; myM = Minute;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Enable_Interrupts();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Display(myH);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Display(myM);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}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}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Critical Section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4800600" y="2590800"/>
            <a:ext cx="4267200" cy="304006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 ISR1(void){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Second++;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if(Second==60){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Second = 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Minute++;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if(Minute == 60){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Minute = 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Hour++;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}    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674688" y="1206500"/>
            <a:ext cx="4114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Shared global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Nonatomic access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At least one write</a:t>
            </a: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2514600" y="5630863"/>
            <a:ext cx="4278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Solution: make atomic</a:t>
            </a:r>
          </a:p>
        </p:txBody>
      </p:sp>
      <p:sp>
        <p:nvSpPr>
          <p:cNvPr id="20487" name="TextBox 1"/>
          <p:cNvSpPr txBox="1">
            <a:spLocks noChangeArrowheads="1"/>
          </p:cNvSpPr>
          <p:nvPr/>
        </p:nvSpPr>
        <p:spPr bwMode="auto">
          <a:xfrm>
            <a:off x="4276725" y="1206500"/>
            <a:ext cx="108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Lab 3</a:t>
            </a:r>
          </a:p>
        </p:txBody>
      </p:sp>
      <p:sp>
        <p:nvSpPr>
          <p:cNvPr id="2048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2FBFC1C6-1980-2E41-8F84-864D9589C9EF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5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8436" name="Text Placeholder 3"/>
          <p:cNvSpPr>
            <a:spLocks noGrp="1"/>
          </p:cNvSpPr>
          <p:nvPr>
            <p:ph type="body" sz="half" idx="1"/>
          </p:nvPr>
        </p:nvSpPr>
        <p:spPr>
          <a:xfrm>
            <a:off x="152400" y="2590800"/>
            <a:ext cx="4419600" cy="3040063"/>
          </a:xfrm>
          <a:solidFill>
            <a:srgbClr val="FFFF00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void main(void){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...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while(1){uint32_t myT;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myT = Time;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Display(myT/100);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  Display(myT%100);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  }</a:t>
            </a:r>
            <a:endParaRPr lang="en-US" sz="1800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pt-BR" sz="1800" b="1">
                <a:latin typeface="Courier New" charset="0"/>
                <a:cs typeface="Courier New" charset="0"/>
              </a:rPr>
              <a:t>}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Critical Section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4800600" y="2590800"/>
            <a:ext cx="4267200" cy="304006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 ISR1(void){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Second++;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if(Second==60){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Second = 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Minute++;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if(Minute == 60){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Minute = 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  Hour++;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 }    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} Time = 100*Hour+Minute;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674688" y="1206500"/>
            <a:ext cx="4114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Shared global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Nonatomic access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At least one write</a:t>
            </a:r>
          </a:p>
        </p:txBody>
      </p:sp>
      <p:sp>
        <p:nvSpPr>
          <p:cNvPr id="21510" name="TextBox 1"/>
          <p:cNvSpPr txBox="1">
            <a:spLocks noChangeArrowheads="1"/>
          </p:cNvSpPr>
          <p:nvPr/>
        </p:nvSpPr>
        <p:spPr bwMode="auto">
          <a:xfrm>
            <a:off x="2514600" y="5630863"/>
            <a:ext cx="4278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Solution: make atomic</a:t>
            </a:r>
          </a:p>
        </p:txBody>
      </p:sp>
      <p:sp>
        <p:nvSpPr>
          <p:cNvPr id="21511" name="TextBox 1"/>
          <p:cNvSpPr txBox="1">
            <a:spLocks noChangeArrowheads="1"/>
          </p:cNvSpPr>
          <p:nvPr/>
        </p:nvSpPr>
        <p:spPr bwMode="auto">
          <a:xfrm>
            <a:off x="4276725" y="1206500"/>
            <a:ext cx="108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Lab 3</a:t>
            </a:r>
          </a:p>
        </p:txBody>
      </p:sp>
      <p:sp>
        <p:nvSpPr>
          <p:cNvPr id="2151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B858C98-91F1-3845-B273-5A648751E873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6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9460" name="Text Placeholder 3"/>
          <p:cNvSpPr>
            <a:spLocks noGrp="1"/>
          </p:cNvSpPr>
          <p:nvPr>
            <p:ph type="body" sz="half" idx="1"/>
          </p:nvPr>
        </p:nvSpPr>
        <p:spPr>
          <a:xfrm>
            <a:off x="152400" y="2019300"/>
            <a:ext cx="4876800" cy="3086100"/>
          </a:xfrm>
          <a:solidFill>
            <a:srgbClr val="FFFF00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int PutFifo(int32_t data){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800" b="1">
                <a:latin typeface="Courier New" charset="0"/>
                <a:cs typeface="Courier New" charset="0"/>
              </a:rPr>
              <a:t>    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if(((PutI+1)%SIZE) == GetI){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  </a:t>
            </a: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  return 0;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}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FIFO[PutI] = data;  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PutI = (PutI+1)%SIZE;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return 1;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4648200" y="2351088"/>
            <a:ext cx="4495800" cy="10668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GPIOPortA_Handler (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void){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b="1" kern="0" dirty="0" err="1" smtClean="0">
                <a:latin typeface="Courier New" pitchFamily="49" charset="0"/>
                <a:cs typeface="Courier New" pitchFamily="49" charset="0"/>
              </a:rPr>
              <a:t>PutFifo</a:t>
            </a:r>
            <a:r>
              <a:rPr lang="en-US" altLang="en-US" sz="1800" b="1" kern="0" dirty="0" smtClean="0">
                <a:latin typeface="Courier New" pitchFamily="49" charset="0"/>
                <a:cs typeface="Courier New" pitchFamily="49" charset="0"/>
              </a:rPr>
              <a:t>(GPIO_PORTA_DATA_R);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2514600" y="5257800"/>
            <a:ext cx="533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Solution: Use local variables?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4637088" y="3570288"/>
            <a:ext cx="4495800" cy="10668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 GPIOPortB_Handler </a:t>
            </a: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void){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b="1" kern="0" dirty="0" err="1" smtClean="0">
                <a:latin typeface="Courier New" pitchFamily="49" charset="0"/>
                <a:cs typeface="Courier New" pitchFamily="49" charset="0"/>
              </a:rPr>
              <a:t>PutFifo</a:t>
            </a:r>
            <a:r>
              <a:rPr lang="en-US" altLang="en-US" sz="1800" b="1" kern="0" dirty="0" smtClean="0">
                <a:latin typeface="Courier New" pitchFamily="49" charset="0"/>
                <a:cs typeface="Courier New" pitchFamily="49" charset="0"/>
              </a:rPr>
              <a:t>(GPIO_PORTB_DATA_R);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688975" y="152400"/>
            <a:ext cx="46482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Reentrant Code</a:t>
            </a:r>
          </a:p>
        </p:txBody>
      </p:sp>
      <p:sp>
        <p:nvSpPr>
          <p:cNvPr id="22535" name="TextBox 1"/>
          <p:cNvSpPr txBox="1">
            <a:spLocks noChangeArrowheads="1"/>
          </p:cNvSpPr>
          <p:nvPr/>
        </p:nvSpPr>
        <p:spPr bwMode="auto">
          <a:xfrm>
            <a:off x="457200" y="1066800"/>
            <a:ext cx="4905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Function call by two threads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Recursion</a:t>
            </a:r>
          </a:p>
        </p:txBody>
      </p:sp>
      <p:sp>
        <p:nvSpPr>
          <p:cNvPr id="2253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1E286FF9-595D-034A-8B7D-A5D105DF838C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7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0484" name="Text Placeholder 3"/>
          <p:cNvSpPr>
            <a:spLocks noGrp="1"/>
          </p:cNvSpPr>
          <p:nvPr>
            <p:ph type="body" sz="half" idx="1"/>
          </p:nvPr>
        </p:nvSpPr>
        <p:spPr>
          <a:xfrm>
            <a:off x="152400" y="2019300"/>
            <a:ext cx="4876800" cy="3086100"/>
          </a:xfrm>
          <a:solidFill>
            <a:srgbClr val="FFFF00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int PutFifo(int32_t data){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long sr;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sr = StartCritical(); </a:t>
            </a:r>
            <a:r>
              <a:rPr lang="en-US" sz="1800" b="1">
                <a:latin typeface="Courier New" charset="0"/>
                <a:cs typeface="Courier New" charset="0"/>
              </a:rPr>
              <a:t>    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if(((PutI+1)%SIZE) == GetI){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EndCritical(sr);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  return 0;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}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FIFO[PutI] = data;  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PutI = (PutI+1)%SIZE;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EndCritical(sr);</a:t>
            </a: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  return 1;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sz="1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8975" y="152400"/>
            <a:ext cx="46482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Reentrant Code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4648200" y="2351088"/>
            <a:ext cx="4495800" cy="10668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GPIOPortA_Handler (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void){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b="1" kern="0" dirty="0" err="1" smtClean="0">
                <a:latin typeface="Courier New" pitchFamily="49" charset="0"/>
                <a:cs typeface="Courier New" pitchFamily="49" charset="0"/>
              </a:rPr>
              <a:t>PutFifo</a:t>
            </a:r>
            <a:r>
              <a:rPr lang="en-US" altLang="en-US" sz="1800" b="1" kern="0" dirty="0" smtClean="0">
                <a:latin typeface="Courier New" pitchFamily="49" charset="0"/>
                <a:cs typeface="Courier New" pitchFamily="49" charset="0"/>
              </a:rPr>
              <a:t>(GPIO_PORTA_DATA_R);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457200" y="1066800"/>
            <a:ext cx="4905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Function call by two threads</a:t>
            </a:r>
          </a:p>
          <a:p>
            <a:pPr>
              <a:buFontTx/>
              <a:buChar char="•"/>
            </a:pP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3558" name="TextBox 1"/>
          <p:cNvSpPr txBox="1">
            <a:spLocks noChangeArrowheads="1"/>
          </p:cNvSpPr>
          <p:nvPr/>
        </p:nvSpPr>
        <p:spPr bwMode="auto">
          <a:xfrm>
            <a:off x="2514600" y="5257800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FF"/>
                </a:solidFill>
              </a:rPr>
              <a:t>Solution: Atomic access to globals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4637088" y="3570288"/>
            <a:ext cx="4495800" cy="10668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 GPIOPortB_Handler </a:t>
            </a:r>
            <a:r>
              <a:rPr lang="pt-BR" altLang="en-US" sz="18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void){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b="1" kern="0" dirty="0" err="1" smtClean="0">
                <a:latin typeface="Courier New" pitchFamily="49" charset="0"/>
                <a:cs typeface="Courier New" pitchFamily="49" charset="0"/>
              </a:rPr>
              <a:t>PutFifo</a:t>
            </a:r>
            <a:r>
              <a:rPr lang="en-US" altLang="en-US" sz="1800" b="1" kern="0" dirty="0" smtClean="0">
                <a:latin typeface="Courier New" pitchFamily="49" charset="0"/>
                <a:cs typeface="Courier New" pitchFamily="49" charset="0"/>
              </a:rPr>
              <a:t>(GPIO_PORTB_DATA_R);</a:t>
            </a: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pt-BR" altLang="en-US" sz="1800" b="1" kern="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en-US" sz="18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6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7620000" cy="52578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Critical sections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Shared global</a:t>
            </a:r>
          </a:p>
          <a:p>
            <a:pPr lvl="1">
              <a:defRPr/>
            </a:pPr>
            <a:r>
              <a:rPr lang="en-US" smtClean="0">
                <a:latin typeface="Arial" charset="0"/>
              </a:rPr>
              <a:t>Non-atomic </a:t>
            </a:r>
            <a:r>
              <a:rPr lang="en-US" dirty="0">
                <a:latin typeface="Arial" charset="0"/>
              </a:rPr>
              <a:t>access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At least one write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Solution: remove sharing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Bit-specific access to Ports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Solution: make atomic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Disable interrupts during critical section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Pack data into a single 32-bit </a:t>
            </a:r>
            <a:r>
              <a:rPr lang="en-US" dirty="0" smtClean="0">
                <a:latin typeface="Arial" charset="0"/>
              </a:rPr>
              <a:t>variable</a:t>
            </a:r>
            <a:endParaRPr lang="en-US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46482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Summary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7586986C-6333-734B-8DF4-6494951D332D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8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4580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09800"/>
            <a:ext cx="27955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841</Words>
  <Application>Microsoft Macintosh PowerPoint</Application>
  <PresentationFormat>On-screen Show (4:3)</PresentationFormat>
  <Paragraphs>176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EE 445L – Embedded System Design Lab </vt:lpstr>
      <vt:lpstr>Critical Section</vt:lpstr>
      <vt:lpstr>Critical Section</vt:lpstr>
      <vt:lpstr>Critical Section</vt:lpstr>
      <vt:lpstr>Critical Section</vt:lpstr>
      <vt:lpstr>Reentrant Code</vt:lpstr>
      <vt:lpstr>Reentrant Code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345L - Microprocessor Applications and Organization</dc:title>
  <dc:creator>wcb</dc:creator>
  <cp:lastModifiedBy>Mark McDermott</cp:lastModifiedBy>
  <cp:revision>323</cp:revision>
  <dcterms:created xsi:type="dcterms:W3CDTF">2006-06-01T19:47:22Z</dcterms:created>
  <dcterms:modified xsi:type="dcterms:W3CDTF">2017-09-12T12:18:32Z</dcterms:modified>
</cp:coreProperties>
</file>