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00" r:id="rId2"/>
    <p:sldId id="401" r:id="rId3"/>
    <p:sldId id="402" r:id="rId4"/>
    <p:sldId id="403" r:id="rId5"/>
    <p:sldId id="420" r:id="rId6"/>
    <p:sldId id="404" r:id="rId7"/>
    <p:sldId id="405" r:id="rId8"/>
    <p:sldId id="407" r:id="rId9"/>
    <p:sldId id="408" r:id="rId10"/>
    <p:sldId id="412" r:id="rId11"/>
    <p:sldId id="414" r:id="rId12"/>
    <p:sldId id="415" r:id="rId13"/>
    <p:sldId id="416" r:id="rId14"/>
    <p:sldId id="39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FF00"/>
    <a:srgbClr val="FF00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4631" autoAdjust="0"/>
  </p:normalViewPr>
  <p:slideViewPr>
    <p:cSldViewPr>
      <p:cViewPr varScale="1">
        <p:scale>
          <a:sx n="108" d="100"/>
          <a:sy n="108" d="100"/>
        </p:scale>
        <p:origin x="-1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4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E:\Dropbox\EE345L%20Class\ValvanoWare\Lab5\dac_sin64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12-bit sin table</a:t>
            </a:r>
          </a:p>
        </c:rich>
      </c:tx>
      <c:layout>
        <c:manualLayout>
          <c:xMode val="edge"/>
          <c:yMode val="edge"/>
          <c:x val="0.519068241469816"/>
          <c:y val="0.117391304347826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161034702143"/>
          <c:y val="0.0695652173913043"/>
          <c:w val="0.78178046976429"/>
          <c:h val="0.708695652173913"/>
        </c:manualLayout>
      </c:layout>
      <c:scatterChart>
        <c:scatterStyle val="lineMarker"/>
        <c:varyColors val="0"/>
        <c:ser>
          <c:idx val="2"/>
          <c:order val="0"/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Sheet2!$A$4:$A$259</c:f>
              <c:numCache>
                <c:formatCode>General</c:formatCode>
                <c:ptCount val="256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  <c:pt idx="251">
                  <c:v>251.0</c:v>
                </c:pt>
                <c:pt idx="252">
                  <c:v>252.0</c:v>
                </c:pt>
                <c:pt idx="253">
                  <c:v>253.0</c:v>
                </c:pt>
                <c:pt idx="254">
                  <c:v>254.0</c:v>
                </c:pt>
                <c:pt idx="255">
                  <c:v>255.0</c:v>
                </c:pt>
              </c:numCache>
            </c:numRef>
          </c:xVal>
          <c:yVal>
            <c:numRef>
              <c:f>Sheet2!$E$4:$E$259</c:f>
              <c:numCache>
                <c:formatCode>General</c:formatCode>
                <c:ptCount val="256"/>
                <c:pt idx="0">
                  <c:v>2048.0</c:v>
                </c:pt>
                <c:pt idx="1">
                  <c:v>2097.0</c:v>
                </c:pt>
                <c:pt idx="2">
                  <c:v>2146.0</c:v>
                </c:pt>
                <c:pt idx="3">
                  <c:v>2195.0</c:v>
                </c:pt>
                <c:pt idx="4">
                  <c:v>2244.0</c:v>
                </c:pt>
                <c:pt idx="5">
                  <c:v>2293.0</c:v>
                </c:pt>
                <c:pt idx="6">
                  <c:v>2341.0</c:v>
                </c:pt>
                <c:pt idx="7">
                  <c:v>2390.0</c:v>
                </c:pt>
                <c:pt idx="8">
                  <c:v>2438.0</c:v>
                </c:pt>
                <c:pt idx="9">
                  <c:v>2486.0</c:v>
                </c:pt>
                <c:pt idx="10">
                  <c:v>2534.0</c:v>
                </c:pt>
                <c:pt idx="11">
                  <c:v>2581.0</c:v>
                </c:pt>
                <c:pt idx="12">
                  <c:v>2629.0</c:v>
                </c:pt>
                <c:pt idx="13">
                  <c:v>2675.0</c:v>
                </c:pt>
                <c:pt idx="14">
                  <c:v>2722.0</c:v>
                </c:pt>
                <c:pt idx="15">
                  <c:v>2768.0</c:v>
                </c:pt>
                <c:pt idx="16">
                  <c:v>2813.0</c:v>
                </c:pt>
                <c:pt idx="17">
                  <c:v>2858.0</c:v>
                </c:pt>
                <c:pt idx="18">
                  <c:v>2903.0</c:v>
                </c:pt>
                <c:pt idx="19">
                  <c:v>2947.0</c:v>
                </c:pt>
                <c:pt idx="20">
                  <c:v>2991.0</c:v>
                </c:pt>
                <c:pt idx="21">
                  <c:v>3034.0</c:v>
                </c:pt>
                <c:pt idx="22">
                  <c:v>3076.0</c:v>
                </c:pt>
                <c:pt idx="23">
                  <c:v>3118.0</c:v>
                </c:pt>
                <c:pt idx="24">
                  <c:v>3159.0</c:v>
                </c:pt>
                <c:pt idx="25">
                  <c:v>3200.0</c:v>
                </c:pt>
                <c:pt idx="26">
                  <c:v>3239.0</c:v>
                </c:pt>
                <c:pt idx="27">
                  <c:v>3278.0</c:v>
                </c:pt>
                <c:pt idx="28">
                  <c:v>3317.0</c:v>
                </c:pt>
                <c:pt idx="29">
                  <c:v>3354.0</c:v>
                </c:pt>
                <c:pt idx="30">
                  <c:v>3391.0</c:v>
                </c:pt>
                <c:pt idx="31">
                  <c:v>3427.0</c:v>
                </c:pt>
                <c:pt idx="32">
                  <c:v>3462.0</c:v>
                </c:pt>
                <c:pt idx="33">
                  <c:v>3496.0</c:v>
                </c:pt>
                <c:pt idx="34">
                  <c:v>3530.0</c:v>
                </c:pt>
                <c:pt idx="35">
                  <c:v>3562.0</c:v>
                </c:pt>
                <c:pt idx="36">
                  <c:v>3594.0</c:v>
                </c:pt>
                <c:pt idx="37">
                  <c:v>3625.0</c:v>
                </c:pt>
                <c:pt idx="38">
                  <c:v>3654.0</c:v>
                </c:pt>
                <c:pt idx="39">
                  <c:v>3683.0</c:v>
                </c:pt>
                <c:pt idx="40">
                  <c:v>3711.0</c:v>
                </c:pt>
                <c:pt idx="41">
                  <c:v>3738.0</c:v>
                </c:pt>
                <c:pt idx="42">
                  <c:v>3763.0</c:v>
                </c:pt>
                <c:pt idx="43">
                  <c:v>3788.0</c:v>
                </c:pt>
                <c:pt idx="44">
                  <c:v>3812.0</c:v>
                </c:pt>
                <c:pt idx="45">
                  <c:v>3834.0</c:v>
                </c:pt>
                <c:pt idx="46">
                  <c:v>3856.0</c:v>
                </c:pt>
                <c:pt idx="47">
                  <c:v>3876.0</c:v>
                </c:pt>
                <c:pt idx="48">
                  <c:v>3896.0</c:v>
                </c:pt>
                <c:pt idx="49">
                  <c:v>3914.0</c:v>
                </c:pt>
                <c:pt idx="50">
                  <c:v>3931.0</c:v>
                </c:pt>
                <c:pt idx="51">
                  <c:v>3947.0</c:v>
                </c:pt>
                <c:pt idx="52">
                  <c:v>3962.0</c:v>
                </c:pt>
                <c:pt idx="53">
                  <c:v>3976.0</c:v>
                </c:pt>
                <c:pt idx="54">
                  <c:v>3988.0</c:v>
                </c:pt>
                <c:pt idx="55">
                  <c:v>3999.0</c:v>
                </c:pt>
                <c:pt idx="56">
                  <c:v>4010.0</c:v>
                </c:pt>
                <c:pt idx="57">
                  <c:v>4019.0</c:v>
                </c:pt>
                <c:pt idx="58">
                  <c:v>4026.0</c:v>
                </c:pt>
                <c:pt idx="59">
                  <c:v>4033.0</c:v>
                </c:pt>
                <c:pt idx="60">
                  <c:v>4038.0</c:v>
                </c:pt>
                <c:pt idx="61">
                  <c:v>4043.0</c:v>
                </c:pt>
                <c:pt idx="62">
                  <c:v>4046.0</c:v>
                </c:pt>
                <c:pt idx="63">
                  <c:v>4047.0</c:v>
                </c:pt>
                <c:pt idx="64">
                  <c:v>4048.0</c:v>
                </c:pt>
                <c:pt idx="65">
                  <c:v>4047.0</c:v>
                </c:pt>
                <c:pt idx="66">
                  <c:v>4046.0</c:v>
                </c:pt>
                <c:pt idx="67">
                  <c:v>4043.0</c:v>
                </c:pt>
                <c:pt idx="68">
                  <c:v>4038.0</c:v>
                </c:pt>
                <c:pt idx="69">
                  <c:v>4033.0</c:v>
                </c:pt>
                <c:pt idx="70">
                  <c:v>4026.0</c:v>
                </c:pt>
                <c:pt idx="71">
                  <c:v>4019.0</c:v>
                </c:pt>
                <c:pt idx="72">
                  <c:v>4010.0</c:v>
                </c:pt>
                <c:pt idx="73">
                  <c:v>3999.0</c:v>
                </c:pt>
                <c:pt idx="74">
                  <c:v>3988.0</c:v>
                </c:pt>
                <c:pt idx="75">
                  <c:v>3976.0</c:v>
                </c:pt>
                <c:pt idx="76">
                  <c:v>3962.0</c:v>
                </c:pt>
                <c:pt idx="77">
                  <c:v>3947.0</c:v>
                </c:pt>
                <c:pt idx="78">
                  <c:v>3931.0</c:v>
                </c:pt>
                <c:pt idx="79">
                  <c:v>3914.0</c:v>
                </c:pt>
                <c:pt idx="80">
                  <c:v>3896.0</c:v>
                </c:pt>
                <c:pt idx="81">
                  <c:v>3876.0</c:v>
                </c:pt>
                <c:pt idx="82">
                  <c:v>3856.0</c:v>
                </c:pt>
                <c:pt idx="83">
                  <c:v>3834.0</c:v>
                </c:pt>
                <c:pt idx="84">
                  <c:v>3812.0</c:v>
                </c:pt>
                <c:pt idx="85">
                  <c:v>3788.0</c:v>
                </c:pt>
                <c:pt idx="86">
                  <c:v>3763.0</c:v>
                </c:pt>
                <c:pt idx="87">
                  <c:v>3738.0</c:v>
                </c:pt>
                <c:pt idx="88">
                  <c:v>3711.0</c:v>
                </c:pt>
                <c:pt idx="89">
                  <c:v>3683.0</c:v>
                </c:pt>
                <c:pt idx="90">
                  <c:v>3654.0</c:v>
                </c:pt>
                <c:pt idx="91">
                  <c:v>3625.0</c:v>
                </c:pt>
                <c:pt idx="92">
                  <c:v>3594.0</c:v>
                </c:pt>
                <c:pt idx="93">
                  <c:v>3562.0</c:v>
                </c:pt>
                <c:pt idx="94">
                  <c:v>3530.0</c:v>
                </c:pt>
                <c:pt idx="95">
                  <c:v>3496.0</c:v>
                </c:pt>
                <c:pt idx="96">
                  <c:v>3462.0</c:v>
                </c:pt>
                <c:pt idx="97">
                  <c:v>3427.0</c:v>
                </c:pt>
                <c:pt idx="98">
                  <c:v>3391.0</c:v>
                </c:pt>
                <c:pt idx="99">
                  <c:v>3354.0</c:v>
                </c:pt>
                <c:pt idx="100">
                  <c:v>3317.0</c:v>
                </c:pt>
                <c:pt idx="101">
                  <c:v>3278.0</c:v>
                </c:pt>
                <c:pt idx="102">
                  <c:v>3239.0</c:v>
                </c:pt>
                <c:pt idx="103">
                  <c:v>3200.0</c:v>
                </c:pt>
                <c:pt idx="104">
                  <c:v>3159.0</c:v>
                </c:pt>
                <c:pt idx="105">
                  <c:v>3118.0</c:v>
                </c:pt>
                <c:pt idx="106">
                  <c:v>3076.0</c:v>
                </c:pt>
                <c:pt idx="107">
                  <c:v>3034.0</c:v>
                </c:pt>
                <c:pt idx="108">
                  <c:v>2991.0</c:v>
                </c:pt>
                <c:pt idx="109">
                  <c:v>2947.0</c:v>
                </c:pt>
                <c:pt idx="110">
                  <c:v>2903.0</c:v>
                </c:pt>
                <c:pt idx="111">
                  <c:v>2858.0</c:v>
                </c:pt>
                <c:pt idx="112">
                  <c:v>2813.0</c:v>
                </c:pt>
                <c:pt idx="113">
                  <c:v>2768.0</c:v>
                </c:pt>
                <c:pt idx="114">
                  <c:v>2722.0</c:v>
                </c:pt>
                <c:pt idx="115">
                  <c:v>2675.0</c:v>
                </c:pt>
                <c:pt idx="116">
                  <c:v>2629.0</c:v>
                </c:pt>
                <c:pt idx="117">
                  <c:v>2581.0</c:v>
                </c:pt>
                <c:pt idx="118">
                  <c:v>2534.0</c:v>
                </c:pt>
                <c:pt idx="119">
                  <c:v>2486.0</c:v>
                </c:pt>
                <c:pt idx="120">
                  <c:v>2438.0</c:v>
                </c:pt>
                <c:pt idx="121">
                  <c:v>2390.0</c:v>
                </c:pt>
                <c:pt idx="122">
                  <c:v>2341.0</c:v>
                </c:pt>
                <c:pt idx="123">
                  <c:v>2293.0</c:v>
                </c:pt>
                <c:pt idx="124">
                  <c:v>2244.0</c:v>
                </c:pt>
                <c:pt idx="125">
                  <c:v>2195.0</c:v>
                </c:pt>
                <c:pt idx="126">
                  <c:v>2146.0</c:v>
                </c:pt>
                <c:pt idx="127">
                  <c:v>2097.0</c:v>
                </c:pt>
                <c:pt idx="128">
                  <c:v>2048.0</c:v>
                </c:pt>
                <c:pt idx="129">
                  <c:v>1999.0</c:v>
                </c:pt>
                <c:pt idx="130">
                  <c:v>1950.0</c:v>
                </c:pt>
                <c:pt idx="131">
                  <c:v>1901.0</c:v>
                </c:pt>
                <c:pt idx="132">
                  <c:v>1852.0</c:v>
                </c:pt>
                <c:pt idx="133">
                  <c:v>1803.0</c:v>
                </c:pt>
                <c:pt idx="134">
                  <c:v>1755.0</c:v>
                </c:pt>
                <c:pt idx="135">
                  <c:v>1706.0</c:v>
                </c:pt>
                <c:pt idx="136">
                  <c:v>1658.0</c:v>
                </c:pt>
                <c:pt idx="137">
                  <c:v>1610.0</c:v>
                </c:pt>
                <c:pt idx="138">
                  <c:v>1562.0</c:v>
                </c:pt>
                <c:pt idx="139">
                  <c:v>1515.0</c:v>
                </c:pt>
                <c:pt idx="140">
                  <c:v>1467.0</c:v>
                </c:pt>
                <c:pt idx="141">
                  <c:v>1421.0</c:v>
                </c:pt>
                <c:pt idx="142">
                  <c:v>1374.0</c:v>
                </c:pt>
                <c:pt idx="143">
                  <c:v>1328.0</c:v>
                </c:pt>
                <c:pt idx="144">
                  <c:v>1283.0</c:v>
                </c:pt>
                <c:pt idx="145">
                  <c:v>1238.0</c:v>
                </c:pt>
                <c:pt idx="146">
                  <c:v>1193.0</c:v>
                </c:pt>
                <c:pt idx="147">
                  <c:v>1149.0</c:v>
                </c:pt>
                <c:pt idx="148">
                  <c:v>1105.0</c:v>
                </c:pt>
                <c:pt idx="149">
                  <c:v>1062.0</c:v>
                </c:pt>
                <c:pt idx="150">
                  <c:v>1020.0</c:v>
                </c:pt>
                <c:pt idx="151">
                  <c:v>978.0</c:v>
                </c:pt>
                <c:pt idx="152">
                  <c:v>937.0</c:v>
                </c:pt>
                <c:pt idx="153">
                  <c:v>896.0</c:v>
                </c:pt>
                <c:pt idx="154">
                  <c:v>857.0</c:v>
                </c:pt>
                <c:pt idx="155">
                  <c:v>818.0</c:v>
                </c:pt>
                <c:pt idx="156">
                  <c:v>779.0</c:v>
                </c:pt>
                <c:pt idx="157">
                  <c:v>742.0</c:v>
                </c:pt>
                <c:pt idx="158">
                  <c:v>705.0</c:v>
                </c:pt>
                <c:pt idx="159">
                  <c:v>669.0</c:v>
                </c:pt>
                <c:pt idx="160">
                  <c:v>634.0</c:v>
                </c:pt>
                <c:pt idx="161">
                  <c:v>600.0</c:v>
                </c:pt>
                <c:pt idx="162">
                  <c:v>566.0</c:v>
                </c:pt>
                <c:pt idx="163">
                  <c:v>534.0</c:v>
                </c:pt>
                <c:pt idx="164">
                  <c:v>502.0</c:v>
                </c:pt>
                <c:pt idx="165">
                  <c:v>471.0</c:v>
                </c:pt>
                <c:pt idx="166">
                  <c:v>442.0</c:v>
                </c:pt>
                <c:pt idx="167">
                  <c:v>413.0</c:v>
                </c:pt>
                <c:pt idx="168">
                  <c:v>385.0</c:v>
                </c:pt>
                <c:pt idx="169">
                  <c:v>358.0</c:v>
                </c:pt>
                <c:pt idx="170">
                  <c:v>333.0</c:v>
                </c:pt>
                <c:pt idx="171">
                  <c:v>308.0</c:v>
                </c:pt>
                <c:pt idx="172">
                  <c:v>284.0</c:v>
                </c:pt>
                <c:pt idx="173">
                  <c:v>262.0</c:v>
                </c:pt>
                <c:pt idx="174">
                  <c:v>240.0</c:v>
                </c:pt>
                <c:pt idx="175">
                  <c:v>220.0</c:v>
                </c:pt>
                <c:pt idx="176">
                  <c:v>200.0</c:v>
                </c:pt>
                <c:pt idx="177">
                  <c:v>182.0</c:v>
                </c:pt>
                <c:pt idx="178">
                  <c:v>165.0</c:v>
                </c:pt>
                <c:pt idx="179">
                  <c:v>149.0</c:v>
                </c:pt>
                <c:pt idx="180">
                  <c:v>134.0</c:v>
                </c:pt>
                <c:pt idx="181">
                  <c:v>120.0</c:v>
                </c:pt>
                <c:pt idx="182">
                  <c:v>108.0</c:v>
                </c:pt>
                <c:pt idx="183">
                  <c:v>97.0</c:v>
                </c:pt>
                <c:pt idx="184">
                  <c:v>86.0</c:v>
                </c:pt>
                <c:pt idx="185">
                  <c:v>77.0</c:v>
                </c:pt>
                <c:pt idx="186">
                  <c:v>70.0</c:v>
                </c:pt>
                <c:pt idx="187">
                  <c:v>63.0</c:v>
                </c:pt>
                <c:pt idx="188">
                  <c:v>58.0</c:v>
                </c:pt>
                <c:pt idx="189">
                  <c:v>53.0</c:v>
                </c:pt>
                <c:pt idx="190">
                  <c:v>50.0</c:v>
                </c:pt>
                <c:pt idx="191">
                  <c:v>49.0</c:v>
                </c:pt>
                <c:pt idx="192">
                  <c:v>48.0</c:v>
                </c:pt>
                <c:pt idx="193">
                  <c:v>49.0</c:v>
                </c:pt>
                <c:pt idx="194">
                  <c:v>50.0</c:v>
                </c:pt>
                <c:pt idx="195">
                  <c:v>53.0</c:v>
                </c:pt>
                <c:pt idx="196">
                  <c:v>58.0</c:v>
                </c:pt>
                <c:pt idx="197">
                  <c:v>63.0</c:v>
                </c:pt>
                <c:pt idx="198">
                  <c:v>70.0</c:v>
                </c:pt>
                <c:pt idx="199">
                  <c:v>77.0</c:v>
                </c:pt>
                <c:pt idx="200">
                  <c:v>86.0</c:v>
                </c:pt>
                <c:pt idx="201">
                  <c:v>97.0</c:v>
                </c:pt>
                <c:pt idx="202">
                  <c:v>108.0</c:v>
                </c:pt>
                <c:pt idx="203">
                  <c:v>120.0</c:v>
                </c:pt>
                <c:pt idx="204">
                  <c:v>134.0</c:v>
                </c:pt>
                <c:pt idx="205">
                  <c:v>149.0</c:v>
                </c:pt>
                <c:pt idx="206">
                  <c:v>165.0</c:v>
                </c:pt>
                <c:pt idx="207">
                  <c:v>182.0</c:v>
                </c:pt>
                <c:pt idx="208">
                  <c:v>200.0</c:v>
                </c:pt>
                <c:pt idx="209">
                  <c:v>220.0</c:v>
                </c:pt>
                <c:pt idx="210">
                  <c:v>240.0</c:v>
                </c:pt>
                <c:pt idx="211">
                  <c:v>262.0</c:v>
                </c:pt>
                <c:pt idx="212">
                  <c:v>284.0</c:v>
                </c:pt>
                <c:pt idx="213">
                  <c:v>308.0</c:v>
                </c:pt>
                <c:pt idx="214">
                  <c:v>333.0</c:v>
                </c:pt>
                <c:pt idx="215">
                  <c:v>358.0</c:v>
                </c:pt>
                <c:pt idx="216">
                  <c:v>385.0</c:v>
                </c:pt>
                <c:pt idx="217">
                  <c:v>413.0</c:v>
                </c:pt>
                <c:pt idx="218">
                  <c:v>442.0</c:v>
                </c:pt>
                <c:pt idx="219">
                  <c:v>471.0</c:v>
                </c:pt>
                <c:pt idx="220">
                  <c:v>502.0</c:v>
                </c:pt>
                <c:pt idx="221">
                  <c:v>534.0</c:v>
                </c:pt>
                <c:pt idx="222">
                  <c:v>566.0</c:v>
                </c:pt>
                <c:pt idx="223">
                  <c:v>600.0</c:v>
                </c:pt>
                <c:pt idx="224">
                  <c:v>634.0</c:v>
                </c:pt>
                <c:pt idx="225">
                  <c:v>669.0</c:v>
                </c:pt>
                <c:pt idx="226">
                  <c:v>705.0</c:v>
                </c:pt>
                <c:pt idx="227">
                  <c:v>742.0</c:v>
                </c:pt>
                <c:pt idx="228">
                  <c:v>779.0</c:v>
                </c:pt>
                <c:pt idx="229">
                  <c:v>818.0</c:v>
                </c:pt>
                <c:pt idx="230">
                  <c:v>857.0</c:v>
                </c:pt>
                <c:pt idx="231">
                  <c:v>896.0</c:v>
                </c:pt>
                <c:pt idx="232">
                  <c:v>937.0</c:v>
                </c:pt>
                <c:pt idx="233">
                  <c:v>978.0</c:v>
                </c:pt>
                <c:pt idx="234">
                  <c:v>1020.0</c:v>
                </c:pt>
                <c:pt idx="235">
                  <c:v>1062.0</c:v>
                </c:pt>
                <c:pt idx="236">
                  <c:v>1105.0</c:v>
                </c:pt>
                <c:pt idx="237">
                  <c:v>1149.0</c:v>
                </c:pt>
                <c:pt idx="238">
                  <c:v>1193.0</c:v>
                </c:pt>
                <c:pt idx="239">
                  <c:v>1238.0</c:v>
                </c:pt>
                <c:pt idx="240">
                  <c:v>1283.0</c:v>
                </c:pt>
                <c:pt idx="241">
                  <c:v>1328.0</c:v>
                </c:pt>
                <c:pt idx="242">
                  <c:v>1374.0</c:v>
                </c:pt>
                <c:pt idx="243">
                  <c:v>1421.0</c:v>
                </c:pt>
                <c:pt idx="244">
                  <c:v>1467.0</c:v>
                </c:pt>
                <c:pt idx="245">
                  <c:v>1515.0</c:v>
                </c:pt>
                <c:pt idx="246">
                  <c:v>1562.0</c:v>
                </c:pt>
                <c:pt idx="247">
                  <c:v>1610.0</c:v>
                </c:pt>
                <c:pt idx="248">
                  <c:v>1658.0</c:v>
                </c:pt>
                <c:pt idx="249">
                  <c:v>1706.0</c:v>
                </c:pt>
                <c:pt idx="250">
                  <c:v>1755.0</c:v>
                </c:pt>
                <c:pt idx="251">
                  <c:v>1803.0</c:v>
                </c:pt>
                <c:pt idx="252">
                  <c:v>1852.0</c:v>
                </c:pt>
                <c:pt idx="253">
                  <c:v>1901.0</c:v>
                </c:pt>
                <c:pt idx="254">
                  <c:v>1950.0</c:v>
                </c:pt>
                <c:pt idx="255">
                  <c:v>1999.0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5210152"/>
        <c:axId val="-2136088792"/>
      </c:scatterChart>
      <c:valAx>
        <c:axId val="-2125210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Index I</a:t>
                </a:r>
              </a:p>
            </c:rich>
          </c:tx>
          <c:layout>
            <c:manualLayout>
              <c:xMode val="edge"/>
              <c:yMode val="edge"/>
              <c:x val="0.519068241469816"/>
              <c:y val="0.88260869565217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36088792"/>
        <c:crosses val="autoZero"/>
        <c:crossBetween val="midCat"/>
      </c:valAx>
      <c:valAx>
        <c:axId val="-2136088792"/>
        <c:scaling>
          <c:orientation val="minMax"/>
          <c:max val="4096.0"/>
          <c:min val="0.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DAC output</a:t>
                </a:r>
              </a:p>
            </c:rich>
          </c:tx>
          <c:layout>
            <c:manualLayout>
              <c:xMode val="edge"/>
              <c:yMode val="edge"/>
              <c:x val="0.0444915254237288"/>
              <c:y val="0.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2125210152"/>
        <c:crosses val="autoZero"/>
        <c:crossBetween val="midCat"/>
        <c:majorUnit val="1024.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EE445L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34C562-876B-3A45-A00A-BD340DB8E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9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D3F7DDC-D434-6840-B939-1DD1447FC3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5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5DB9D-C376-6942-9571-B88FCA4B30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2AA99-3AA6-E544-802E-F64F929B74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7E3C9-AD6F-2445-9980-13BB1726D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CA3F-3386-B144-8C45-A91481BEE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69DDA-FFB6-4342-BC05-9DF4F0A078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A0012-80FB-7148-8811-8C1EEBF710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86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7999"/>
            <a:ext cx="4041775" cy="307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393CD-3850-464D-B760-BFBDA034E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E1C66-EA04-FB40-888A-ABA5A8C349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AB64B-D8BB-B047-BB97-500700D7CA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9800"/>
            <a:ext cx="5111750" cy="3916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341F4-8E0F-2D49-AC4F-488093F8D0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9DCC0-C531-234C-B525-4E97A7860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BBB283DF-7652-0940-A66D-8572944EF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 smtClean="0">
              <a:solidFill>
                <a:schemeClr val="bg2"/>
              </a:solidFill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5486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2A2F2E-701E-0448-8AA2-D96658230286}" type="slidenum">
              <a:rPr lang="en-US" sz="1400">
                <a:solidFill>
                  <a:schemeClr val="bg2"/>
                </a:solidFill>
              </a:rPr>
              <a:pPr/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175" y="1676400"/>
            <a:ext cx="9144000" cy="2057400"/>
          </a:xfrm>
        </p:spPr>
        <p:txBody>
          <a:bodyPr/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EE 445L – Embedded System Design Lab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285273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Sound Generation</a:t>
            </a:r>
          </a:p>
          <a:p>
            <a:pPr eaLnBrk="1" hangingPunct="1"/>
            <a:r>
              <a:rPr lang="en-US">
                <a:latin typeface="Arial" charset="0"/>
              </a:rPr>
              <a:t>Music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600200" y="4953000"/>
            <a:ext cx="662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solidFill>
                  <a:srgbClr val="0000FF"/>
                </a:solidFill>
              </a:rPr>
              <a:t>For more information read sections 8.4, 9.2.2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4519931-DB15-404D-95FF-1481DB6B17FA}" type="slidenum">
              <a:rPr lang="en-US" sz="1400">
                <a:solidFill>
                  <a:schemeClr val="bg2"/>
                </a:solidFill>
              </a:rPr>
              <a:pPr/>
              <a:t>10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1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Tone Generation</a:t>
            </a:r>
          </a:p>
        </p:txBody>
      </p:sp>
      <p:sp>
        <p:nvSpPr>
          <p:cNvPr id="11268" name="Footer Placeholder 4"/>
          <p:cNvSpPr txBox="1">
            <a:spLocks/>
          </p:cNvSpPr>
          <p:nvPr/>
        </p:nvSpPr>
        <p:spPr bwMode="auto">
          <a:xfrm>
            <a:off x="2743200" y="63976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Valvano</a:t>
            </a:r>
          </a:p>
        </p:txBody>
      </p:sp>
      <p:pic>
        <p:nvPicPr>
          <p:cNvPr id="1126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157288"/>
            <a:ext cx="4689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114800"/>
            <a:ext cx="8229600" cy="2547938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latin typeface="Arial" charset="0"/>
              </a:rPr>
              <a:t>Combining two tones:</a:t>
            </a:r>
            <a:endParaRPr lang="en-US">
              <a:latin typeface="Times New Roman" charset="0"/>
            </a:endParaRPr>
          </a:p>
          <a:p>
            <a:pPr lvl="1"/>
            <a:r>
              <a:rPr lang="en-US">
                <a:latin typeface="Arial" charset="0"/>
              </a:rPr>
              <a:t>1) Reduce range of each to 11 bits, 0 to 2047</a:t>
            </a:r>
          </a:p>
          <a:p>
            <a:pPr lvl="1"/>
            <a:r>
              <a:rPr lang="en-US">
                <a:latin typeface="Arial" charset="0"/>
              </a:rPr>
              <a:t>2) Use two timer interrupts, one for each wave</a:t>
            </a:r>
          </a:p>
          <a:p>
            <a:pPr lvl="1"/>
            <a:r>
              <a:rPr lang="en-US">
                <a:latin typeface="Arial" charset="0"/>
              </a:rPr>
              <a:t>3) Maintain two indices I0 and I1</a:t>
            </a:r>
          </a:p>
          <a:p>
            <a:pPr lvl="1"/>
            <a:r>
              <a:rPr lang="en-US">
                <a:latin typeface="Arial" charset="0"/>
              </a:rPr>
              <a:t>4) Add the waveforms together in both ISRs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4C0916-472E-934A-844B-27C353F4B238}" type="slidenum">
              <a:rPr lang="en-US" sz="1400">
                <a:solidFill>
                  <a:schemeClr val="bg2"/>
                </a:solidFill>
              </a:rPr>
              <a:pPr/>
              <a:t>11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1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Tone Generation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29600" cy="4076700"/>
          </a:xfrm>
        </p:spPr>
        <p:txBody>
          <a:bodyPr/>
          <a:lstStyle/>
          <a:p>
            <a:r>
              <a:rPr lang="en-US">
                <a:latin typeface="Calibri" charset="0"/>
              </a:rPr>
              <a:t>Design data structures for musical information</a:t>
            </a:r>
          </a:p>
          <a:p>
            <a:pPr lvl="1"/>
            <a:r>
              <a:rPr lang="en-US">
                <a:latin typeface="Calibri" charset="0"/>
              </a:rPr>
              <a:t>voltage versus time (the sin wave)</a:t>
            </a:r>
          </a:p>
          <a:p>
            <a:pPr lvl="1"/>
            <a:r>
              <a:rPr lang="en-US">
                <a:latin typeface="Calibri" charset="0"/>
              </a:rPr>
              <a:t>timer delays for each note in a scale (pitch)</a:t>
            </a:r>
          </a:p>
          <a:p>
            <a:pPr lvl="1"/>
            <a:r>
              <a:rPr lang="en-US">
                <a:latin typeface="Calibri" charset="0"/>
              </a:rPr>
              <a:t>song table (voice, pitch, duration)</a:t>
            </a:r>
          </a:p>
          <a:p>
            <a:pPr lvl="2"/>
            <a:r>
              <a:rPr lang="en-US">
                <a:latin typeface="Calibri" charset="0"/>
              </a:rPr>
              <a:t>songs divided into measures</a:t>
            </a:r>
          </a:p>
          <a:p>
            <a:pPr lvl="1"/>
            <a:r>
              <a:rPr lang="en-US">
                <a:latin typeface="Calibri" charset="0"/>
              </a:rPr>
              <a:t>pauses between notes</a:t>
            </a:r>
          </a:p>
          <a:p>
            <a:pPr lvl="2"/>
            <a:r>
              <a:rPr lang="en-US">
                <a:latin typeface="Calibri" charset="0"/>
              </a:rPr>
              <a:t>constant DAC input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8D0833-D33E-4E49-9897-DEE891E047BF}" type="slidenum">
              <a:rPr lang="en-US" sz="1400">
                <a:solidFill>
                  <a:schemeClr val="bg2"/>
                </a:solidFill>
              </a:rPr>
              <a:pPr/>
              <a:t>12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1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Song Generation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09800"/>
            <a:ext cx="859155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435100" y="4191000"/>
            <a:ext cx="6096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latin typeface="Calibri" charset="0"/>
              </a:rPr>
              <a:t>a </a:t>
            </a:r>
            <a:r>
              <a:rPr lang="en-US" sz="2800" i="1" u="sng">
                <a:latin typeface="Calibri" charset="0"/>
              </a:rPr>
              <a:t>Note</a:t>
            </a:r>
            <a:r>
              <a:rPr lang="en-US" sz="2800">
                <a:latin typeface="Calibri" charset="0"/>
              </a:rPr>
              <a:t> is defined by five parameters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Amplitude (loudness)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Frequency (pitch)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Voice (shape)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Envelope (time varying shape)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Duration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63325A-CBFF-8C46-A4DD-A47E7221559C}" type="slidenum">
              <a:rPr lang="en-US" sz="1400">
                <a:solidFill>
                  <a:schemeClr val="bg2"/>
                </a:solidFill>
              </a:rPr>
              <a:pPr/>
              <a:t>13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2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Envelope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635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Each different type instrument has unique tone qualities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828800"/>
            <a:ext cx="8551862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1219200" y="4267200"/>
            <a:ext cx="6096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latin typeface="Calibri" charset="0"/>
              </a:rPr>
              <a:t>a </a:t>
            </a:r>
            <a:r>
              <a:rPr lang="en-US" sz="2800" i="1" u="sng">
                <a:latin typeface="Calibri" charset="0"/>
              </a:rPr>
              <a:t>Note</a:t>
            </a:r>
            <a:r>
              <a:rPr lang="en-US" sz="2800">
                <a:latin typeface="Calibri" charset="0"/>
              </a:rPr>
              <a:t> is defined by five parameters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Amplitude (loudness)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Frequency (pitch)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Voice (shape)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Envelope (time varying shape)</a:t>
            </a:r>
          </a:p>
          <a:p>
            <a:pPr lvl="2" eaLnBrk="1" hangingPunct="1">
              <a:buFontTx/>
              <a:buChar char="—"/>
            </a:pPr>
            <a:r>
              <a:rPr lang="en-US" sz="2000">
                <a:latin typeface="Calibri" charset="0"/>
              </a:rPr>
              <a:t> Duration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8ECC94-72A8-F047-9187-E0E2AC9D35E8}" type="slidenum">
              <a:rPr lang="en-US" sz="1400">
                <a:solidFill>
                  <a:schemeClr val="bg2"/>
                </a:solidFill>
              </a:rPr>
              <a:pPr/>
              <a:t>14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1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Summary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7924800" cy="4419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latin typeface="Times New Roman" charset="0"/>
              </a:rPr>
              <a:t>SNR = 20log</a:t>
            </a:r>
            <a:r>
              <a:rPr lang="en-US" sz="3600" b="1" baseline="-25000" dirty="0">
                <a:latin typeface="Times New Roman" charset="0"/>
              </a:rPr>
              <a:t>10</a:t>
            </a:r>
            <a:r>
              <a:rPr lang="en-US" sz="3600" b="1" dirty="0">
                <a:latin typeface="Times New Roman" charset="0"/>
              </a:rPr>
              <a:t>(signal/noise)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DAC resolution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Frequency resolution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Sound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 Amplitude (loudness)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 Frequency (pitch)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 Voice (shape)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 Envelope (time varying shape)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 New Roman" charset="0"/>
              </a:rPr>
              <a:t> </a:t>
            </a:r>
            <a:r>
              <a:rPr lang="en-US" b="1" dirty="0" smtClean="0">
                <a:latin typeface="Times New Roman" charset="0"/>
              </a:rPr>
              <a:t>Duration</a:t>
            </a:r>
            <a:endParaRPr lang="en-US" b="1" dirty="0">
              <a:latin typeface="Times New Roman" charset="0"/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4953000" y="4495800"/>
            <a:ext cx="403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solidFill>
                  <a:srgbClr val="0000FF"/>
                </a:solidFill>
              </a:rPr>
              <a:t>For more information read sections 8.4, 9.2.2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1852FA-E4FC-8E47-B174-C9436D3DDA5D}" type="slidenum">
              <a:rPr lang="en-US" sz="1400">
                <a:solidFill>
                  <a:schemeClr val="bg2"/>
                </a:solidFill>
              </a:rPr>
              <a:pPr/>
              <a:t>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0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Audio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5862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Frequency defines pitch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Humans hearing ~ 25 - 20,000 Hz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most sensitive to sounds in the 1 – 5 kHz range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Sound intensity level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</a:t>
            </a:r>
            <a:r>
              <a:rPr lang="en-US" sz="2400" baseline="-25000" dirty="0">
                <a:latin typeface="Calibri" charset="0"/>
              </a:rPr>
              <a:t>I</a:t>
            </a:r>
            <a:r>
              <a:rPr lang="en-US" sz="2400" dirty="0">
                <a:latin typeface="Calibri" charset="0"/>
              </a:rPr>
              <a:t> = 10log</a:t>
            </a:r>
            <a:r>
              <a:rPr lang="en-US" sz="2400" baseline="-25000" dirty="0">
                <a:latin typeface="Calibri" charset="0"/>
              </a:rPr>
              <a:t>10</a:t>
            </a:r>
            <a:r>
              <a:rPr lang="en-US" sz="2400" dirty="0">
                <a:latin typeface="Calibri" charset="0"/>
              </a:rPr>
              <a:t>|I|/I</a:t>
            </a:r>
            <a:r>
              <a:rPr lang="en-US" sz="2400" baseline="-25000" dirty="0">
                <a:latin typeface="Calibri" charset="0"/>
              </a:rPr>
              <a:t>0</a:t>
            </a:r>
            <a:r>
              <a:rPr lang="en-US" sz="2400" dirty="0">
                <a:latin typeface="Calibri" charset="0"/>
              </a:rPr>
              <a:t>; I</a:t>
            </a:r>
            <a:r>
              <a:rPr lang="en-US" sz="2400" baseline="-25000" dirty="0">
                <a:latin typeface="Calibri" charset="0"/>
              </a:rPr>
              <a:t>0</a:t>
            </a:r>
            <a:r>
              <a:rPr lang="en-US" sz="2400" dirty="0">
                <a:latin typeface="Calibri" charset="0"/>
              </a:rPr>
              <a:t> = 10</a:t>
            </a:r>
            <a:r>
              <a:rPr lang="en-US" sz="2400" baseline="30000" dirty="0">
                <a:latin typeface="Calibri" charset="0"/>
              </a:rPr>
              <a:t>-12</a:t>
            </a:r>
            <a:r>
              <a:rPr lang="en-US" sz="2400" dirty="0">
                <a:latin typeface="Calibri" charset="0"/>
              </a:rPr>
              <a:t> Watt/m</a:t>
            </a:r>
            <a:r>
              <a:rPr lang="en-US" sz="2400" baseline="30000" dirty="0">
                <a:latin typeface="Calibri" charset="0"/>
              </a:rPr>
              <a:t>2</a:t>
            </a:r>
            <a:endParaRPr lang="en-US" sz="24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whisper = 15 dB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Normal conversation = 60 dB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lawnmower = 90 dB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car horn = 110 dB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rock concert or a jet engine = 120 dB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gunshot or firecracker = 140 dB</a:t>
            </a:r>
            <a:r>
              <a:rPr lang="en-US" sz="2400" b="1" dirty="0">
                <a:latin typeface="Calibri" charset="0"/>
              </a:rPr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3FE5D6-A090-1A45-ABCC-0F1ACA4617CB}" type="slidenum">
              <a:rPr lang="en-US" sz="1400">
                <a:solidFill>
                  <a:schemeClr val="bg2"/>
                </a:solidFill>
              </a:rPr>
              <a:pPr/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0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Music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78363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 </a:t>
            </a:r>
            <a:r>
              <a:rPr lang="en-US" sz="2800" i="1" u="sng" dirty="0">
                <a:latin typeface="Calibri" charset="0"/>
              </a:rPr>
              <a:t>Note</a:t>
            </a:r>
            <a:r>
              <a:rPr lang="en-US" sz="2800" dirty="0">
                <a:latin typeface="Calibri" charset="0"/>
              </a:rPr>
              <a:t> has  five parameters</a:t>
            </a:r>
          </a:p>
          <a:p>
            <a:pPr lvl="2">
              <a:buFontTx/>
              <a:buChar char="—"/>
            </a:pPr>
            <a:r>
              <a:rPr lang="en-US" sz="2000" dirty="0">
                <a:latin typeface="Calibri" charset="0"/>
              </a:rPr>
              <a:t> Amplitude (loudness)</a:t>
            </a:r>
          </a:p>
          <a:p>
            <a:pPr lvl="2">
              <a:buFontTx/>
              <a:buChar char="—"/>
            </a:pPr>
            <a:r>
              <a:rPr lang="en-US" sz="2000" dirty="0">
                <a:latin typeface="Calibri" charset="0"/>
              </a:rPr>
              <a:t> Frequency (pitch)</a:t>
            </a:r>
          </a:p>
          <a:p>
            <a:pPr lvl="2">
              <a:buFontTx/>
              <a:buChar char="—"/>
            </a:pPr>
            <a:r>
              <a:rPr lang="en-US" sz="2000" dirty="0">
                <a:latin typeface="Calibri" charset="0"/>
              </a:rPr>
              <a:t> Voice (shape)</a:t>
            </a:r>
          </a:p>
          <a:p>
            <a:pPr lvl="2">
              <a:buFontTx/>
              <a:buChar char="—"/>
            </a:pPr>
            <a:r>
              <a:rPr lang="en-US" sz="2000" dirty="0">
                <a:latin typeface="Calibri" charset="0"/>
              </a:rPr>
              <a:t> Envelope (time varying shape)</a:t>
            </a:r>
          </a:p>
          <a:p>
            <a:pPr lvl="2">
              <a:buFontTx/>
              <a:buChar char="—"/>
            </a:pPr>
            <a:r>
              <a:rPr lang="en-US" sz="2000" dirty="0">
                <a:latin typeface="Calibri" charset="0"/>
              </a:rPr>
              <a:t> Duration</a:t>
            </a:r>
          </a:p>
          <a:p>
            <a:r>
              <a:rPr lang="en-US" sz="2800" dirty="0">
                <a:latin typeface="Calibri" charset="0"/>
              </a:rPr>
              <a:t>middle A is 440 Hz</a:t>
            </a:r>
          </a:p>
          <a:p>
            <a:r>
              <a:rPr lang="en-US" sz="2800" dirty="0">
                <a:latin typeface="Calibri" charset="0"/>
              </a:rPr>
              <a:t>relation of frequency of other notes:</a:t>
            </a:r>
          </a:p>
          <a:p>
            <a:pPr lvl="1"/>
            <a:r>
              <a:rPr lang="en-US" sz="2400" dirty="0">
                <a:latin typeface="Calibri" charset="0"/>
              </a:rPr>
              <a:t>Note frequency = 440 *2</a:t>
            </a:r>
            <a:r>
              <a:rPr lang="en-US" sz="2400" baseline="30000" dirty="0">
                <a:latin typeface="Calibri" charset="0"/>
              </a:rPr>
              <a:t>N/12</a:t>
            </a:r>
            <a:r>
              <a:rPr lang="en-US" sz="2400" dirty="0">
                <a:latin typeface="Calibri" charset="0"/>
              </a:rPr>
              <a:t>Hz</a:t>
            </a:r>
          </a:p>
          <a:p>
            <a:pPr lvl="1"/>
            <a:r>
              <a:rPr lang="en-US" sz="2400" dirty="0">
                <a:latin typeface="Calibri" charset="0"/>
              </a:rPr>
              <a:t>where "N" is number of notes up or down from middle A</a:t>
            </a:r>
          </a:p>
          <a:p>
            <a:r>
              <a:rPr lang="en-US" sz="2800" dirty="0">
                <a:latin typeface="Calibri" charset="0"/>
              </a:rPr>
              <a:t>middle C is 261.6 Hz</a:t>
            </a:r>
          </a:p>
          <a:p>
            <a:r>
              <a:rPr lang="en-US" sz="2800" dirty="0">
                <a:latin typeface="Calibri" charset="0"/>
              </a:rPr>
              <a:t>music contains multiple harmonics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D5C92B-5B75-A549-87E6-55B7F96FB151}" type="slidenum">
              <a:rPr lang="en-US" sz="1400">
                <a:solidFill>
                  <a:schemeClr val="bg2"/>
                </a:solidFill>
              </a:rPr>
              <a:pPr/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0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Music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8575"/>
            <a:ext cx="91440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339850" y="4719638"/>
            <a:ext cx="6038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latin typeface="Calibri" charset="0"/>
              </a:rPr>
              <a:t>music contains multiple harmonics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/>
        </p:nvGraphicFramePr>
        <p:xfrm>
          <a:off x="290513" y="1509277"/>
          <a:ext cx="6053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58763" y="4289425"/>
            <a:ext cx="69484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/>
              <a:t>Tone generated from 256 discrete 12-bit outputs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E3FBA-469A-2A42-B122-B8392AAC0E30}" type="slidenum">
              <a:rPr lang="en-US" sz="1400">
                <a:solidFill>
                  <a:schemeClr val="bg2"/>
                </a:solidFill>
              </a:rPr>
              <a:pPr/>
              <a:t>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0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Sine wave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generation</a:t>
            </a:r>
          </a:p>
        </p:txBody>
      </p:sp>
      <p:sp>
        <p:nvSpPr>
          <p:cNvPr id="6151" name="Rectangle 1"/>
          <p:cNvSpPr>
            <a:spLocks noChangeArrowheads="1"/>
          </p:cNvSpPr>
          <p:nvPr/>
        </p:nvSpPr>
        <p:spPr bwMode="auto">
          <a:xfrm>
            <a:off x="252413" y="4718050"/>
            <a:ext cx="71231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de-DE">
                <a:solidFill>
                  <a:srgbClr val="0000FF"/>
                </a:solidFill>
              </a:rPr>
              <a:t>SNR = 20log</a:t>
            </a:r>
            <a:r>
              <a:rPr lang="de-DE" baseline="-25000">
                <a:solidFill>
                  <a:srgbClr val="0000FF"/>
                </a:solidFill>
              </a:rPr>
              <a:t>10</a:t>
            </a:r>
            <a:r>
              <a:rPr lang="de-DE">
                <a:solidFill>
                  <a:srgbClr val="0000FF"/>
                </a:solidFill>
              </a:rPr>
              <a:t>(signal/noise) </a:t>
            </a:r>
          </a:p>
          <a:p>
            <a:pPr eaLnBrk="1" hangingPunct="1"/>
            <a:r>
              <a:rPr lang="de-DE">
                <a:solidFill>
                  <a:srgbClr val="0000FF"/>
                </a:solidFill>
              </a:rPr>
              <a:t>Signal and noise measured in volts, SNR in dB</a:t>
            </a:r>
          </a:p>
          <a:p>
            <a:pPr eaLnBrk="1" hangingPunct="1"/>
            <a:r>
              <a:rPr lang="de-DE">
                <a:solidFill>
                  <a:srgbClr val="0000FF"/>
                </a:solidFill>
              </a:rPr>
              <a:t>5 bits is 20log</a:t>
            </a:r>
            <a:r>
              <a:rPr lang="de-DE" baseline="-25000">
                <a:solidFill>
                  <a:srgbClr val="0000FF"/>
                </a:solidFill>
              </a:rPr>
              <a:t>10</a:t>
            </a:r>
            <a:r>
              <a:rPr lang="de-DE">
                <a:solidFill>
                  <a:srgbClr val="0000FF"/>
                </a:solidFill>
              </a:rPr>
              <a:t>(32) = 30 dB</a:t>
            </a:r>
          </a:p>
          <a:p>
            <a:pPr eaLnBrk="1" hangingPunct="1"/>
            <a:r>
              <a:rPr lang="de-DE">
                <a:solidFill>
                  <a:srgbClr val="0000FF"/>
                </a:solidFill>
              </a:rPr>
              <a:t>8 bits is 20log</a:t>
            </a:r>
            <a:r>
              <a:rPr lang="de-DE" baseline="-25000">
                <a:solidFill>
                  <a:srgbClr val="0000FF"/>
                </a:solidFill>
              </a:rPr>
              <a:t>10</a:t>
            </a:r>
            <a:r>
              <a:rPr lang="de-DE">
                <a:solidFill>
                  <a:srgbClr val="0000FF"/>
                </a:solidFill>
              </a:rPr>
              <a:t>(256) = 48 dB</a:t>
            </a:r>
          </a:p>
          <a:p>
            <a:pPr eaLnBrk="1" hangingPunct="1"/>
            <a:r>
              <a:rPr lang="de-DE">
                <a:solidFill>
                  <a:srgbClr val="0000FF"/>
                </a:solidFill>
              </a:rPr>
              <a:t>10 bits is 20log</a:t>
            </a:r>
            <a:r>
              <a:rPr lang="de-DE" baseline="-25000">
                <a:solidFill>
                  <a:srgbClr val="0000FF"/>
                </a:solidFill>
              </a:rPr>
              <a:t>10</a:t>
            </a:r>
            <a:r>
              <a:rPr lang="de-DE">
                <a:solidFill>
                  <a:srgbClr val="0000FF"/>
                </a:solidFill>
              </a:rPr>
              <a:t>(1024) = 60 dB</a:t>
            </a:r>
          </a:p>
          <a:p>
            <a:pPr eaLnBrk="1" hangingPunct="1"/>
            <a:r>
              <a:rPr lang="de-DE">
                <a:solidFill>
                  <a:srgbClr val="0000FF"/>
                </a:solidFill>
              </a:rPr>
              <a:t>12 bits is 20log</a:t>
            </a:r>
            <a:r>
              <a:rPr lang="de-DE" baseline="-25000">
                <a:solidFill>
                  <a:srgbClr val="0000FF"/>
                </a:solidFill>
              </a:rPr>
              <a:t>10</a:t>
            </a:r>
            <a:r>
              <a:rPr lang="de-DE">
                <a:solidFill>
                  <a:srgbClr val="0000FF"/>
                </a:solidFill>
              </a:rPr>
              <a:t>(4096) = 72 dB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5456238"/>
            <a:ext cx="243840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+mn-ea"/>
              </a:rPr>
              <a:t>Number of bits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+mn-ea"/>
              </a:rPr>
              <a:t>DAC precision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ea typeface="+mn-ea"/>
              </a:rPr>
              <a:t>Buffer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26200" y="3359150"/>
            <a:ext cx="19050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6883400" y="2903538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7340600" y="2903538"/>
            <a:ext cx="0" cy="4476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Box 7"/>
          <p:cNvSpPr txBox="1">
            <a:spLocks noChangeArrowheads="1"/>
          </p:cNvSpPr>
          <p:nvPr/>
        </p:nvSpPr>
        <p:spPr bwMode="auto">
          <a:xfrm>
            <a:off x="6578600" y="3343275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imes New Roman" charset="0"/>
                <a:ea typeface="MS PGothic" charset="0"/>
                <a:cs typeface="MS PGothic" charset="0"/>
              </a:rPr>
              <a:t>Output one value to DAC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6883400" y="4579938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7340600" y="4037013"/>
            <a:ext cx="0" cy="4460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TextBox 10"/>
          <p:cNvSpPr txBox="1">
            <a:spLocks noChangeArrowheads="1"/>
          </p:cNvSpPr>
          <p:nvPr/>
        </p:nvSpPr>
        <p:spPr bwMode="auto">
          <a:xfrm>
            <a:off x="6654800" y="253365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imes New Roman" charset="0"/>
                <a:ea typeface="MS PGothic" charset="0"/>
                <a:cs typeface="MS PGothic" charset="0"/>
              </a:rPr>
              <a:t>Timer ISR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7171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717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8132701A-C817-9642-8507-9F445CD41BB2}" type="slidenum">
              <a:rPr lang="en-US" sz="1400">
                <a:solidFill>
                  <a:schemeClr val="bg2"/>
                </a:solidFill>
              </a:rPr>
              <a:pPr algn="r" eaLnBrk="1" hangingPunct="1"/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5257800" cy="1477963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523 Hz sine wave output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12-bit DAC</a:t>
            </a:r>
          </a:p>
        </p:txBody>
      </p:sp>
      <p:sp>
        <p:nvSpPr>
          <p:cNvPr id="71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8D3607-7EE4-8948-90BA-B275BD2A5B24}" type="slidenum">
              <a:rPr lang="en-US" sz="1400">
                <a:solidFill>
                  <a:schemeClr val="bg2"/>
                </a:solidFill>
              </a:rPr>
              <a:pPr/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pic>
        <p:nvPicPr>
          <p:cNvPr id="717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65400"/>
            <a:ext cx="4051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952500" y="2133600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32 outputs                                            256 outputs</a:t>
            </a: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6375"/>
            <a:ext cx="39481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2838"/>
            <a:ext cx="33528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3779838"/>
            <a:ext cx="33147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Rectangle 2"/>
          <p:cNvSpPr>
            <a:spLocks noChangeArrowheads="1"/>
          </p:cNvSpPr>
          <p:nvPr/>
        </p:nvSpPr>
        <p:spPr bwMode="auto">
          <a:xfrm>
            <a:off x="1350963" y="4271963"/>
            <a:ext cx="7734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31 dB ≈ 35 to 1 ratio                    49 dB ≈ 281 to 1 ratio </a:t>
            </a:r>
          </a:p>
        </p:txBody>
      </p:sp>
      <p:sp>
        <p:nvSpPr>
          <p:cNvPr id="7182" name="Rectangle 5"/>
          <p:cNvSpPr>
            <a:spLocks noChangeArrowheads="1"/>
          </p:cNvSpPr>
          <p:nvPr/>
        </p:nvSpPr>
        <p:spPr bwMode="auto">
          <a:xfrm>
            <a:off x="1349375" y="3856038"/>
            <a:ext cx="3038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SNR = 31 dB (3dB – -28dB)</a:t>
            </a:r>
          </a:p>
        </p:txBody>
      </p:sp>
      <p:sp>
        <p:nvSpPr>
          <p:cNvPr id="7183" name="Rectangle 6"/>
          <p:cNvSpPr>
            <a:spLocks noChangeArrowheads="1"/>
          </p:cNvSpPr>
          <p:nvPr/>
        </p:nvSpPr>
        <p:spPr bwMode="auto">
          <a:xfrm>
            <a:off x="5867400" y="3924300"/>
            <a:ext cx="303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/>
              <a:t>SNR = 49 dB (3dB – -46dB)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49EBC2-9053-F542-9D82-EE828D58F47B}" type="slidenum">
              <a:rPr lang="en-US" sz="1400">
                <a:solidFill>
                  <a:schemeClr val="bg2"/>
                </a:solidFill>
              </a:rPr>
              <a:pPr/>
              <a:t>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0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Musical Notes</a:t>
            </a: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56755"/>
              </p:ext>
            </p:extLst>
          </p:nvPr>
        </p:nvGraphicFramePr>
        <p:xfrm>
          <a:off x="685800" y="1524000"/>
          <a:ext cx="6265862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Worksheet" r:id="rId4" imgW="4086472" imgH="3000666" progId="Excel.Sheet.8">
                  <p:embed/>
                </p:oleObj>
              </mc:Choice>
              <mc:Fallback>
                <p:oleObj name="Worksheet" r:id="rId4" imgW="4086472" imgH="3000666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6265862" cy="460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FE7478-6B57-AD43-B3B4-32F86C89FD4E}" type="slidenum">
              <a:rPr lang="en-US" sz="1400">
                <a:solidFill>
                  <a:schemeClr val="bg2"/>
                </a:solidFill>
              </a:rPr>
              <a:pPr/>
              <a:t>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3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Tone Generation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Sample rate</a:t>
            </a:r>
          </a:p>
          <a:p>
            <a:pPr lvl="1"/>
            <a:r>
              <a:rPr lang="en-US">
                <a:latin typeface="Arial" charset="0"/>
              </a:rPr>
              <a:t>440 Hz tone</a:t>
            </a:r>
          </a:p>
          <a:p>
            <a:pPr lvl="1"/>
            <a:r>
              <a:rPr lang="en-US">
                <a:latin typeface="Arial" charset="0"/>
              </a:rPr>
              <a:t>80 MHz clock (12.5 ns interval)</a:t>
            </a:r>
          </a:p>
          <a:p>
            <a:pPr lvl="1"/>
            <a:r>
              <a:rPr lang="en-US">
                <a:latin typeface="Arial" charset="0"/>
              </a:rPr>
              <a:t>64 points/sinusoid period</a:t>
            </a:r>
          </a:p>
          <a:p>
            <a:pPr lvl="1"/>
            <a:r>
              <a:rPr lang="en-US">
                <a:latin typeface="Arial" charset="0"/>
              </a:rPr>
              <a:t>(80Mcounts/s/440Hz)/64 points = 2841 counts = 35.5 us/point</a:t>
            </a:r>
          </a:p>
          <a:p>
            <a:pPr lvl="1"/>
            <a:r>
              <a:rPr lang="en-US">
                <a:latin typeface="Arial" charset="0"/>
              </a:rPr>
              <a:t>if 256 points/period </a:t>
            </a:r>
            <a:r>
              <a:rPr lang="en-US">
                <a:latin typeface="Arial" charset="0"/>
                <a:sym typeface="Wingdings" charset="0"/>
              </a:rPr>
              <a:t> 8.9 us/point</a:t>
            </a:r>
            <a:endParaRPr lang="en-US">
              <a:latin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6D90AB-3B6E-7A49-A0DF-39DE71C7A492}" type="slidenum">
              <a:rPr lang="en-US" sz="1400">
                <a:solidFill>
                  <a:schemeClr val="bg2"/>
                </a:solidFill>
              </a:rPr>
              <a:pPr/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1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Tone Generation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uint32_t I;</a:t>
            </a: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// 11-bit 64-element sine wave</a:t>
            </a:r>
          </a:p>
          <a:p>
            <a:pPr>
              <a:buFontTx/>
              <a:buNone/>
            </a:pPr>
            <a:r>
              <a:rPr lang="fr-FR" sz="1800" b="1">
                <a:latin typeface="Courier New" charset="0"/>
              </a:rPr>
              <a:t>const uint16_t Wave[64] = {  </a:t>
            </a:r>
          </a:p>
          <a:p>
            <a:pPr>
              <a:buFontTx/>
              <a:buNone/>
            </a:pPr>
            <a:r>
              <a:rPr lang="fr-FR" sz="1200" b="1">
                <a:latin typeface="Courier New" charset="0"/>
              </a:rPr>
              <a:t>  1024,1122,1219,1314,1407,1495,1580,1658,1731,1797,1855,</a:t>
            </a:r>
          </a:p>
          <a:p>
            <a:pPr>
              <a:buFontTx/>
              <a:buNone/>
            </a:pPr>
            <a:r>
              <a:rPr lang="fr-FR" sz="1200" b="1">
                <a:latin typeface="Courier New" charset="0"/>
              </a:rPr>
              <a:t>  1906,1948,1981,2005,2019,2024,2019,2005,1981,1948,1906,</a:t>
            </a:r>
          </a:p>
          <a:p>
            <a:pPr>
              <a:buFontTx/>
              <a:buNone/>
            </a:pPr>
            <a:r>
              <a:rPr lang="fr-FR" sz="1200" b="1">
                <a:latin typeface="Courier New" charset="0"/>
              </a:rPr>
              <a:t>  1855,1797,1731,1658,1580,1495,1407,1314,1219,1122,1024,</a:t>
            </a:r>
          </a:p>
          <a:p>
            <a:pPr>
              <a:buFontTx/>
              <a:buNone/>
            </a:pPr>
            <a:r>
              <a:rPr lang="fr-FR" sz="1200" b="1">
                <a:latin typeface="Courier New" charset="0"/>
              </a:rPr>
              <a:t>  926,829,734,641,553,468,390,317,251,193,142,</a:t>
            </a:r>
          </a:p>
          <a:p>
            <a:pPr>
              <a:buFontTx/>
              <a:buNone/>
            </a:pPr>
            <a:r>
              <a:rPr lang="fr-FR" sz="1200" b="1">
                <a:latin typeface="Courier New" charset="0"/>
              </a:rPr>
              <a:t>  100,67,43,29,24,29,43,67,100,142,193,</a:t>
            </a:r>
          </a:p>
          <a:p>
            <a:pPr>
              <a:buFontTx/>
              <a:buNone/>
            </a:pPr>
            <a:r>
              <a:rPr lang="fr-FR" sz="1200" b="1">
                <a:latin typeface="Courier New" charset="0"/>
              </a:rPr>
              <a:t>  251,317,390,468,553,641,734,829,926</a:t>
            </a:r>
          </a:p>
          <a:p>
            <a:pPr>
              <a:buFontTx/>
              <a:buNone/>
            </a:pPr>
            <a:r>
              <a:rPr lang="fr-FR" sz="1800" b="1">
                <a:latin typeface="Courier New" charset="0"/>
              </a:rPr>
              <a:t>}; </a:t>
            </a:r>
            <a:endParaRPr lang="en-US" sz="1800" b="1">
              <a:latin typeface="Courier New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charset="0"/>
              </a:rPr>
              <a:t>TIMER0_TAILR_R = 2841; // 35.5125us, 439.9859Hz</a:t>
            </a: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void Timer0A_Handler(void){</a:t>
            </a: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  TIMER0_ICR_R = TIMER_ICR_TATOCINT;// acknowledge</a:t>
            </a: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  I = (I+1)&amp;0x3F; // 0 to 63</a:t>
            </a: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  DAC_Out(Wave[I]);</a:t>
            </a:r>
          </a:p>
          <a:p>
            <a:pPr>
              <a:buFontTx/>
              <a:buNone/>
            </a:pPr>
            <a:r>
              <a:rPr lang="en-US" sz="1800" b="1">
                <a:latin typeface="Courier New" charset="0"/>
              </a:rPr>
              <a:t>}</a:t>
            </a:r>
          </a:p>
        </p:txBody>
      </p:sp>
      <p:sp>
        <p:nvSpPr>
          <p:cNvPr id="10246" name="TextBox 1"/>
          <p:cNvSpPr txBox="1">
            <a:spLocks noChangeArrowheads="1"/>
          </p:cNvSpPr>
          <p:nvPr/>
        </p:nvSpPr>
        <p:spPr bwMode="auto">
          <a:xfrm>
            <a:off x="1219200" y="1371600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0000FF"/>
                </a:solidFill>
              </a:rPr>
              <a:t>Why 11 bits?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9900" y="3505200"/>
            <a:ext cx="19050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277100" y="3049588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7734300" y="3049588"/>
            <a:ext cx="0" cy="4476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7"/>
          <p:cNvSpPr txBox="1">
            <a:spLocks noChangeArrowheads="1"/>
          </p:cNvSpPr>
          <p:nvPr/>
        </p:nvSpPr>
        <p:spPr bwMode="auto">
          <a:xfrm>
            <a:off x="6972300" y="3489325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imes New Roman" charset="0"/>
                <a:ea typeface="MS PGothic" charset="0"/>
                <a:cs typeface="MS PGothic" charset="0"/>
              </a:rPr>
              <a:t>Output one value to DAC</a:t>
            </a:r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7277100" y="4725988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7734300" y="4183063"/>
            <a:ext cx="0" cy="4460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Box 10"/>
          <p:cNvSpPr txBox="1">
            <a:spLocks noChangeArrowheads="1"/>
          </p:cNvSpPr>
          <p:nvPr/>
        </p:nvSpPr>
        <p:spPr bwMode="auto">
          <a:xfrm>
            <a:off x="7048500" y="26797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imes New Roman" charset="0"/>
                <a:ea typeface="MS PGothic" charset="0"/>
                <a:cs typeface="MS PGothic" charset="0"/>
              </a:rPr>
              <a:t>Timer ISR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81750"/>
            <a:ext cx="3962400" cy="476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en-US" sz="1400" dirty="0"/>
              <a:t>EE 445L – Bard, </a:t>
            </a:r>
            <a:r>
              <a:rPr lang="en-US" sz="1400" dirty="0" smtClean="0"/>
              <a:t>McDermott, Valvano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Calibri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801</Words>
  <Application>Microsoft Macintosh PowerPoint</Application>
  <PresentationFormat>On-screen Show (4:3)</PresentationFormat>
  <Paragraphs>149</Paragraphs>
  <Slides>14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Worksheet</vt:lpstr>
      <vt:lpstr>EE 445L – Embedded System Design Lab </vt:lpstr>
      <vt:lpstr>Audio</vt:lpstr>
      <vt:lpstr>Music</vt:lpstr>
      <vt:lpstr>Music</vt:lpstr>
      <vt:lpstr>Sine wave generation</vt:lpstr>
      <vt:lpstr>523 Hz sine wave output 12-bit DAC</vt:lpstr>
      <vt:lpstr>Musical Notes</vt:lpstr>
      <vt:lpstr>Tone Generation</vt:lpstr>
      <vt:lpstr>Tone Generation</vt:lpstr>
      <vt:lpstr>Tone Generation</vt:lpstr>
      <vt:lpstr>Tone Generation</vt:lpstr>
      <vt:lpstr>Song Generation</vt:lpstr>
      <vt:lpstr>Envelope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445L - Embedded Systems Lab</dc:title>
  <dc:creator>wcb</dc:creator>
  <cp:lastModifiedBy>Mark McDermott</cp:lastModifiedBy>
  <cp:revision>342</cp:revision>
  <dcterms:created xsi:type="dcterms:W3CDTF">2006-06-01T19:47:22Z</dcterms:created>
  <dcterms:modified xsi:type="dcterms:W3CDTF">2017-07-11T02:21:29Z</dcterms:modified>
</cp:coreProperties>
</file>