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1" r:id="rId3"/>
    <p:sldId id="422" r:id="rId4"/>
    <p:sldId id="424" r:id="rId5"/>
    <p:sldId id="452" r:id="rId6"/>
    <p:sldId id="433" r:id="rId7"/>
    <p:sldId id="434" r:id="rId8"/>
    <p:sldId id="436" r:id="rId9"/>
    <p:sldId id="450" r:id="rId10"/>
    <p:sldId id="453" r:id="rId11"/>
    <p:sldId id="454" r:id="rId12"/>
    <p:sldId id="435" r:id="rId13"/>
    <p:sldId id="427" r:id="rId14"/>
    <p:sldId id="420" r:id="rId15"/>
    <p:sldId id="448" r:id="rId16"/>
    <p:sldId id="429" r:id="rId17"/>
    <p:sldId id="430" r:id="rId18"/>
    <p:sldId id="431" r:id="rId19"/>
    <p:sldId id="44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00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1D809743-EBA3-4548-B1F8-EDC913E16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8D2E960C-B01A-AD4A-B192-76E33833F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3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765F-4364-9646-82E9-146082E30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49DE3-F652-F346-AD70-23EB5411E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F709-FBF9-8B42-9B7B-EEDBFC800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4844-B368-6A49-AC4F-5B95B49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49D9E-25C4-D643-A7C2-3A997AC4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EBE59-AAE8-574A-9FE9-3B8124ED3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BD10E-21AE-2B4B-99BB-1329D0656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09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71800"/>
            <a:ext cx="4041775" cy="31543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6401-39E8-0C41-BC05-3635D2232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020B7-905B-F84E-B12E-F7A06979E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A744F-BD79-AB40-B36D-E120C1250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2E090-3CBC-0B44-83C1-C020E5B53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E682-B39F-CF48-A564-F742538FE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893C1C57-D6D5-E84A-A5EA-6B75AF498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5257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402DDC3-F1D3-CC4F-809C-09CC871B2A80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Data flow graphs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Processor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Architecture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cs typeface="+mn-cs"/>
              </a:rPr>
              <a:t>Interfaces</a:t>
            </a:r>
          </a:p>
          <a:p>
            <a:pPr eaLnBrk="1" hangingPunct="1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2438400" y="5257800"/>
            <a:ext cx="4268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 dirty="0">
                <a:solidFill>
                  <a:srgbClr val="0000FF"/>
                </a:solidFill>
              </a:rPr>
              <a:t>Reading assignment: Chapters 1, 2 &amp;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Banding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020B7-905B-F84E-B12E-F7A06979E8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3649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49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03215" y="1905000"/>
            <a:ext cx="3581400" cy="2743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0000_0000_0000_0000_0000_0000_000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/>
                <a:cs typeface="Courier New"/>
              </a:rPr>
              <a:t>1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_0000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1905000"/>
            <a:ext cx="2274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RAM Address [0x2000_0000]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22449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6849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/>
                <a:cs typeface="Courier New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62600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7000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391400" y="3352800"/>
            <a:ext cx="911351" cy="228600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/>
                <a:cs typeface="Courier New"/>
              </a:rPr>
              <a:t>0x00000000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141" y="3657600"/>
            <a:ext cx="1085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 [0x2200001C]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3657600"/>
            <a:ext cx="1085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 [0x22000018]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4941" y="3657600"/>
            <a:ext cx="1085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 [0x22000014]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3657600"/>
            <a:ext cx="1085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 [0x22000010]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657600"/>
            <a:ext cx="1015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 [0x220000C]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6400" y="3657600"/>
            <a:ext cx="1015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[0x22000008]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541" y="3657600"/>
            <a:ext cx="1015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[0x22000004]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3657600"/>
            <a:ext cx="1015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8000"/>
                </a:solidFill>
                <a:latin typeface="Courier New"/>
                <a:cs typeface="Courier New"/>
              </a:rPr>
              <a:t>[0x22000000]</a:t>
            </a:r>
            <a:endParaRPr lang="en-US" sz="9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1600200"/>
            <a:ext cx="2015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RAM Value: 0x0000_0010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4218801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Bit Banded RAM Addresses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32" name="Right Brace 31"/>
          <p:cNvSpPr/>
          <p:nvPr/>
        </p:nvSpPr>
        <p:spPr bwMode="auto">
          <a:xfrm rot="5400000">
            <a:off x="4495800" y="381000"/>
            <a:ext cx="304800" cy="7315200"/>
          </a:xfrm>
          <a:prstGeom prst="rightBrace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Elbow Connector 35"/>
          <p:cNvCxnSpPr/>
          <p:nvPr/>
        </p:nvCxnSpPr>
        <p:spPr bwMode="auto">
          <a:xfrm rot="16200000" flipH="1">
            <a:off x="6691158" y="1926735"/>
            <a:ext cx="1264920" cy="1673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Elbow Connector 44"/>
          <p:cNvCxnSpPr/>
          <p:nvPr/>
        </p:nvCxnSpPr>
        <p:spPr bwMode="auto">
          <a:xfrm rot="16200000" flipH="1">
            <a:off x="6186291" y="2358476"/>
            <a:ext cx="1274064" cy="822959"/>
          </a:xfrm>
          <a:prstGeom prst="bentConnector3">
            <a:avLst>
              <a:gd name="adj1" fmla="val 63096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Elbow Connector 46"/>
          <p:cNvCxnSpPr/>
          <p:nvPr/>
        </p:nvCxnSpPr>
        <p:spPr bwMode="auto">
          <a:xfrm rot="5400000">
            <a:off x="5693919" y="2772749"/>
            <a:ext cx="1274063" cy="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Elbow Connector 49"/>
          <p:cNvCxnSpPr/>
          <p:nvPr/>
        </p:nvCxnSpPr>
        <p:spPr bwMode="auto">
          <a:xfrm rot="5400000">
            <a:off x="5195316" y="2354580"/>
            <a:ext cx="1274064" cy="8321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Elbow Connector 50"/>
          <p:cNvCxnSpPr/>
          <p:nvPr/>
        </p:nvCxnSpPr>
        <p:spPr bwMode="auto">
          <a:xfrm rot="5400000">
            <a:off x="4647402" y="1993392"/>
            <a:ext cx="1274064" cy="1554480"/>
          </a:xfrm>
          <a:prstGeom prst="bentConnector3">
            <a:avLst>
              <a:gd name="adj1" fmla="val 41029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152400" y="3352800"/>
            <a:ext cx="815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</a:rPr>
              <a:t>BB DATA:</a:t>
            </a:r>
            <a:endParaRPr lang="en-US" sz="1050" b="1" dirty="0">
              <a:solidFill>
                <a:srgbClr val="000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7200" y="48006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+mn-lt"/>
                <a:cs typeface="Courier New"/>
              </a:rPr>
              <a:t>bit_word_offset</a:t>
            </a:r>
            <a:r>
              <a:rPr lang="en-US" sz="1200" dirty="0">
                <a:latin typeface="+mn-lt"/>
                <a:cs typeface="Courier New"/>
              </a:rPr>
              <a:t> = (</a:t>
            </a:r>
            <a:r>
              <a:rPr lang="en-US" sz="1200" dirty="0" err="1">
                <a:latin typeface="+mn-lt"/>
                <a:cs typeface="Courier New"/>
              </a:rPr>
              <a:t>byte_offset</a:t>
            </a:r>
            <a:r>
              <a:rPr lang="en-US" sz="1200" dirty="0">
                <a:latin typeface="+mn-lt"/>
                <a:cs typeface="Courier New"/>
              </a:rPr>
              <a:t> x 32) + (</a:t>
            </a:r>
            <a:r>
              <a:rPr lang="en-US" sz="1200" dirty="0" err="1">
                <a:latin typeface="+mn-lt"/>
                <a:cs typeface="Courier New"/>
              </a:rPr>
              <a:t>bit_number</a:t>
            </a:r>
            <a:r>
              <a:rPr lang="en-US" sz="1200" dirty="0">
                <a:latin typeface="+mn-lt"/>
                <a:cs typeface="Courier New"/>
              </a:rPr>
              <a:t> × 4</a:t>
            </a:r>
            <a:r>
              <a:rPr lang="en-US" sz="1200" dirty="0" smtClean="0">
                <a:latin typeface="+mn-lt"/>
                <a:cs typeface="Courier New"/>
              </a:rPr>
              <a:t>)	</a:t>
            </a:r>
            <a:r>
              <a:rPr lang="en-US" sz="1200" dirty="0" err="1">
                <a:cs typeface="Courier New"/>
              </a:rPr>
              <a:t>bit_word_offset</a:t>
            </a:r>
            <a:r>
              <a:rPr lang="en-US" sz="1200" dirty="0">
                <a:cs typeface="Courier New"/>
              </a:rPr>
              <a:t> </a:t>
            </a:r>
            <a:r>
              <a:rPr lang="en-US" sz="1200" dirty="0" smtClean="0">
                <a:cs typeface="Courier New"/>
              </a:rPr>
              <a:t>= 0 x 32 + 4 x 4 = 0x10</a:t>
            </a:r>
            <a:endParaRPr lang="en-US" sz="1200" dirty="0">
              <a:latin typeface="+mn-lt"/>
              <a:cs typeface="Courier New"/>
            </a:endParaRPr>
          </a:p>
          <a:p>
            <a:r>
              <a:rPr lang="en-US" sz="1200" dirty="0" err="1">
                <a:latin typeface="+mn-lt"/>
                <a:cs typeface="Courier New"/>
              </a:rPr>
              <a:t>bit_word_addr</a:t>
            </a:r>
            <a:r>
              <a:rPr lang="en-US" sz="1200" dirty="0">
                <a:latin typeface="+mn-lt"/>
                <a:cs typeface="Courier New"/>
              </a:rPr>
              <a:t> = </a:t>
            </a:r>
            <a:r>
              <a:rPr lang="en-US" sz="1200" dirty="0" err="1">
                <a:latin typeface="+mn-lt"/>
                <a:cs typeface="Courier New"/>
              </a:rPr>
              <a:t>bit_band_base</a:t>
            </a:r>
            <a:r>
              <a:rPr lang="en-US" sz="1200" dirty="0">
                <a:latin typeface="+mn-lt"/>
                <a:cs typeface="Courier New"/>
              </a:rPr>
              <a:t> + </a:t>
            </a:r>
            <a:r>
              <a:rPr lang="en-US" sz="1200" dirty="0" err="1" smtClean="0">
                <a:latin typeface="+mn-lt"/>
                <a:cs typeface="Courier New"/>
              </a:rPr>
              <a:t>bit_word_offset</a:t>
            </a:r>
            <a:r>
              <a:rPr lang="en-US" sz="1200" dirty="0" smtClean="0">
                <a:latin typeface="+mn-lt"/>
                <a:cs typeface="Courier New"/>
              </a:rPr>
              <a:t>		</a:t>
            </a:r>
            <a:r>
              <a:rPr lang="en-US" sz="1200" dirty="0" err="1" smtClean="0">
                <a:cs typeface="Courier New"/>
              </a:rPr>
              <a:t>bit_word_addr</a:t>
            </a:r>
            <a:r>
              <a:rPr lang="en-US" sz="1200" dirty="0" smtClean="0">
                <a:cs typeface="Courier New"/>
              </a:rPr>
              <a:t> = 0x2200_0000 + 0x10 = 0x2200_0010 </a:t>
            </a:r>
            <a:endParaRPr lang="en-US" sz="1200" dirty="0">
              <a:latin typeface="+mn-lt"/>
              <a:cs typeface="Courier New"/>
            </a:endParaRPr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  <p:extLst>
      <p:ext uri="{BB962C8B-B14F-4D97-AF65-F5344CB8AC3E}">
        <p14:creationId xmlns:p14="http://schemas.microsoft.com/office/powerpoint/2010/main" val="348485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535B68E-E316-6346-8BB1-61A48D84476A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370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4174" y="152400"/>
            <a:ext cx="7769225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I/O Port Bit Specific Addressing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I/O Port bit banding used to access port data register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Define address offset as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4*2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000" dirty="0">
                <a:latin typeface="Arial" charset="0"/>
              </a:rPr>
              <a:t>, where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000" dirty="0">
                <a:latin typeface="Arial" charset="0"/>
              </a:rPr>
              <a:t> is the selected bit position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256 possible bit combinations (0-8)</a:t>
            </a:r>
          </a:p>
          <a:p>
            <a:pPr lvl="1">
              <a:defRPr/>
            </a:pPr>
            <a:r>
              <a:rPr lang="en-US" sz="2000" dirty="0">
                <a:latin typeface="Arial" charset="0"/>
              </a:rPr>
              <a:t>Add offsets for each bit selected to base address for the port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Example: Port A, bits 1,2,3</a:t>
            </a:r>
          </a:p>
          <a:p>
            <a:pPr lvl="1"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endParaRPr lang="en-US" sz="2800" dirty="0">
              <a:latin typeface="Arial" charset="0"/>
              <a:cs typeface="+mn-cs"/>
            </a:endParaRPr>
          </a:p>
        </p:txBody>
      </p:sp>
      <p:pic>
        <p:nvPicPr>
          <p:cNvPr id="20486" name="Picture 102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3425" y="1828800"/>
            <a:ext cx="4519613" cy="2151063"/>
          </a:xfrm>
        </p:spPr>
      </p:pic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4549775" y="4014788"/>
            <a:ext cx="3932238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cs typeface="Times New Roman" charset="0"/>
              </a:rPr>
              <a:t>Port A = 0x4000.4000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cs typeface="Times New Roman" charset="0"/>
              </a:rPr>
              <a:t>PA321 =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cs typeface="Times New Roman" charset="0"/>
              </a:rPr>
              <a:t>0x4000.4000+0x0008+0x0010+0x0020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cs typeface="Times New Roman" charset="0"/>
              </a:rPr>
              <a:t>= 0x4000.4038</a:t>
            </a:r>
            <a:r>
              <a:rPr lang="en-US" sz="1800" dirty="0">
                <a:solidFill>
                  <a:srgbClr val="0000FF"/>
                </a:solidFill>
                <a:latin typeface="Book Antiqua" charset="0"/>
                <a:cs typeface="Times New Roman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cs typeface="+mn-cs"/>
              </a:rPr>
              <a:t> </a:t>
            </a:r>
          </a:p>
          <a:p>
            <a:pPr algn="ctr" eaLnBrk="1" hangingPunct="1">
              <a:defRPr/>
            </a:pPr>
            <a:r>
              <a:rPr lang="en-US" sz="1800" dirty="0">
                <a:cs typeface="+mn-cs"/>
              </a:rPr>
              <a:t>Provides friendly and atomic access to port pins</a:t>
            </a: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2095500" y="5772150"/>
            <a:ext cx="617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FF0000"/>
                </a:solidFill>
              </a:rPr>
              <a:t>These base addresses are different on the TM4C1294</a:t>
            </a: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3962400" y="4800600"/>
            <a:ext cx="1219200" cy="9667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748213" y="48006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  <p:extLst>
      <p:ext uri="{BB962C8B-B14F-4D97-AF65-F5344CB8AC3E}">
        <p14:creationId xmlns:p14="http://schemas.microsoft.com/office/powerpoint/2010/main" val="230628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AC7F415-5176-9A44-BC82-23E4F8F36B58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5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858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Little endian memory access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94226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57600"/>
            <a:ext cx="3797852" cy="2183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F1BD00E-B306-0C4C-8F6D-A398728952DB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Embedded System Architecture</a:t>
            </a:r>
          </a:p>
        </p:txBody>
      </p:sp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1600200" y="59436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1.1 in the book</a:t>
            </a:r>
          </a:p>
        </p:txBody>
      </p:sp>
      <p:pic>
        <p:nvPicPr>
          <p:cNvPr id="2662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0125"/>
            <a:ext cx="8218488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8B7082B-4A90-5345-86C3-725845C5879C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6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Introduction to Interfacing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1457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An </a:t>
            </a:r>
            <a:r>
              <a:rPr lang="en-US" b="1" dirty="0">
                <a:cs typeface="+mn-cs"/>
              </a:rPr>
              <a:t>interface:</a:t>
            </a:r>
          </a:p>
          <a:p>
            <a:pPr lvl="1">
              <a:defRPr/>
            </a:pPr>
            <a:r>
              <a:rPr lang="en-US" dirty="0"/>
              <a:t>is the hardware and software that combine to allow the computer to communicate with external hardware</a:t>
            </a:r>
          </a:p>
          <a:p>
            <a:pPr lvl="1">
              <a:defRPr/>
            </a:pPr>
            <a:r>
              <a:rPr lang="en-US" dirty="0"/>
              <a:t>it must be able to adapt to a wide range of inputs and outputs that can exist in either digital analog or time form</a:t>
            </a: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1143000" y="567055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Sections 2.2 and 2.4 in the book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5F38244-09E6-1C4D-B5E8-5D9EC310AC77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2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8900"/>
            <a:ext cx="4876800" cy="10668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TM4C123 Architecture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55700"/>
            <a:ext cx="68230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685800" y="6488113"/>
            <a:ext cx="586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2.2.1 in the book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9B11562-FEE2-8D4D-B30A-ADBB749CB56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1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Interfaces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Universal Asynchronous Receiver Transmitter</a:t>
            </a:r>
          </a:p>
          <a:p>
            <a:pPr lvl="1">
              <a:defRPr/>
            </a:pPr>
            <a:r>
              <a:rPr lang="en-US" dirty="0"/>
              <a:t>UART</a:t>
            </a:r>
          </a:p>
          <a:p>
            <a:pPr lvl="1">
              <a:defRPr/>
            </a:pPr>
            <a:r>
              <a:rPr lang="en-US" i="1" dirty="0"/>
              <a:t>Serial means one bit at a time</a:t>
            </a:r>
            <a:endParaRPr lang="en-US" dirty="0"/>
          </a:p>
          <a:p>
            <a:pPr lvl="1">
              <a:defRPr/>
            </a:pPr>
            <a:r>
              <a:rPr lang="en-US" b="1" dirty="0"/>
              <a:t>Interaction between PC running </a:t>
            </a:r>
            <a:r>
              <a:rPr lang="en-US" b="1" dirty="0" err="1"/>
              <a:t>PuTTy</a:t>
            </a:r>
            <a:endParaRPr lang="en-US" b="1" dirty="0"/>
          </a:p>
          <a:p>
            <a:pPr lvl="1">
              <a:defRPr/>
            </a:pPr>
            <a:r>
              <a:rPr lang="en-US" dirty="0"/>
              <a:t>Microcontroller network, Lab 4 CC3100</a:t>
            </a:r>
          </a:p>
          <a:p>
            <a:pPr>
              <a:defRPr/>
            </a:pPr>
            <a:r>
              <a:rPr lang="en-US" b="1" dirty="0">
                <a:cs typeface="+mn-cs"/>
              </a:rPr>
              <a:t>ADC </a:t>
            </a:r>
          </a:p>
          <a:p>
            <a:pPr lvl="1">
              <a:defRPr/>
            </a:pPr>
            <a:r>
              <a:rPr lang="en-US" b="1" dirty="0"/>
              <a:t>12-bit precision</a:t>
            </a:r>
          </a:p>
          <a:p>
            <a:pPr lvl="1">
              <a:defRPr/>
            </a:pPr>
            <a:r>
              <a:rPr lang="en-US" b="1" dirty="0"/>
              <a:t>0 to 3.3V range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80BDB50-AD0B-7648-A048-9A5DF8C5108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1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Interfaces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The </a:t>
            </a:r>
            <a:r>
              <a:rPr lang="en-US" i="1" dirty="0">
                <a:cs typeface="+mn-cs"/>
              </a:rPr>
              <a:t>Synchronous Serial Interface </a:t>
            </a:r>
            <a:r>
              <a:rPr lang="en-US" dirty="0">
                <a:cs typeface="+mn-cs"/>
              </a:rPr>
              <a:t>(SSI)</a:t>
            </a:r>
          </a:p>
          <a:p>
            <a:pPr lvl="1">
              <a:defRPr/>
            </a:pPr>
            <a:r>
              <a:rPr lang="en-US" dirty="0"/>
              <a:t>Shift registers</a:t>
            </a:r>
          </a:p>
          <a:p>
            <a:pPr lvl="1">
              <a:defRPr/>
            </a:pPr>
            <a:r>
              <a:rPr lang="en-US" dirty="0"/>
              <a:t>Organic Light Emitting Diode (OLED)</a:t>
            </a:r>
          </a:p>
          <a:p>
            <a:pPr lvl="1">
              <a:defRPr/>
            </a:pPr>
            <a:r>
              <a:rPr lang="en-US" b="1" dirty="0">
                <a:solidFill>
                  <a:srgbClr val="0000FF"/>
                </a:solidFill>
              </a:rPr>
              <a:t>ST7735R Liquid Crystal Display (LCD)</a:t>
            </a:r>
          </a:p>
          <a:p>
            <a:pPr lvl="1">
              <a:defRPr/>
            </a:pPr>
            <a:r>
              <a:rPr lang="en-US" dirty="0"/>
              <a:t>Analog to Digital Converters (ADC)</a:t>
            </a:r>
          </a:p>
          <a:p>
            <a:pPr lvl="1">
              <a:defRPr/>
            </a:pPr>
            <a:r>
              <a:rPr lang="en-US" b="1" dirty="0">
                <a:solidFill>
                  <a:srgbClr val="0000FF"/>
                </a:solidFill>
              </a:rPr>
              <a:t>Digital to Analog Converters (DAC)</a:t>
            </a:r>
          </a:p>
          <a:p>
            <a:pPr lvl="1">
              <a:defRPr/>
            </a:pPr>
            <a:r>
              <a:rPr lang="en-US" dirty="0"/>
              <a:t>Other microprocessors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CA129DE-9A95-B047-A39C-1BF7A9BB2B0A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Interfaces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The </a:t>
            </a:r>
            <a:r>
              <a:rPr lang="en-US" i="1" dirty="0">
                <a:cs typeface="+mn-cs"/>
              </a:rPr>
              <a:t>timer </a:t>
            </a:r>
            <a:r>
              <a:rPr lang="en-US" dirty="0">
                <a:cs typeface="+mn-cs"/>
              </a:rPr>
              <a:t>features on the TM4C:</a:t>
            </a:r>
          </a:p>
          <a:p>
            <a:pPr lvl="1">
              <a:defRPr/>
            </a:pPr>
            <a:r>
              <a:rPr lang="en-US" b="1" dirty="0"/>
              <a:t>Fixed periodic rate interrupts</a:t>
            </a:r>
          </a:p>
          <a:p>
            <a:pPr lvl="1">
              <a:defRPr/>
            </a:pPr>
            <a:r>
              <a:rPr lang="en-US" b="1" dirty="0"/>
              <a:t>Pulse Width Modulated outputs (PWM)</a:t>
            </a:r>
          </a:p>
          <a:p>
            <a:pPr lvl="1">
              <a:defRPr/>
            </a:pPr>
            <a:r>
              <a:rPr lang="en-US" dirty="0"/>
              <a:t>Event counter system for advanced timing operations</a:t>
            </a:r>
          </a:p>
          <a:p>
            <a:pPr lvl="1">
              <a:defRPr/>
            </a:pPr>
            <a:r>
              <a:rPr lang="en-US" b="1" dirty="0"/>
              <a:t>Input capture used for period and pulse width measurement</a:t>
            </a:r>
          </a:p>
          <a:p>
            <a:pPr lvl="1">
              <a:defRPr/>
            </a:pPr>
            <a:r>
              <a:rPr lang="en-US" dirty="0"/>
              <a:t>Output compare used for generating signals and frequency measurement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87EB683-D8FB-6046-98A1-86AE27E4352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2578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Data Flow Graph</a:t>
            </a:r>
          </a:p>
          <a:p>
            <a:pPr>
              <a:defRPr/>
            </a:pPr>
            <a:r>
              <a:rPr lang="en-US" dirty="0">
                <a:cs typeface="+mn-cs"/>
              </a:rPr>
              <a:t>Microcontroller</a:t>
            </a:r>
          </a:p>
          <a:p>
            <a:pPr>
              <a:defRPr/>
            </a:pPr>
            <a:r>
              <a:rPr lang="en-US" dirty="0">
                <a:cs typeface="+mn-cs"/>
              </a:rPr>
              <a:t>RISC processor</a:t>
            </a:r>
          </a:p>
          <a:p>
            <a:pPr>
              <a:defRPr/>
            </a:pPr>
            <a:r>
              <a:rPr lang="en-US" dirty="0">
                <a:cs typeface="+mn-cs"/>
              </a:rPr>
              <a:t>Little endian memory </a:t>
            </a:r>
          </a:p>
          <a:p>
            <a:pPr>
              <a:defRPr/>
            </a:pPr>
            <a:r>
              <a:rPr lang="en-US" dirty="0">
                <a:cs typeface="+mn-cs"/>
              </a:rPr>
              <a:t>Introduction to interfacing</a:t>
            </a:r>
          </a:p>
          <a:p>
            <a:pPr lvl="1">
              <a:defRPr/>
            </a:pPr>
            <a:r>
              <a:rPr lang="en-US" dirty="0"/>
              <a:t>Digital</a:t>
            </a:r>
          </a:p>
          <a:p>
            <a:pPr lvl="1">
              <a:defRPr/>
            </a:pPr>
            <a:r>
              <a:rPr lang="en-US" dirty="0"/>
              <a:t>Serial</a:t>
            </a:r>
          </a:p>
          <a:p>
            <a:pPr lvl="1">
              <a:defRPr/>
            </a:pPr>
            <a:r>
              <a:rPr lang="en-US" dirty="0"/>
              <a:t>Analog</a:t>
            </a:r>
          </a:p>
          <a:p>
            <a:pPr lvl="1">
              <a:defRPr/>
            </a:pPr>
            <a:r>
              <a:rPr lang="en-US" dirty="0"/>
              <a:t>Time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6BF0C15-DDBF-144B-8496-4F5D1585EE7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89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Data Flow Graph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874838" y="1076325"/>
            <a:ext cx="2011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i="1">
                <a:latin typeface="Calibri" charset="0"/>
                <a:cs typeface="+mn-cs"/>
              </a:rPr>
              <a:t>Lab 3 Alarm clock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4048125"/>
            <a:ext cx="35814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Circles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Software components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Rectangles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4325" y="4213225"/>
            <a:ext cx="2438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Systems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Components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Interfaces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981200"/>
            <a:ext cx="808513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72200" y="4394200"/>
            <a:ext cx="2819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Arrows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format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bandwidth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direction</a:t>
            </a:r>
          </a:p>
        </p:txBody>
      </p:sp>
      <p:sp>
        <p:nvSpPr>
          <p:cNvPr id="18440" name="TextBox 1"/>
          <p:cNvSpPr txBox="1">
            <a:spLocks noChangeArrowheads="1"/>
          </p:cNvSpPr>
          <p:nvPr/>
        </p:nvSpPr>
        <p:spPr bwMode="auto">
          <a:xfrm>
            <a:off x="152400" y="5780088"/>
            <a:ext cx="586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1.3.3 in the book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53EDE10-C69F-A348-B237-194913253CB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0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454025"/>
            <a:ext cx="7621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Motor Controller Data Flow Graph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955925" y="514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5141913"/>
            <a:ext cx="3048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Arrows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format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bandwidth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Data direction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288" y="5326063"/>
            <a:ext cx="35814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Circles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Software components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Rectangles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6425"/>
            <a:ext cx="8343900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7" name="Text Box 4"/>
          <p:cNvSpPr txBox="1">
            <a:spLocks noChangeArrowheads="1"/>
          </p:cNvSpPr>
          <p:nvPr/>
        </p:nvSpPr>
        <p:spPr bwMode="auto">
          <a:xfrm>
            <a:off x="141288" y="53975"/>
            <a:ext cx="28273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i="1">
                <a:latin typeface="Calibri" charset="0"/>
                <a:cs typeface="+mn-cs"/>
              </a:rPr>
              <a:t>Lab 10 Integral Controller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89329D7-60BE-4349-80F3-DD44048120A9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0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Memory Mapped Processor Architecture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905000"/>
            <a:ext cx="6716712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5105400"/>
          <a:ext cx="2286000" cy="1463672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4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0x0000.0000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256 KiB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∙∙∙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Flash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0x0003.FFFF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ROM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0x2000.0000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 KiB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∙∙∙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Static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0x2000.7FFF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09" name="TextBox 1"/>
          <p:cNvSpPr txBox="1">
            <a:spLocks noChangeArrowheads="1"/>
          </p:cNvSpPr>
          <p:nvPr/>
        </p:nvSpPr>
        <p:spPr bwMode="auto">
          <a:xfrm>
            <a:off x="4495800" y="5243513"/>
            <a:ext cx="2992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Harvard Architecture</a:t>
            </a:r>
          </a:p>
          <a:p>
            <a:r>
              <a:rPr lang="en-US"/>
              <a:t>RISC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020B7-905B-F84E-B12E-F7A06979E8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1858"/>
            <a:ext cx="6324600" cy="503239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Cortex M4 Block Diagram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  <p:extLst>
      <p:ext uri="{BB962C8B-B14F-4D97-AF65-F5344CB8AC3E}">
        <p14:creationId xmlns:p14="http://schemas.microsoft.com/office/powerpoint/2010/main" val="2400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5531498-B05E-574A-8F42-F7EFD151163B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2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410200" cy="11430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Cortex M RISC Architecture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47788"/>
            <a:ext cx="60658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895600"/>
            <a:ext cx="70262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685800" y="6488113"/>
            <a:ext cx="678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Sections 2.1 and 2.3 in the book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6324600" y="457200"/>
            <a:ext cx="2590800" cy="3046988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Few instructions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Fixed lengths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Execute in 1 or 2 cycles,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Only load and store can access memory, 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No one instruction can both read and write memory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Many GP registers</a:t>
            </a:r>
          </a:p>
          <a:p>
            <a:pPr>
              <a:buFontTx/>
              <a:buChar char="•"/>
            </a:pPr>
            <a:r>
              <a:rPr lang="en-US" sz="1600" b="1" dirty="0">
                <a:latin typeface="+mn-lt"/>
                <a:cs typeface="Times New Roman" charset="0"/>
              </a:rPr>
              <a:t>Few addressing modes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3B368C6-7990-2748-8E32-6614FE715D6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2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648200" cy="12192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Cortex M Architecture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25625" y="4435475"/>
            <a:ext cx="552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>
                <a:latin typeface="Arial-BoldMT" charset="0"/>
                <a:cs typeface="+mn-cs"/>
              </a:rPr>
              <a:t>APSR </a:t>
            </a:r>
            <a:r>
              <a:rPr lang="en-US" sz="1800">
                <a:latin typeface="ArialMT" charset="0"/>
                <a:cs typeface="+mn-cs"/>
              </a:rPr>
              <a:t>contains the current state of the condition </a:t>
            </a:r>
          </a:p>
          <a:p>
            <a:pPr algn="ctr" eaLnBrk="1" hangingPunct="1">
              <a:defRPr/>
            </a:pPr>
            <a:r>
              <a:rPr lang="en-US" sz="1800">
                <a:latin typeface="ArialMT" charset="0"/>
                <a:cs typeface="+mn-cs"/>
              </a:rPr>
              <a:t>flags from previous instruction executions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49425" y="5045075"/>
            <a:ext cx="548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>
                <a:latin typeface="Arial-BoldMT" charset="0"/>
                <a:cs typeface="+mn-cs"/>
              </a:rPr>
              <a:t>IPSR </a:t>
            </a:r>
            <a:r>
              <a:rPr lang="en-US" sz="1800">
                <a:latin typeface="ArialMT" charset="0"/>
                <a:cs typeface="+mn-cs"/>
              </a:rPr>
              <a:t>contains the exception type number of the </a:t>
            </a:r>
          </a:p>
          <a:p>
            <a:pPr algn="ctr" eaLnBrk="1" hangingPunct="1">
              <a:defRPr/>
            </a:pPr>
            <a:r>
              <a:rPr lang="en-US" sz="1800">
                <a:latin typeface="ArialMT" charset="0"/>
                <a:cs typeface="+mn-cs"/>
              </a:rPr>
              <a:t>current Interrupt Service Routine (ISR)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44625" y="5578475"/>
            <a:ext cx="607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>
                <a:latin typeface="Arial-BoldMT" charset="0"/>
                <a:cs typeface="+mn-cs"/>
              </a:rPr>
              <a:t>EPSR </a:t>
            </a:r>
            <a:r>
              <a:rPr lang="en-US" sz="1800">
                <a:latin typeface="ArialMT" charset="0"/>
                <a:cs typeface="+mn-cs"/>
              </a:rPr>
              <a:t>contains the Thumb state bit and the execution </a:t>
            </a:r>
          </a:p>
          <a:p>
            <a:pPr algn="ctr" eaLnBrk="1" hangingPunct="1">
              <a:defRPr/>
            </a:pPr>
            <a:r>
              <a:rPr lang="en-US" sz="1800">
                <a:latin typeface="ArialMT" charset="0"/>
                <a:cs typeface="+mn-cs"/>
              </a:rPr>
              <a:t>state bits for the If-Then (</a:t>
            </a:r>
            <a:r>
              <a:rPr lang="en-US" sz="1800">
                <a:latin typeface="Courier" charset="0"/>
                <a:cs typeface="+mn-cs"/>
              </a:rPr>
              <a:t>IT</a:t>
            </a:r>
            <a:r>
              <a:rPr lang="en-US" sz="1800">
                <a:latin typeface="ArialMT" charset="0"/>
                <a:cs typeface="+mn-cs"/>
              </a:rPr>
              <a:t>) instruction</a:t>
            </a:r>
          </a:p>
        </p:txBody>
      </p:sp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8475"/>
            <a:ext cx="78946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1D53E40-D8DB-244C-9577-6CF279C7CDB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2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TI Microcontrollers</a:t>
            </a:r>
          </a:p>
        </p:txBody>
      </p:sp>
      <p:graphicFrame>
        <p:nvGraphicFramePr>
          <p:cNvPr id="23555" name="Object 1"/>
          <p:cNvGraphicFramePr>
            <a:graphicFrameLocks noChangeAspect="1"/>
          </p:cNvGraphicFramePr>
          <p:nvPr/>
        </p:nvGraphicFramePr>
        <p:xfrm>
          <a:off x="134938" y="1752600"/>
          <a:ext cx="931703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791200" imgH="1993900" progId="Word.Document.12">
                  <p:embed/>
                </p:oleObj>
              </mc:Choice>
              <mc:Fallback>
                <p:oleObj name="Document" r:id="rId3" imgW="5791200" imgH="1993900" progId="Word.Document.12">
                  <p:embed/>
                  <p:pic>
                    <p:nvPicPr>
                      <p:cNvPr id="2355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752600"/>
                        <a:ext cx="931703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60338" y="3662363"/>
            <a:ext cx="7391400" cy="228600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60338" y="4125913"/>
            <a:ext cx="8221662" cy="228600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/>
          </a:p>
        </p:txBody>
      </p:sp>
      <p:sp>
        <p:nvSpPr>
          <p:cNvPr id="23558" name="Oval Callout 10"/>
          <p:cNvSpPr>
            <a:spLocks noChangeArrowheads="1"/>
          </p:cNvSpPr>
          <p:nvPr/>
        </p:nvSpPr>
        <p:spPr bwMode="auto">
          <a:xfrm>
            <a:off x="6869113" y="2667000"/>
            <a:ext cx="1371600" cy="773113"/>
          </a:xfrm>
          <a:prstGeom prst="wedgeEllipseCallout">
            <a:avLst>
              <a:gd name="adj1" fmla="val -80602"/>
              <a:gd name="adj2" fmla="val 9106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/>
              <a:t>Launch Pad</a:t>
            </a:r>
          </a:p>
        </p:txBody>
      </p:sp>
      <p:sp>
        <p:nvSpPr>
          <p:cNvPr id="23559" name="Oval Callout 11"/>
          <p:cNvSpPr>
            <a:spLocks noChangeArrowheads="1"/>
          </p:cNvSpPr>
          <p:nvPr/>
        </p:nvSpPr>
        <p:spPr bwMode="auto">
          <a:xfrm>
            <a:off x="6716713" y="4648200"/>
            <a:ext cx="1970087" cy="773113"/>
          </a:xfrm>
          <a:prstGeom prst="wedgeEllipseCallout">
            <a:avLst>
              <a:gd name="adj1" fmla="val -91329"/>
              <a:gd name="adj2" fmla="val -87162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/>
              <a:t>Connected LaunchPad</a:t>
            </a:r>
          </a:p>
        </p:txBody>
      </p:sp>
      <p:sp>
        <p:nvSpPr>
          <p:cNvPr id="23560" name="TextBox 1"/>
          <p:cNvSpPr txBox="1">
            <a:spLocks noChangeArrowheads="1"/>
          </p:cNvSpPr>
          <p:nvPr/>
        </p:nvSpPr>
        <p:spPr bwMode="auto">
          <a:xfrm>
            <a:off x="3976688" y="5486400"/>
            <a:ext cx="3578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Sections 2.1-2.4 in the book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4754563"/>
          <a:ext cx="2286000" cy="1463672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4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2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0x0000.0000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256 KiB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∙∙∙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Flash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0x0003.FFFF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ROM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 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0x2000.0000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32 KiB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∙∙∙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Static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29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0x2000.7FFF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69F1BD34-B606-F041-8638-BC73D10C496D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TM4C123 Memory Map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48650" cy="4865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  <a:defRPr/>
            </a:pPr>
            <a:r>
              <a:rPr lang="en-US" sz="1400" dirty="0"/>
              <a:t>EE 445L – Bard, McDermott, Valvano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793</Words>
  <Application>Microsoft Macintosh PowerPoint</Application>
  <PresentationFormat>On-screen Show (4:3)</PresentationFormat>
  <Paragraphs>204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Document</vt:lpstr>
      <vt:lpstr>EE 445L – Embedded System Design Lab </vt:lpstr>
      <vt:lpstr>Data Flow Graph</vt:lpstr>
      <vt:lpstr>Motor Controller Data Flow Graph</vt:lpstr>
      <vt:lpstr>Memory Mapped Processor Architecture</vt:lpstr>
      <vt:lpstr>Cortex M4 Block Diagram</vt:lpstr>
      <vt:lpstr>Cortex M RISC Architecture</vt:lpstr>
      <vt:lpstr>Cortex M Architecture</vt:lpstr>
      <vt:lpstr>TI Microcontrollers</vt:lpstr>
      <vt:lpstr>TM4C123 Memory Map</vt:lpstr>
      <vt:lpstr>Bit Banding Example</vt:lpstr>
      <vt:lpstr>I/O Port Bit Specific Addressing</vt:lpstr>
      <vt:lpstr>Little endian memory access</vt:lpstr>
      <vt:lpstr>Embedded System Architecture</vt:lpstr>
      <vt:lpstr>Introduction to Interfacing</vt:lpstr>
      <vt:lpstr>TM4C123 Architecture</vt:lpstr>
      <vt:lpstr>Interfaces</vt:lpstr>
      <vt:lpstr>Interfaces</vt:lpstr>
      <vt:lpstr>Interfaces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325</cp:revision>
  <dcterms:created xsi:type="dcterms:W3CDTF">2006-06-01T19:47:22Z</dcterms:created>
  <dcterms:modified xsi:type="dcterms:W3CDTF">2017-09-11T18:59:35Z</dcterms:modified>
</cp:coreProperties>
</file>