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4" r:id="rId3"/>
    <p:sldId id="329" r:id="rId4"/>
    <p:sldId id="330" r:id="rId5"/>
    <p:sldId id="331" r:id="rId6"/>
    <p:sldId id="338" r:id="rId7"/>
    <p:sldId id="339" r:id="rId8"/>
    <p:sldId id="340" r:id="rId9"/>
    <p:sldId id="341" r:id="rId10"/>
    <p:sldId id="342" r:id="rId11"/>
    <p:sldId id="356" r:id="rId12"/>
    <p:sldId id="36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99"/>
    <a:srgbClr val="FFFF00"/>
    <a:srgbClr val="0000FF"/>
    <a:srgbClr val="00FF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7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D6F76070-0C81-6743-8524-3FB01B94C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68520D7F-703A-E34A-B59E-1CCABE962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31F433-5716-0F4E-9B1A-26B5692AE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CE6CF2-24DD-A240-B9CD-1483ACB6E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8D7EAC-9A70-184E-85B3-C94DE32AD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4648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86000"/>
            <a:ext cx="4038600" cy="38401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F7BA21-1EDE-3442-ACE9-8FFC199AC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1073E2-DA29-ED40-8359-0132A2E2B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049B5B-A3A9-1A43-8C1B-C28D0422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4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0A2E57-D277-1E48-998C-4721D7D34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133600"/>
            <a:ext cx="4041775" cy="650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40417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4FC2E1-FCC7-7845-B519-7174352BA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78CA-89AF-FC40-A03F-D459FFCED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A97760-C6FD-C546-B617-BC780BEC6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9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7400"/>
            <a:ext cx="5111750" cy="4068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F620AD-7477-3343-A435-587B342AF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F9B415-C403-0342-8211-7D93BCF55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B3862E30-B24B-6E45-91B8-37D4A2730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38125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w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I/O synchronization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Blind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Busy-wait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Interrupts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DMA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981302A4-9A92-8047-900F-D730DA5E4B87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EE 445L – Embedded System Design Lab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1776600-F303-F447-A1F8-7F9749B01F85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10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Interrupt Processing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n-cs"/>
              </a:rPr>
              <a:t>All interrupting systems must have the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Times New Roman" charset="0"/>
              </a:rPr>
              <a:t>ability for the hardware to request action from computer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  <a:cs typeface="Times New Roman" charset="0"/>
              </a:rPr>
              <a:t>ability for the computer to determine the source</a:t>
            </a:r>
            <a:r>
              <a:rPr lang="en-US" dirty="0">
                <a:latin typeface="Arial" charset="0"/>
              </a:rPr>
              <a:t> of the request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Times New Roman" charset="0"/>
              </a:rPr>
              <a:t>ability for the computer to acknowledge the interrupt</a:t>
            </a:r>
            <a:r>
              <a:rPr lang="en-US" dirty="0">
                <a:latin typeface="Arial" charset="0"/>
              </a:rPr>
              <a:t> 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Valvano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A264D77D-0D62-684C-9D60-A0C7A5F4E524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0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Multiple Devices</a:t>
            </a:r>
            <a:br>
              <a:rPr lang="en-US">
                <a:ea typeface="+mj-ea"/>
                <a:cs typeface="+mj-cs"/>
              </a:rPr>
            </a:br>
            <a:r>
              <a:rPr lang="en-US" sz="2400">
                <a:ea typeface="+mj-ea"/>
                <a:cs typeface="+mj-cs"/>
              </a:rPr>
              <a:t>busy-wait synchronization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2209800"/>
            <a:ext cx="698976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5181600" cy="1371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Bandwidth can be improved by establishing concurrent I/O operations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4648200" cy="14478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Summary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41B2A998-DDF0-4144-98C8-2D2E6D9B15CE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Valvano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2200"/>
            <a:ext cx="27955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09800"/>
            <a:ext cx="5410200" cy="44958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Synchronization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Blind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Busy-wait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Interrupts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DMA</a:t>
            </a:r>
          </a:p>
        </p:txBody>
      </p:sp>
      <p:sp>
        <p:nvSpPr>
          <p:cNvPr id="29702" name="Footer Placeholder 4"/>
          <p:cNvSpPr txBox="1">
            <a:spLocks/>
          </p:cNvSpPr>
          <p:nvPr/>
        </p:nvSpPr>
        <p:spPr bwMode="auto">
          <a:xfrm>
            <a:off x="2743200" y="6397625"/>
            <a:ext cx="3962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E688CF9-55D5-C74E-8B35-AA853475DAC4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629400" cy="1371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Input/Output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 Synchronization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229600" cy="3352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Arial" charset="0"/>
                <a:cs typeface="+mn-cs"/>
              </a:rPr>
              <a:t>Timing Mismatch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Processor ~ MHz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Peripheral ~ KHz or Hz</a:t>
            </a:r>
          </a:p>
          <a:p>
            <a:pPr>
              <a:defRPr/>
            </a:pPr>
            <a:r>
              <a:rPr lang="en-US" b="1" dirty="0">
                <a:latin typeface="Arial" charset="0"/>
                <a:cs typeface="+mn-cs"/>
              </a:rPr>
              <a:t>Respond to events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Periodic tasks: ADC, DAC, control systems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Aperiodic tasks: input, output, alarms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0A660C44-02E2-DD41-96BE-192A63B9428C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I/O SYNCHRONIZATION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990725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>
              <a:cs typeface="+mn-cs"/>
            </a:endParaRP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601075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40080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17E5A64D-DA5D-5142-B67B-E5B9AD0F4986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4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315200" cy="9048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INPUT SYNCHRONIZATION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776413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>
              <a:cs typeface="+mn-cs"/>
            </a:endParaRPr>
          </a:p>
        </p:txBody>
      </p:sp>
      <p:pic>
        <p:nvPicPr>
          <p:cNvPr id="2150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3568700"/>
            <a:ext cx="8229600" cy="2679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475537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40080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F012B88-A426-124D-A5C7-F795BD0435AE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5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543800" cy="9048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OUTPUT SYNCHRONIZATION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67640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>
              <a:cs typeface="+mn-cs"/>
            </a:endParaRPr>
          </a:p>
        </p:txBody>
      </p:sp>
      <p:pic>
        <p:nvPicPr>
          <p:cNvPr id="225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0588"/>
            <a:ext cx="8077200" cy="27416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0104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40080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43F0CDC8-4111-9142-9B38-41393839C4CB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9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Busy-Wait Conditions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Predicable 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Simple I/O 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Fixed load 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Dedicated, single thread 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Single process 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Nothing else to do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AC841A2F-741B-194B-936B-C526F4C7FAFA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7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9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Interrupt Conditions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Variable arrival times</a:t>
            </a:r>
          </a:p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Complex I/O, different speeds</a:t>
            </a:r>
          </a:p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Variable load</a:t>
            </a:r>
          </a:p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Other functions to do</a:t>
            </a:r>
          </a:p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Multithread or multiprocess</a:t>
            </a:r>
          </a:p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Infrequent but important alarms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038600" cy="39163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Program errors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Overflow, invalid op code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Illegal stack or memory access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Machine errors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Power failure, memory fault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Breakpoints for debugging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Real time clocks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Data acquisition and control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latin typeface="Arial" charset="0"/>
              <a:cs typeface="+mn-cs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Valvano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B49474D-AF6A-5043-BE7D-AFBE949EB465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8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9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543800" cy="17430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Direct Memory Access (DMA)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477963"/>
            <a:ext cx="8229600" cy="40767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Arial" charset="0"/>
                <a:cs typeface="+mn-cs"/>
              </a:rPr>
              <a:t>Low latency</a:t>
            </a:r>
          </a:p>
          <a:p>
            <a:pPr>
              <a:defRPr/>
            </a:pPr>
            <a:r>
              <a:rPr lang="en-US" sz="2800" dirty="0">
                <a:latin typeface="Arial" charset="0"/>
                <a:cs typeface="+mn-cs"/>
              </a:rPr>
              <a:t>High Bandwidth</a:t>
            </a:r>
          </a:p>
        </p:txBody>
      </p: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228600" y="5181600"/>
            <a:ext cx="7086600" cy="1477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 dirty="0">
                <a:solidFill>
                  <a:srgbClr val="0000FF"/>
                </a:solidFill>
              </a:rPr>
              <a:t>DMA Examples on web site</a:t>
            </a:r>
          </a:p>
          <a:p>
            <a:pPr lvl="1"/>
            <a:r>
              <a:rPr lang="en-US" sz="1800" b="1" dirty="0" err="1">
                <a:latin typeface="Times New Roman" charset="0"/>
                <a:cs typeface="Times New Roman" charset="0"/>
              </a:rPr>
              <a:t>DMASoftware_xxx.zip</a:t>
            </a:r>
            <a:r>
              <a:rPr lang="en-US" sz="1800" dirty="0">
                <a:latin typeface="Times New Roman" charset="0"/>
                <a:cs typeface="Times New Roman" charset="0"/>
              </a:rPr>
              <a:t> – memory to memory transfer</a:t>
            </a:r>
          </a:p>
          <a:p>
            <a:pPr lvl="1"/>
            <a:r>
              <a:rPr lang="en-US" sz="1800" b="1" dirty="0" err="1">
                <a:latin typeface="Times New Roman" charset="0"/>
                <a:cs typeface="Times New Roman" charset="0"/>
              </a:rPr>
              <a:t>DMASPI_xxx.zip</a:t>
            </a:r>
            <a:r>
              <a:rPr lang="en-US" sz="1800" dirty="0">
                <a:latin typeface="Times New Roman" charset="0"/>
                <a:cs typeface="Times New Roman" charset="0"/>
              </a:rPr>
              <a:t> – memory to DAC continuous output</a:t>
            </a:r>
          </a:p>
          <a:p>
            <a:pPr lvl="1"/>
            <a:r>
              <a:rPr lang="en-US" sz="1800" b="1" dirty="0" err="1">
                <a:latin typeface="Times New Roman" charset="0"/>
                <a:cs typeface="Times New Roman" charset="0"/>
              </a:rPr>
              <a:t>DMATimerPortRead_xxx.zip</a:t>
            </a:r>
            <a:r>
              <a:rPr lang="en-US" sz="1800" dirty="0">
                <a:latin typeface="Times New Roman" charset="0"/>
                <a:cs typeface="Times New Roman" charset="0"/>
              </a:rPr>
              <a:t> – timer-triggered GPIO to memory</a:t>
            </a:r>
          </a:p>
          <a:p>
            <a:pPr lvl="1"/>
            <a:r>
              <a:rPr lang="en-US" sz="1800" b="1" dirty="0" err="1">
                <a:latin typeface="Times New Roman" charset="0"/>
                <a:cs typeface="Times New Roman" charset="0"/>
              </a:rPr>
              <a:t>DMATimerPortWrite_xxx.zip</a:t>
            </a:r>
            <a:r>
              <a:rPr lang="en-US" sz="1800" dirty="0">
                <a:latin typeface="Times New Roman" charset="0"/>
                <a:cs typeface="Times New Roman" charset="0"/>
              </a:rPr>
              <a:t> – timer-triggered memory to GPIO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5646738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4EC62790-6D08-634E-8FE3-283CA74DE183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9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Interrupts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0767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Arial" charset="0"/>
                <a:cs typeface="+mn-cs"/>
              </a:rPr>
              <a:t>An </a:t>
            </a:r>
            <a:r>
              <a:rPr lang="en-US" sz="2800" b="1" dirty="0">
                <a:latin typeface="Arial" charset="0"/>
                <a:cs typeface="+mn-cs"/>
              </a:rPr>
              <a:t>interrupt </a:t>
            </a:r>
            <a:r>
              <a:rPr lang="en-US" sz="2800" dirty="0">
                <a:latin typeface="Arial" charset="0"/>
                <a:cs typeface="+mn-cs"/>
              </a:rPr>
              <a:t>is the automatic transfer of software execution in response to hardware that is asynchronous with current software execution.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external I/O device (like a keyboard or printer) or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an internal event (like an op code fault, or a periodic timer.)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occurs the hardware needs service (busy to done state transition)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408</Words>
  <Application>Microsoft Macintosh PowerPoint</Application>
  <PresentationFormat>On-screen Show (4:3)</PresentationFormat>
  <Paragraphs>89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EE 445L – Embedded System Design Lab </vt:lpstr>
      <vt:lpstr>Input/Output Synchronization</vt:lpstr>
      <vt:lpstr>I/O SYNCHRONIZATION</vt:lpstr>
      <vt:lpstr>INPUT SYNCHRONIZATION</vt:lpstr>
      <vt:lpstr>OUTPUT SYNCHRONIZATION</vt:lpstr>
      <vt:lpstr>Busy-Wait Conditions</vt:lpstr>
      <vt:lpstr>Interrupt Conditions</vt:lpstr>
      <vt:lpstr>Direct Memory Access (DMA) </vt:lpstr>
      <vt:lpstr>Interrupts</vt:lpstr>
      <vt:lpstr>Interrupt Processing</vt:lpstr>
      <vt:lpstr>Multiple Devices busy-wait synchronization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345L - Microprocessor Applications and Organization</dc:title>
  <dc:creator>wcb</dc:creator>
  <cp:lastModifiedBy>Mark McDermott</cp:lastModifiedBy>
  <cp:revision>314</cp:revision>
  <dcterms:created xsi:type="dcterms:W3CDTF">2006-06-01T19:47:22Z</dcterms:created>
  <dcterms:modified xsi:type="dcterms:W3CDTF">2017-09-11T20:37:42Z</dcterms:modified>
</cp:coreProperties>
</file>