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43" r:id="rId3"/>
    <p:sldId id="362" r:id="rId4"/>
    <p:sldId id="363" r:id="rId5"/>
    <p:sldId id="364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7" r:id="rId19"/>
    <p:sldId id="361" r:id="rId20"/>
    <p:sldId id="359" r:id="rId21"/>
    <p:sldId id="360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4F64"/>
    <a:srgbClr val="0B5C5C"/>
    <a:srgbClr val="FF0000"/>
    <a:srgbClr val="CCFF99"/>
    <a:srgbClr val="FFFF00"/>
    <a:srgbClr val="0000FF"/>
    <a:srgbClr val="00FF00"/>
    <a:srgbClr val="CC6600"/>
    <a:srgbClr val="FA88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152" y="-4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70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file:///C:\Dropbox\EE345L%20Class\EE445LTeachingMaterials\Lab%20solutions\Lab2_4C123\TimeJitter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file:///C:\Dropbox\EE345L%20Class\EE445LTeachingMaterials\Lab%20solutions\Lab2_4C123\TimeJitt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Two interrupts</a:t>
            </a:r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124506588932143"/>
          <c:y val="0.171378289252305"/>
          <c:w val="0.810070383629621"/>
          <c:h val="0.606178746887408"/>
        </c:manualLayout>
      </c:layout>
      <c:scatterChart>
        <c:scatterStyle val="lineMarker"/>
        <c:varyColors val="0"/>
        <c:ser>
          <c:idx val="1"/>
          <c:order val="0"/>
          <c:marker>
            <c:symbol val="none"/>
          </c:marker>
          <c:xVal>
            <c:numRef>
              <c:f>Sheet1!$B$1:$B$115</c:f>
              <c:numCache>
                <c:formatCode>General</c:formatCode>
                <c:ptCount val="115"/>
                <c:pt idx="0">
                  <c:v>79944.0</c:v>
                </c:pt>
                <c:pt idx="1">
                  <c:v>79945.0</c:v>
                </c:pt>
                <c:pt idx="2">
                  <c:v>79946.0</c:v>
                </c:pt>
                <c:pt idx="3">
                  <c:v>79947.0</c:v>
                </c:pt>
                <c:pt idx="4">
                  <c:v>79948.0</c:v>
                </c:pt>
                <c:pt idx="5">
                  <c:v>79949.0</c:v>
                </c:pt>
                <c:pt idx="6">
                  <c:v>79950.0</c:v>
                </c:pt>
                <c:pt idx="7">
                  <c:v>79951.0</c:v>
                </c:pt>
                <c:pt idx="8">
                  <c:v>79952.0</c:v>
                </c:pt>
                <c:pt idx="9">
                  <c:v>79953.0</c:v>
                </c:pt>
                <c:pt idx="10">
                  <c:v>79954.0</c:v>
                </c:pt>
                <c:pt idx="11">
                  <c:v>79955.0</c:v>
                </c:pt>
                <c:pt idx="12">
                  <c:v>79956.0</c:v>
                </c:pt>
                <c:pt idx="13">
                  <c:v>79957.0</c:v>
                </c:pt>
                <c:pt idx="14">
                  <c:v>79958.0</c:v>
                </c:pt>
                <c:pt idx="15">
                  <c:v>79959.0</c:v>
                </c:pt>
                <c:pt idx="16">
                  <c:v>79960.0</c:v>
                </c:pt>
                <c:pt idx="17">
                  <c:v>79961.0</c:v>
                </c:pt>
                <c:pt idx="18">
                  <c:v>79962.0</c:v>
                </c:pt>
                <c:pt idx="19">
                  <c:v>79963.0</c:v>
                </c:pt>
                <c:pt idx="20">
                  <c:v>79964.0</c:v>
                </c:pt>
                <c:pt idx="21">
                  <c:v>79965.0</c:v>
                </c:pt>
                <c:pt idx="22">
                  <c:v>79966.0</c:v>
                </c:pt>
                <c:pt idx="23">
                  <c:v>79967.0</c:v>
                </c:pt>
                <c:pt idx="24">
                  <c:v>79968.0</c:v>
                </c:pt>
                <c:pt idx="25">
                  <c:v>79969.0</c:v>
                </c:pt>
                <c:pt idx="26">
                  <c:v>79970.0</c:v>
                </c:pt>
                <c:pt idx="27">
                  <c:v>79971.0</c:v>
                </c:pt>
                <c:pt idx="28">
                  <c:v>79972.0</c:v>
                </c:pt>
                <c:pt idx="29">
                  <c:v>79973.0</c:v>
                </c:pt>
                <c:pt idx="30">
                  <c:v>79974.0</c:v>
                </c:pt>
                <c:pt idx="31">
                  <c:v>79975.0</c:v>
                </c:pt>
                <c:pt idx="32">
                  <c:v>79976.0</c:v>
                </c:pt>
                <c:pt idx="33">
                  <c:v>79977.0</c:v>
                </c:pt>
                <c:pt idx="34">
                  <c:v>79978.0</c:v>
                </c:pt>
                <c:pt idx="35">
                  <c:v>79979.0</c:v>
                </c:pt>
                <c:pt idx="36">
                  <c:v>79980.0</c:v>
                </c:pt>
                <c:pt idx="37">
                  <c:v>79981.0</c:v>
                </c:pt>
                <c:pt idx="38">
                  <c:v>79982.0</c:v>
                </c:pt>
                <c:pt idx="39">
                  <c:v>79983.0</c:v>
                </c:pt>
                <c:pt idx="40">
                  <c:v>79984.0</c:v>
                </c:pt>
                <c:pt idx="41">
                  <c:v>79985.0</c:v>
                </c:pt>
                <c:pt idx="42">
                  <c:v>79986.0</c:v>
                </c:pt>
                <c:pt idx="43">
                  <c:v>79987.0</c:v>
                </c:pt>
                <c:pt idx="44">
                  <c:v>79988.0</c:v>
                </c:pt>
                <c:pt idx="45">
                  <c:v>79989.0</c:v>
                </c:pt>
                <c:pt idx="46">
                  <c:v>79990.0</c:v>
                </c:pt>
                <c:pt idx="47">
                  <c:v>79991.0</c:v>
                </c:pt>
                <c:pt idx="48">
                  <c:v>79992.0</c:v>
                </c:pt>
                <c:pt idx="49">
                  <c:v>79993.0</c:v>
                </c:pt>
                <c:pt idx="50">
                  <c:v>79994.0</c:v>
                </c:pt>
                <c:pt idx="51">
                  <c:v>79995.0</c:v>
                </c:pt>
                <c:pt idx="52">
                  <c:v>79996.0</c:v>
                </c:pt>
                <c:pt idx="53">
                  <c:v>79997.0</c:v>
                </c:pt>
                <c:pt idx="54">
                  <c:v>79998.0</c:v>
                </c:pt>
                <c:pt idx="55">
                  <c:v>79999.0</c:v>
                </c:pt>
                <c:pt idx="56">
                  <c:v>80000.0</c:v>
                </c:pt>
                <c:pt idx="57">
                  <c:v>80001.0</c:v>
                </c:pt>
                <c:pt idx="58">
                  <c:v>80002.0</c:v>
                </c:pt>
                <c:pt idx="59">
                  <c:v>80003.0</c:v>
                </c:pt>
                <c:pt idx="60">
                  <c:v>80004.0</c:v>
                </c:pt>
                <c:pt idx="61">
                  <c:v>80005.0</c:v>
                </c:pt>
                <c:pt idx="62">
                  <c:v>80006.0</c:v>
                </c:pt>
                <c:pt idx="63">
                  <c:v>80007.0</c:v>
                </c:pt>
                <c:pt idx="64">
                  <c:v>80008.0</c:v>
                </c:pt>
                <c:pt idx="65">
                  <c:v>80009.0</c:v>
                </c:pt>
                <c:pt idx="66">
                  <c:v>80010.0</c:v>
                </c:pt>
                <c:pt idx="67">
                  <c:v>80011.0</c:v>
                </c:pt>
                <c:pt idx="68">
                  <c:v>80012.0</c:v>
                </c:pt>
                <c:pt idx="69">
                  <c:v>80013.0</c:v>
                </c:pt>
                <c:pt idx="70">
                  <c:v>80014.0</c:v>
                </c:pt>
                <c:pt idx="71">
                  <c:v>80015.0</c:v>
                </c:pt>
                <c:pt idx="72">
                  <c:v>80016.0</c:v>
                </c:pt>
                <c:pt idx="73">
                  <c:v>80017.0</c:v>
                </c:pt>
                <c:pt idx="74">
                  <c:v>80018.0</c:v>
                </c:pt>
                <c:pt idx="75">
                  <c:v>80019.0</c:v>
                </c:pt>
                <c:pt idx="76">
                  <c:v>80020.0</c:v>
                </c:pt>
                <c:pt idx="77">
                  <c:v>80021.0</c:v>
                </c:pt>
                <c:pt idx="78">
                  <c:v>80022.0</c:v>
                </c:pt>
                <c:pt idx="79">
                  <c:v>80023.0</c:v>
                </c:pt>
                <c:pt idx="80">
                  <c:v>80024.0</c:v>
                </c:pt>
                <c:pt idx="81">
                  <c:v>80025.0</c:v>
                </c:pt>
                <c:pt idx="82">
                  <c:v>80026.0</c:v>
                </c:pt>
                <c:pt idx="83">
                  <c:v>80027.0</c:v>
                </c:pt>
                <c:pt idx="84">
                  <c:v>80028.0</c:v>
                </c:pt>
                <c:pt idx="85">
                  <c:v>80029.0</c:v>
                </c:pt>
                <c:pt idx="86">
                  <c:v>80030.0</c:v>
                </c:pt>
                <c:pt idx="87">
                  <c:v>80031.0</c:v>
                </c:pt>
                <c:pt idx="88">
                  <c:v>80032.0</c:v>
                </c:pt>
                <c:pt idx="89">
                  <c:v>80033.0</c:v>
                </c:pt>
                <c:pt idx="90">
                  <c:v>80034.0</c:v>
                </c:pt>
                <c:pt idx="91">
                  <c:v>80035.0</c:v>
                </c:pt>
                <c:pt idx="92">
                  <c:v>80036.0</c:v>
                </c:pt>
                <c:pt idx="93">
                  <c:v>80037.0</c:v>
                </c:pt>
                <c:pt idx="94">
                  <c:v>80038.0</c:v>
                </c:pt>
                <c:pt idx="95">
                  <c:v>80039.0</c:v>
                </c:pt>
                <c:pt idx="96">
                  <c:v>80040.0</c:v>
                </c:pt>
                <c:pt idx="97">
                  <c:v>80041.0</c:v>
                </c:pt>
                <c:pt idx="98">
                  <c:v>80042.0</c:v>
                </c:pt>
                <c:pt idx="99">
                  <c:v>80043.0</c:v>
                </c:pt>
                <c:pt idx="100">
                  <c:v>80044.0</c:v>
                </c:pt>
                <c:pt idx="101">
                  <c:v>80045.0</c:v>
                </c:pt>
                <c:pt idx="102">
                  <c:v>80046.0</c:v>
                </c:pt>
                <c:pt idx="103">
                  <c:v>80047.0</c:v>
                </c:pt>
                <c:pt idx="104">
                  <c:v>80048.0</c:v>
                </c:pt>
                <c:pt idx="105">
                  <c:v>80049.0</c:v>
                </c:pt>
                <c:pt idx="106">
                  <c:v>80050.0</c:v>
                </c:pt>
                <c:pt idx="107">
                  <c:v>80051.0</c:v>
                </c:pt>
                <c:pt idx="108">
                  <c:v>80052.0</c:v>
                </c:pt>
                <c:pt idx="109">
                  <c:v>80053.0</c:v>
                </c:pt>
                <c:pt idx="110">
                  <c:v>80054.0</c:v>
                </c:pt>
                <c:pt idx="111">
                  <c:v>80055.0</c:v>
                </c:pt>
                <c:pt idx="112">
                  <c:v>80056.0</c:v>
                </c:pt>
                <c:pt idx="113">
                  <c:v>80057.0</c:v>
                </c:pt>
                <c:pt idx="114">
                  <c:v>80058.0</c:v>
                </c:pt>
              </c:numCache>
            </c:numRef>
          </c:xVal>
          <c:yVal>
            <c:numRef>
              <c:f>Sheet1!$E$1:$E$115</c:f>
              <c:numCache>
                <c:formatCode>General</c:formatCode>
                <c:ptCount val="115"/>
                <c:pt idx="0">
                  <c:v>10.0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10.0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10.0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949.0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0.0</c:v>
                </c:pt>
                <c:pt idx="107">
                  <c:v>0.0</c:v>
                </c:pt>
                <c:pt idx="108">
                  <c:v>0.0</c:v>
                </c:pt>
                <c:pt idx="109">
                  <c:v>0.0</c:v>
                </c:pt>
                <c:pt idx="110">
                  <c:v>0.0</c:v>
                </c:pt>
                <c:pt idx="111">
                  <c:v>0.0</c:v>
                </c:pt>
                <c:pt idx="112">
                  <c:v>10.0</c:v>
                </c:pt>
                <c:pt idx="113">
                  <c:v>0.0</c:v>
                </c:pt>
                <c:pt idx="114">
                  <c:v>10.0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43405416"/>
        <c:axId val="-2142959752"/>
      </c:scatterChart>
      <c:valAx>
        <c:axId val="-21434054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Time between ADC </a:t>
                </a:r>
                <a:r>
                  <a:rPr lang="en-US" dirty="0" smtClean="0"/>
                  <a:t>samples (cycles)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42959752"/>
        <c:crosses val="autoZero"/>
        <c:crossBetween val="midCat"/>
      </c:valAx>
      <c:valAx>
        <c:axId val="-21429597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Number of </a:t>
                </a:r>
                <a:r>
                  <a:rPr lang="en-US" dirty="0" smtClean="0"/>
                  <a:t>Occurrences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43405416"/>
        <c:crosses val="autoZero"/>
        <c:crossBetween val="midCat"/>
      </c:valAx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One Interrupt</a:t>
            </a:r>
          </a:p>
        </c:rich>
      </c:tx>
      <c:layout>
        <c:manualLayout>
          <c:xMode val="edge"/>
          <c:yMode val="edge"/>
          <c:x val="0.376891602468649"/>
          <c:y val="0.00593912259050498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94516716717092"/>
          <c:y val="0.160965186921023"/>
          <c:w val="0.768115984671116"/>
          <c:h val="0.564310643235035"/>
        </c:manualLayout>
      </c:layout>
      <c:barChart>
        <c:barDir val="col"/>
        <c:grouping val="clustered"/>
        <c:varyColors val="0"/>
        <c:ser>
          <c:idx val="0"/>
          <c:order val="1"/>
          <c:tx>
            <c:v>Divide</c:v>
          </c:tx>
          <c:spPr>
            <a:solidFill>
              <a:srgbClr val="FF0000"/>
            </a:solidFill>
            <a:ln>
              <a:solidFill>
                <a:srgbClr val="FF0000"/>
              </a:solidFill>
            </a:ln>
          </c:spPr>
          <c:invertIfNegative val="0"/>
          <c:cat>
            <c:numRef>
              <c:f>Sheet1!$B$55:$B$59</c:f>
              <c:numCache>
                <c:formatCode>General</c:formatCode>
                <c:ptCount val="5"/>
                <c:pt idx="0">
                  <c:v>79998.0</c:v>
                </c:pt>
                <c:pt idx="1">
                  <c:v>79999.0</c:v>
                </c:pt>
                <c:pt idx="2">
                  <c:v>80000.0</c:v>
                </c:pt>
                <c:pt idx="3">
                  <c:v>80001.0</c:v>
                </c:pt>
                <c:pt idx="4">
                  <c:v>80002.0</c:v>
                </c:pt>
              </c:numCache>
            </c:numRef>
          </c:cat>
          <c:val>
            <c:numRef>
              <c:f>Sheet1!$D$55:$D$59</c:f>
              <c:numCache>
                <c:formatCode>General</c:formatCode>
                <c:ptCount val="5"/>
                <c:pt idx="0">
                  <c:v>125.0</c:v>
                </c:pt>
                <c:pt idx="1">
                  <c:v>0.0</c:v>
                </c:pt>
                <c:pt idx="2">
                  <c:v>749.0</c:v>
                </c:pt>
                <c:pt idx="3">
                  <c:v>0.0</c:v>
                </c:pt>
                <c:pt idx="4">
                  <c:v>125.0</c:v>
                </c:pt>
              </c:numCache>
            </c:numRef>
          </c:val>
        </c:ser>
        <c:ser>
          <c:idx val="1"/>
          <c:order val="0"/>
          <c:tx>
            <c:v>No Divide</c:v>
          </c:tx>
          <c:invertIfNegative val="0"/>
          <c:cat>
            <c:numRef>
              <c:f>Sheet1!$B$55:$B$59</c:f>
              <c:numCache>
                <c:formatCode>General</c:formatCode>
                <c:ptCount val="5"/>
                <c:pt idx="0">
                  <c:v>79998.0</c:v>
                </c:pt>
                <c:pt idx="1">
                  <c:v>79999.0</c:v>
                </c:pt>
                <c:pt idx="2">
                  <c:v>80000.0</c:v>
                </c:pt>
                <c:pt idx="3">
                  <c:v>80001.0</c:v>
                </c:pt>
                <c:pt idx="4">
                  <c:v>80002.0</c:v>
                </c:pt>
              </c:numCache>
            </c:numRef>
          </c:cat>
          <c:val>
            <c:numRef>
              <c:f>Sheet1!$C$55:$C$59</c:f>
              <c:numCache>
                <c:formatCode>General</c:formatCode>
                <c:ptCount val="5"/>
                <c:pt idx="0">
                  <c:v>0.0</c:v>
                </c:pt>
                <c:pt idx="1">
                  <c:v>0.0</c:v>
                </c:pt>
                <c:pt idx="2">
                  <c:v>999.0</c:v>
                </c:pt>
                <c:pt idx="3">
                  <c:v>0.0</c:v>
                </c:pt>
                <c:pt idx="4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2859304"/>
        <c:axId val="-2143460536"/>
      </c:barChart>
      <c:catAx>
        <c:axId val="-21428593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between ADC samples (cycles)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43460536"/>
        <c:crosses val="autoZero"/>
        <c:auto val="1"/>
        <c:lblAlgn val="ctr"/>
        <c:lblOffset val="100"/>
        <c:noMultiLvlLbl val="0"/>
      </c:catAx>
      <c:valAx>
        <c:axId val="-2143460536"/>
        <c:scaling>
          <c:orientation val="minMax"/>
          <c:max val="10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Occurrences</a:t>
                </a:r>
              </a:p>
            </c:rich>
          </c:tx>
          <c:layout>
            <c:manualLayout>
              <c:xMode val="edge"/>
              <c:yMode val="edge"/>
              <c:x val="0.035380171472301"/>
              <c:y val="0.083756593244458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4285930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8018086093507"/>
          <c:y val="0.202551203888208"/>
          <c:w val="0.191795350245536"/>
          <c:h val="0.214793278783817"/>
        </c:manualLayout>
      </c:layout>
      <c:overlay val="0"/>
      <c:spPr>
        <a:solidFill>
          <a:schemeClr val="bg1"/>
        </a:solidFill>
      </c:spPr>
    </c:legend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Summer 2006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cs typeface="+mn-cs"/>
              </a:defRPr>
            </a:lvl1pPr>
          </a:lstStyle>
          <a:p>
            <a:pPr>
              <a:defRPr/>
            </a:pPr>
            <a:fld id="{308DD639-9E56-A24B-91A4-773E49853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8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Summer 2006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cs typeface="+mn-cs"/>
              </a:defRPr>
            </a:lvl1pPr>
          </a:lstStyle>
          <a:p>
            <a:pPr>
              <a:defRPr/>
            </a:pPr>
            <a:fld id="{59CC8E8C-0B6D-9B44-A341-8D54DDF886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10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9525" y="841375"/>
            <a:ext cx="4284663" cy="3214688"/>
          </a:xfrm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803" y="4357786"/>
            <a:ext cx="5032836" cy="4135752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A21CE3-438D-F44B-8B4F-095F9FA87B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8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39624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8F3DBC-9D57-7341-BA62-45AAD33238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3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39624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03E6BDE-586C-D44F-A917-207F0075D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64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4648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67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2286000"/>
            <a:ext cx="4038600" cy="3840163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39624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2A210D5-B61F-C442-9839-9B6E181383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9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F6833E1-E908-4B45-BE3F-7707DC47E0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8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8DBA78E-324D-E341-A8F4-374CF3047E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3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9800"/>
            <a:ext cx="4038600" cy="3916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39624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64DA4D-02F0-D04F-8351-1A280A51B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29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2133600"/>
            <a:ext cx="4041775" cy="650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95599"/>
            <a:ext cx="4041775" cy="3230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39624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3278E3-5A14-5247-A173-0E0C0CF263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9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39624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0E8871-49CC-EE46-92DD-C7235C966E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9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39624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4DBD05-B8EE-9D4F-8F06-82284EB035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57400"/>
            <a:ext cx="5111750" cy="4068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39624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BD9FFED-4B68-A94A-A545-C26E079892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4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39624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011402C-C415-5645-B2FB-49E4A6B2B3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2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049463"/>
            <a:ext cx="822960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bg2"/>
                </a:solidFill>
                <a:cs typeface="+mn-cs"/>
              </a:defRPr>
            </a:lvl1pPr>
          </a:lstStyle>
          <a:p>
            <a:pPr>
              <a:defRPr/>
            </a:pPr>
            <a:fld id="{7F5C9A42-92C0-6744-9F8C-B301E20EAD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z="1400" smtClean="0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6248400" y="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altLang="en-US" sz="1400" smtClean="0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38125"/>
            <a:ext cx="4953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image" Target="../media/image2.png"/><Relationship Id="rId5" Type="http://schemas.openxmlformats.org/officeDocument/2006/relationships/hyperlink" Target="https://en.wikipedia.org/wiki/Probability_mass_func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2590800" y="6381750"/>
            <a:ext cx="3962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 dirty="0"/>
              <a:t>EE 445L – Bard, McDermott, Valvano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7CB1E488-2294-664F-825F-9B6474C5D012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1</a:t>
            </a:fld>
            <a:endParaRPr lang="en-US" sz="1400" dirty="0" smtClean="0">
              <a:solidFill>
                <a:schemeClr val="bg2"/>
              </a:solidFill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0" y="1828800"/>
            <a:ext cx="9144000" cy="2057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EE 445L – Embedded System Design Lab</a:t>
            </a:r>
            <a:b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</a:b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  <a:cs typeface="+mj-cs"/>
            </a:endParaRPr>
          </a:p>
        </p:txBody>
      </p:sp>
      <p:sp>
        <p:nvSpPr>
          <p:cNvPr id="1434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6600"/>
            <a:ext cx="6400800" cy="2362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Interrupts</a:t>
            </a:r>
          </a:p>
          <a:p>
            <a:pPr eaLnBrk="1" hangingPunct="1">
              <a:defRPr/>
            </a:pPr>
            <a:r>
              <a:rPr lang="en-US" dirty="0">
                <a:latin typeface="Arial" charset="0"/>
              </a:rPr>
              <a:t>Lab 2</a:t>
            </a:r>
          </a:p>
          <a:p>
            <a:pPr eaLnBrk="1" hangingPunct="1">
              <a:defRPr/>
            </a:pPr>
            <a:endParaRPr lang="en-US" dirty="0"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dirty="0">
              <a:latin typeface="Arial" charset="0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510EC22C-BE04-7D4F-9474-AAA992290261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10</a:t>
            </a:fld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Enable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cs typeface="+mn-cs"/>
              </a:rPr>
              <a:t>Interrupt </a:t>
            </a:r>
            <a:r>
              <a:rPr lang="en-US" b="1">
                <a:solidFill>
                  <a:srgbClr val="000000"/>
                </a:solidFill>
                <a:latin typeface="Arial" charset="0"/>
                <a:cs typeface="+mn-cs"/>
              </a:rPr>
              <a:t>enable </a:t>
            </a:r>
            <a:r>
              <a:rPr lang="en-US">
                <a:solidFill>
                  <a:srgbClr val="000000"/>
                </a:solidFill>
                <a:latin typeface="Arial" charset="0"/>
                <a:cs typeface="+mn-cs"/>
              </a:rPr>
              <a:t>bit, I, (bit 0 of PRIMASK) which is in the condition code register.</a:t>
            </a:r>
          </a:p>
          <a:p>
            <a:pPr lvl="1">
              <a:defRPr/>
            </a:pPr>
            <a:r>
              <a:rPr lang="en-US">
                <a:solidFill>
                  <a:srgbClr val="000000"/>
                </a:solidFill>
                <a:latin typeface="Arial" charset="0"/>
              </a:rPr>
              <a:t>enable all armed interrupts by setting I=0</a:t>
            </a:r>
          </a:p>
          <a:p>
            <a:pPr lvl="1">
              <a:defRPr/>
            </a:pPr>
            <a:r>
              <a:rPr lang="en-US">
                <a:solidFill>
                  <a:srgbClr val="000000"/>
                </a:solidFill>
                <a:latin typeface="Arial" charset="0"/>
              </a:rPr>
              <a:t> disable all interrupts by setting I=1</a:t>
            </a:r>
            <a:endParaRPr lang="en-US" b="1">
              <a:solidFill>
                <a:srgbClr val="FF0000"/>
              </a:solidFill>
              <a:latin typeface="Arial" charset="0"/>
            </a:endParaRPr>
          </a:p>
          <a:p>
            <a:pPr lvl="1">
              <a:defRPr/>
            </a:pPr>
            <a:r>
              <a:rPr lang="en-US">
                <a:solidFill>
                  <a:srgbClr val="000000"/>
                </a:solidFill>
                <a:latin typeface="Arial" charset="0"/>
              </a:rPr>
              <a:t>I=1 does not dismiss the interrupt requests, rather it postpones them</a:t>
            </a:r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2590800" y="6245225"/>
            <a:ext cx="3962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/>
              <a:t>EE 445L – Bard, McDermott, Valvano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8CC9CFCF-69D7-6141-9CF6-4C4E62ABCF9D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11</a:t>
            </a:fld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4953000" cy="838200"/>
          </a:xfrm>
        </p:spPr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Interrupt Enable/Disable</a:t>
            </a:r>
          </a:p>
        </p:txBody>
      </p:sp>
      <p:sp>
        <p:nvSpPr>
          <p:cNvPr id="2150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229600" cy="4800600"/>
          </a:xfrm>
        </p:spPr>
        <p:txBody>
          <a:bodyPr/>
          <a:lstStyle/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en-AU" sz="2000" b="1">
                <a:solidFill>
                  <a:srgbClr val="000000"/>
                </a:solidFill>
                <a:latin typeface="Courier New" charset="0"/>
                <a:cs typeface="Courier New" charset="0"/>
              </a:rPr>
              <a:t>;*********** DisableInterrupts </a:t>
            </a:r>
            <a:endParaRPr lang="en-AU" sz="2000">
              <a:latin typeface="Arial" charset="0"/>
              <a:cs typeface="Arial" charset="0"/>
            </a:endParaRPr>
          </a:p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en-AU" sz="2000" b="1">
                <a:solidFill>
                  <a:srgbClr val="000000"/>
                </a:solidFill>
                <a:latin typeface="Courier New" charset="0"/>
                <a:cs typeface="Courier New" charset="0"/>
              </a:rPr>
              <a:t>; disable interrupts                </a:t>
            </a:r>
            <a:endParaRPr lang="en-AU" sz="2000">
              <a:latin typeface="Arial" charset="0"/>
              <a:cs typeface="Arial" charset="0"/>
            </a:endParaRPr>
          </a:p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en-AU" sz="2000" b="1">
                <a:solidFill>
                  <a:srgbClr val="000000"/>
                </a:solidFill>
                <a:latin typeface="Courier New" charset="0"/>
                <a:cs typeface="Courier New" charset="0"/>
              </a:rPr>
              <a:t>; inputs:  none</a:t>
            </a:r>
            <a:endParaRPr lang="en-AU" sz="2000">
              <a:latin typeface="Arial" charset="0"/>
              <a:cs typeface="Arial" charset="0"/>
            </a:endParaRPr>
          </a:p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en-AU" sz="2000" b="1">
                <a:solidFill>
                  <a:srgbClr val="000000"/>
                </a:solidFill>
                <a:latin typeface="Courier New" charset="0"/>
                <a:cs typeface="Courier New" charset="0"/>
              </a:rPr>
              <a:t>; outputs: none                </a:t>
            </a:r>
            <a:endParaRPr lang="en-AU" sz="2000">
              <a:latin typeface="Arial" charset="0"/>
              <a:cs typeface="Arial" charset="0"/>
            </a:endParaRPr>
          </a:p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en-AU" sz="2000" b="1">
                <a:solidFill>
                  <a:srgbClr val="000000"/>
                </a:solidFill>
                <a:latin typeface="Courier New" charset="0"/>
                <a:cs typeface="Courier New" charset="0"/>
              </a:rPr>
              <a:t>DisableInterrupts</a:t>
            </a:r>
            <a:endParaRPr lang="en-AU" sz="2000">
              <a:latin typeface="Arial" charset="0"/>
              <a:cs typeface="Arial" charset="0"/>
            </a:endParaRPr>
          </a:p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en-AU" sz="20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  CPSID  I</a:t>
            </a:r>
            <a:endParaRPr lang="en-AU" sz="2000">
              <a:latin typeface="Arial" charset="0"/>
              <a:cs typeface="Arial" charset="0"/>
            </a:endParaRPr>
          </a:p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en-AU" sz="20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  BX     LR</a:t>
            </a:r>
            <a:endParaRPr lang="en-AU" sz="2000">
              <a:latin typeface="Arial" charset="0"/>
              <a:cs typeface="Arial" charset="0"/>
            </a:endParaRPr>
          </a:p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en-AU" sz="2000" b="1">
                <a:solidFill>
                  <a:srgbClr val="000000"/>
                </a:solidFill>
                <a:latin typeface="Courier New" charset="0"/>
                <a:cs typeface="Courier New" charset="0"/>
              </a:rPr>
              <a:t>;*********** EnableInterrupts ***************</a:t>
            </a:r>
            <a:endParaRPr lang="en-AU" sz="2000">
              <a:latin typeface="Arial" charset="0"/>
              <a:cs typeface="Arial" charset="0"/>
            </a:endParaRPr>
          </a:p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en-AU" sz="2000" b="1">
                <a:solidFill>
                  <a:srgbClr val="000000"/>
                </a:solidFill>
                <a:latin typeface="Courier New" charset="0"/>
                <a:cs typeface="Courier New" charset="0"/>
              </a:rPr>
              <a:t>; disable interrupts                </a:t>
            </a:r>
            <a:endParaRPr lang="en-AU" sz="2000">
              <a:latin typeface="Arial" charset="0"/>
              <a:cs typeface="Arial" charset="0"/>
            </a:endParaRPr>
          </a:p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en-AU" sz="2000" b="1">
                <a:solidFill>
                  <a:srgbClr val="000000"/>
                </a:solidFill>
                <a:latin typeface="Courier New" charset="0"/>
                <a:cs typeface="Courier New" charset="0"/>
              </a:rPr>
              <a:t>; inputs:  none</a:t>
            </a:r>
            <a:endParaRPr lang="en-AU" sz="2000">
              <a:latin typeface="Arial" charset="0"/>
              <a:cs typeface="Arial" charset="0"/>
            </a:endParaRPr>
          </a:p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en-AU" sz="2000" b="1">
                <a:solidFill>
                  <a:srgbClr val="000000"/>
                </a:solidFill>
                <a:latin typeface="Courier New" charset="0"/>
                <a:cs typeface="Courier New" charset="0"/>
              </a:rPr>
              <a:t>; outputs: none                </a:t>
            </a:r>
            <a:endParaRPr lang="en-AU" sz="2000">
              <a:latin typeface="Arial" charset="0"/>
              <a:cs typeface="Arial" charset="0"/>
            </a:endParaRPr>
          </a:p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en-AU" sz="2000" b="1">
                <a:solidFill>
                  <a:srgbClr val="000000"/>
                </a:solidFill>
                <a:latin typeface="Courier New" charset="0"/>
                <a:cs typeface="Courier New" charset="0"/>
              </a:rPr>
              <a:t>EnableInterrupts</a:t>
            </a:r>
            <a:endParaRPr lang="en-AU" sz="2000">
              <a:latin typeface="Arial" charset="0"/>
              <a:cs typeface="Arial" charset="0"/>
            </a:endParaRPr>
          </a:p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en-AU" sz="20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  CPSIE  I</a:t>
            </a:r>
            <a:endParaRPr lang="en-AU" sz="2000">
              <a:latin typeface="Arial" charset="0"/>
              <a:cs typeface="Arial" charset="0"/>
            </a:endParaRPr>
          </a:p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en-AU" sz="20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  BX     LR</a:t>
            </a:r>
            <a:endParaRPr lang="en-AU" sz="200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000">
              <a:latin typeface="Arial" charset="0"/>
              <a:cs typeface="+mn-cs"/>
            </a:endParaRPr>
          </a:p>
        </p:txBody>
      </p:sp>
      <p:sp>
        <p:nvSpPr>
          <p:cNvPr id="24580" name="TextBox 1"/>
          <p:cNvSpPr txBox="1">
            <a:spLocks noChangeArrowheads="1"/>
          </p:cNvSpPr>
          <p:nvPr/>
        </p:nvSpPr>
        <p:spPr bwMode="auto">
          <a:xfrm>
            <a:off x="3962400" y="2057400"/>
            <a:ext cx="1962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FF"/>
                </a:solidFill>
              </a:rPr>
              <a:t>In </a:t>
            </a:r>
            <a:r>
              <a:rPr lang="en-US" sz="2800" dirty="0" err="1">
                <a:solidFill>
                  <a:srgbClr val="0000FF"/>
                </a:solidFill>
              </a:rPr>
              <a:t>startup.s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4581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2590800" y="6381750"/>
            <a:ext cx="3962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/>
              <a:t>EE 445L – Bard, McDermott, Valvano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8EF6556D-D7C4-974E-8854-40C59F41DA5E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12</a:t>
            </a:fld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Interrupt Requirements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7620000" cy="40767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  <a:defRPr/>
            </a:pPr>
            <a:r>
              <a:rPr lang="en-US" sz="2800" dirty="0">
                <a:solidFill>
                  <a:srgbClr val="000000"/>
                </a:solidFill>
                <a:latin typeface="Arial" charset="0"/>
                <a:cs typeface="+mn-cs"/>
              </a:rPr>
              <a:t>1) Enable device in the NVIC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2800" dirty="0">
                <a:solidFill>
                  <a:srgbClr val="000000"/>
                </a:solidFill>
                <a:latin typeface="Arial" charset="0"/>
                <a:cs typeface="+mn-cs"/>
              </a:rPr>
              <a:t>2) Initialization software will set the arm bit</a:t>
            </a:r>
            <a:endParaRPr lang="en-US" sz="2800" b="1" dirty="0">
              <a:solidFill>
                <a:srgbClr val="FF0000"/>
              </a:solidFill>
              <a:latin typeface="Arial" charset="0"/>
              <a:cs typeface="+mn-cs"/>
            </a:endParaRPr>
          </a:p>
          <a:p>
            <a:pPr marL="457200" lvl="1" indent="0">
              <a:lnSpc>
                <a:spcPct val="90000"/>
              </a:lnSpc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Arial" charset="0"/>
              </a:rPr>
              <a:t>individual control bit for each possible flag that can interrupt</a:t>
            </a:r>
          </a:p>
          <a:p>
            <a:pPr marL="457200" indent="-457200">
              <a:lnSpc>
                <a:spcPct val="90000"/>
              </a:lnSpc>
              <a:buNone/>
              <a:defRPr/>
            </a:pPr>
            <a:r>
              <a:rPr lang="en-US" sz="2800" dirty="0">
                <a:solidFill>
                  <a:srgbClr val="000000"/>
                </a:solidFill>
                <a:latin typeface="Arial" charset="0"/>
                <a:cs typeface="+mn-cs"/>
              </a:rPr>
              <a:t>3) When it is convenient, the software will enable, </a:t>
            </a:r>
            <a:r>
              <a:rPr lang="en-US" sz="2800" b="1" dirty="0">
                <a:solidFill>
                  <a:srgbClr val="FF0000"/>
                </a:solidFill>
                <a:latin typeface="Arial" charset="0"/>
                <a:cs typeface="+mn-cs"/>
              </a:rPr>
              <a:t>I=0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Arial" charset="0"/>
              </a:rPr>
              <a:t>allow all interrupts now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2800" dirty="0">
                <a:solidFill>
                  <a:srgbClr val="000000"/>
                </a:solidFill>
                <a:latin typeface="Arial" charset="0"/>
                <a:cs typeface="+mn-cs"/>
              </a:rPr>
              <a:t>4) Hardware action (busy to done) sets a flag</a:t>
            </a:r>
            <a:endParaRPr lang="en-US" sz="2800" b="1" dirty="0">
              <a:solidFill>
                <a:srgbClr val="FF0000"/>
              </a:solidFill>
              <a:latin typeface="Arial" charset="0"/>
              <a:cs typeface="+mn-cs"/>
            </a:endParaRPr>
          </a:p>
          <a:p>
            <a:pPr marL="457200" lvl="1" indent="0">
              <a:lnSpc>
                <a:spcPct val="90000"/>
              </a:lnSpc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Arial" charset="0"/>
              </a:rPr>
              <a:t>e.g., new input data ready, output device idle, periodic, alarm</a:t>
            </a:r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2590800" y="6381750"/>
            <a:ext cx="3962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/>
              <a:t>EE 445L – Bard, McDermott, Valvano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2590800" y="6381750"/>
            <a:ext cx="3962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 dirty="0"/>
              <a:t>EE 445L – Bard, </a:t>
            </a:r>
            <a:r>
              <a:rPr lang="en-US" sz="1400" dirty="0" smtClean="0"/>
              <a:t>McDermott, Valvano</a:t>
            </a:r>
            <a:endParaRPr lang="en-US" sz="1400" dirty="0"/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288C16E2-694C-B546-8EE0-F36A3E39FD20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13</a:t>
            </a:fld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99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Latency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9530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b="1" dirty="0">
                <a:cs typeface="+mn-cs"/>
              </a:rPr>
              <a:t>Input device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latency is the time between new input data ready and the software reading the data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>
                <a:cs typeface="+mn-cs"/>
              </a:rPr>
              <a:t>Output device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latency is the time between output device idle and the software giving the device new data to output.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>
                <a:cs typeface="+mn-cs"/>
              </a:rPr>
              <a:t>Periodic events (ADC, DAC, control system).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latency is the time between when it is supposed to be run and when it is actually run.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Time jitter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F66D4FE4-58C7-1F49-BFBF-1E33FCC57A59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14</a:t>
            </a:fld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99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Periodic Events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9144000" cy="4076700"/>
          </a:xfrm>
        </p:spPr>
        <p:txBody>
          <a:bodyPr/>
          <a:lstStyle/>
          <a:p>
            <a:pPr>
              <a:defRPr/>
            </a:pPr>
            <a:r>
              <a:rPr lang="en-US" b="1">
                <a:solidFill>
                  <a:srgbClr val="0000FF"/>
                </a:solidFill>
                <a:latin typeface="Times New Roman" charset="0"/>
                <a:cs typeface="+mn-cs"/>
              </a:rPr>
              <a:t>Real-time</a:t>
            </a:r>
            <a:r>
              <a:rPr lang="en-US" b="1">
                <a:latin typeface="Times New Roman" charset="0"/>
                <a:cs typeface="+mn-cs"/>
              </a:rPr>
              <a:t> </a:t>
            </a:r>
            <a:r>
              <a:rPr lang="en-US">
                <a:latin typeface="Times New Roman" charset="0"/>
                <a:cs typeface="+mn-cs"/>
              </a:rPr>
              <a:t>system  </a:t>
            </a:r>
          </a:p>
          <a:p>
            <a:pPr lvl="1">
              <a:defRPr/>
            </a:pPr>
            <a:r>
              <a:rPr lang="en-US">
                <a:latin typeface="Times New Roman" charset="0"/>
              </a:rPr>
              <a:t>Sampling jitter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5905370"/>
              </p:ext>
            </p:extLst>
          </p:nvPr>
        </p:nvGraphicFramePr>
        <p:xfrm>
          <a:off x="4419600" y="3581400"/>
          <a:ext cx="4595813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8820068"/>
              </p:ext>
            </p:extLst>
          </p:nvPr>
        </p:nvGraphicFramePr>
        <p:xfrm>
          <a:off x="76200" y="3733800"/>
          <a:ext cx="4343400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65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2590800" y="6381750"/>
            <a:ext cx="3962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 dirty="0"/>
              <a:t>EE 445L – Bard, McDermott, Valvano</a:t>
            </a:r>
          </a:p>
        </p:txBody>
      </p:sp>
      <p:sp>
        <p:nvSpPr>
          <p:cNvPr id="4" name="Rectangle 3"/>
          <p:cNvSpPr/>
          <p:nvPr/>
        </p:nvSpPr>
        <p:spPr>
          <a:xfrm>
            <a:off x="4267200" y="243840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In </a:t>
            </a:r>
            <a:r>
              <a:rPr lang="en-US" sz="1400" b="1" dirty="0"/>
              <a:t>probability</a:t>
            </a:r>
            <a:r>
              <a:rPr lang="en-US" sz="1400" dirty="0"/>
              <a:t> and statistics, a </a:t>
            </a:r>
            <a:r>
              <a:rPr lang="en-US" sz="1400" b="1" dirty="0"/>
              <a:t>probability mass function</a:t>
            </a:r>
            <a:r>
              <a:rPr lang="en-US" sz="1400" dirty="0"/>
              <a:t> (</a:t>
            </a:r>
            <a:r>
              <a:rPr lang="en-US" sz="1400" dirty="0" err="1"/>
              <a:t>pmf</a:t>
            </a:r>
            <a:r>
              <a:rPr lang="en-US" sz="1400" dirty="0"/>
              <a:t>) is a </a:t>
            </a:r>
            <a:r>
              <a:rPr lang="en-US" sz="1400" b="1" dirty="0"/>
              <a:t>function</a:t>
            </a:r>
            <a:r>
              <a:rPr lang="en-US" sz="1400" dirty="0"/>
              <a:t> that gives the </a:t>
            </a:r>
            <a:r>
              <a:rPr lang="en-US" sz="1400" b="1" dirty="0"/>
              <a:t>probability</a:t>
            </a:r>
            <a:r>
              <a:rPr lang="en-US" sz="1400" dirty="0"/>
              <a:t> that a discrete random variable is exactly equal to some value.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57200"/>
            <a:ext cx="2217428" cy="1841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29200" y="3124200"/>
            <a:ext cx="28194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5"/>
              </a:rPr>
              <a:t>https://en.wikipedia.org/wiki/</a:t>
            </a:r>
            <a:r>
              <a:rPr lang="en-US" sz="800" dirty="0" smtClean="0">
                <a:hlinkClick r:id="rId5"/>
              </a:rPr>
              <a:t>Probability_mass_function</a:t>
            </a:r>
            <a:r>
              <a:rPr lang="en-US" sz="800" dirty="0" smtClean="0"/>
              <a:t> 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6544EF3D-1BA8-3C4B-8DD9-C7EE6757FC59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15</a:t>
            </a:fld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99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Performance measures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610600" cy="4579937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b="1" dirty="0">
                <a:cs typeface="+mn-cs"/>
              </a:rPr>
              <a:t>Hardware </a:t>
            </a:r>
            <a:r>
              <a:rPr lang="en-US" sz="2800" dirty="0">
                <a:cs typeface="+mn-cs"/>
              </a:rPr>
              <a:t>or </a:t>
            </a:r>
            <a:r>
              <a:rPr lang="en-US" sz="2800" b="1" dirty="0">
                <a:cs typeface="+mn-cs"/>
              </a:rPr>
              <a:t>device latency </a:t>
            </a:r>
            <a:r>
              <a:rPr lang="en-US" sz="2800" dirty="0">
                <a:cs typeface="+mn-cs"/>
              </a:rPr>
              <a:t>is the time between when an I/O device is given a command, and the time when command is completed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>
                <a:cs typeface="+mn-cs"/>
              </a:rPr>
              <a:t>Bandwidth </a:t>
            </a:r>
            <a:r>
              <a:rPr lang="en-US" sz="2800" dirty="0">
                <a:cs typeface="+mn-cs"/>
              </a:rPr>
              <a:t>is maximum data flow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bandwidth can limited by the I/O device or software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can be reported as an overall average or a short-term max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>
                <a:cs typeface="+mn-cs"/>
              </a:rPr>
              <a:t>Priority </a:t>
            </a:r>
            <a:r>
              <a:rPr lang="en-US" sz="2800" dirty="0">
                <a:cs typeface="+mn-cs"/>
              </a:rPr>
              <a:t>determines the order of service when two or more requests are made simultaneously.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a "soft-real-time" system supports priority</a:t>
            </a:r>
          </a:p>
        </p:txBody>
      </p:sp>
      <p:sp>
        <p:nvSpPr>
          <p:cNvPr id="28677" name="TextBox 1"/>
          <p:cNvSpPr txBox="1">
            <a:spLocks noChangeArrowheads="1"/>
          </p:cNvSpPr>
          <p:nvPr/>
        </p:nvSpPr>
        <p:spPr bwMode="auto">
          <a:xfrm>
            <a:off x="838200" y="5791200"/>
            <a:ext cx="758031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dirty="0"/>
              <a:t>Turnaround time </a:t>
            </a:r>
            <a:r>
              <a:rPr lang="en-US" sz="1800" dirty="0"/>
              <a:t>: Set priority according to shortest remaining time first.</a:t>
            </a:r>
          </a:p>
          <a:p>
            <a:r>
              <a:rPr lang="en-US" sz="1800" b="1" dirty="0"/>
              <a:t>Response time: </a:t>
            </a:r>
            <a:r>
              <a:rPr lang="en-US" sz="1800" dirty="0"/>
              <a:t>Set priority to be equal (round robin)</a:t>
            </a:r>
          </a:p>
          <a:p>
            <a:r>
              <a:rPr lang="en-US" sz="1800" b="1" dirty="0"/>
              <a:t>Rate Monotonic Scheduler: </a:t>
            </a:r>
            <a:r>
              <a:rPr lang="en-US" sz="1800" dirty="0"/>
              <a:t>more frequent tasks have a higher priority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6FCF113D-87D5-D845-A5B0-2A3D399F60C0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16</a:t>
            </a:fld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99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Bandwidth Limits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0767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cs typeface="+mn-cs"/>
              </a:rPr>
              <a:t>I/O bound </a:t>
            </a:r>
            <a:r>
              <a:rPr lang="en-US" dirty="0">
                <a:cs typeface="+mn-cs"/>
              </a:rPr>
              <a:t>is defined as</a:t>
            </a:r>
          </a:p>
          <a:p>
            <a:pPr lvl="1">
              <a:defRPr/>
            </a:pPr>
            <a:r>
              <a:rPr lang="en-US" dirty="0"/>
              <a:t>Bandwidth is limited by speed of I/O device</a:t>
            </a:r>
          </a:p>
          <a:p>
            <a:pPr lvl="1">
              <a:defRPr/>
            </a:pPr>
            <a:r>
              <a:rPr lang="en-US" dirty="0"/>
              <a:t>Making the I/O device faster will increase bandwidth</a:t>
            </a:r>
          </a:p>
          <a:p>
            <a:pPr lvl="1">
              <a:defRPr/>
            </a:pPr>
            <a:r>
              <a:rPr lang="en-US" dirty="0"/>
              <a:t>Making the software run faster will not increase bandwidth</a:t>
            </a:r>
          </a:p>
          <a:p>
            <a:pPr lvl="1">
              <a:defRPr/>
            </a:pPr>
            <a:r>
              <a:rPr lang="en-US" dirty="0"/>
              <a:t>Software often waits for the I/O device</a:t>
            </a:r>
          </a:p>
        </p:txBody>
      </p:sp>
      <p:sp>
        <p:nvSpPr>
          <p:cNvPr id="2970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2590800" y="6381750"/>
            <a:ext cx="3962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 dirty="0"/>
              <a:t>EE 445L – Bard, McDermott, Valvano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299CAA23-D6E3-4449-8BCB-AF6509727928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17</a:t>
            </a:fld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99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Bandwidth Limits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0767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cs typeface="+mn-cs"/>
              </a:rPr>
              <a:t>CPU bound </a:t>
            </a:r>
            <a:r>
              <a:rPr lang="en-US" dirty="0">
                <a:cs typeface="+mn-cs"/>
              </a:rPr>
              <a:t>is defined as</a:t>
            </a:r>
          </a:p>
          <a:p>
            <a:pPr lvl="1">
              <a:defRPr/>
            </a:pPr>
            <a:r>
              <a:rPr lang="en-US" dirty="0"/>
              <a:t>Bandwidth is limited by speed of executing software</a:t>
            </a:r>
          </a:p>
          <a:p>
            <a:pPr lvl="1">
              <a:defRPr/>
            </a:pPr>
            <a:r>
              <a:rPr lang="en-US" dirty="0"/>
              <a:t>Making the I/O device faster will not increase bandwidth</a:t>
            </a:r>
          </a:p>
          <a:p>
            <a:pPr lvl="1">
              <a:defRPr/>
            </a:pPr>
            <a:r>
              <a:rPr lang="en-US" dirty="0"/>
              <a:t>Making the software run faster will increase bandwidth</a:t>
            </a:r>
          </a:p>
          <a:p>
            <a:pPr lvl="1">
              <a:defRPr/>
            </a:pPr>
            <a:r>
              <a:rPr lang="en-US" dirty="0"/>
              <a:t>Software does not have to wait for the I/O device</a:t>
            </a:r>
          </a:p>
        </p:txBody>
      </p:sp>
      <p:sp>
        <p:nvSpPr>
          <p:cNvPr id="30724" name="TextBox 1"/>
          <p:cNvSpPr txBox="1">
            <a:spLocks noChangeArrowheads="1"/>
          </p:cNvSpPr>
          <p:nvPr/>
        </p:nvSpPr>
        <p:spPr bwMode="auto">
          <a:xfrm>
            <a:off x="1600200" y="5943600"/>
            <a:ext cx="586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>
                <a:solidFill>
                  <a:srgbClr val="0000FF"/>
                </a:solidFill>
              </a:rPr>
              <a:t>For more information read Sections 5.1, 5.2 in the book</a:t>
            </a:r>
          </a:p>
        </p:txBody>
      </p:sp>
      <p:sp>
        <p:nvSpPr>
          <p:cNvPr id="30725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2590800" y="6381750"/>
            <a:ext cx="3962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/>
              <a:t>EE 445L – Bard, McDermott, Valvano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Real-time DAS</a:t>
            </a:r>
          </a:p>
        </p:txBody>
      </p:sp>
      <p:sp>
        <p:nvSpPr>
          <p:cNvPr id="28675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5410200" cy="4678363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  <a:cs typeface="+mn-cs"/>
              </a:rPr>
              <a:t>ADCSWTrigger_4C123</a:t>
            </a:r>
          </a:p>
          <a:p>
            <a:pPr>
              <a:defRPr/>
            </a:pPr>
            <a:r>
              <a:rPr lang="en-US" dirty="0">
                <a:latin typeface="Arial" charset="0"/>
                <a:cs typeface="+mn-cs"/>
              </a:rPr>
              <a:t>Sample ADC 100 Hz</a:t>
            </a:r>
          </a:p>
          <a:p>
            <a:pPr>
              <a:defRPr/>
            </a:pPr>
            <a:r>
              <a:rPr lang="en-US" dirty="0">
                <a:latin typeface="Arial" charset="0"/>
                <a:cs typeface="+mn-cs"/>
              </a:rPr>
              <a:t>Timer0 interrupts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030E8F36-4E41-2642-8828-92650EAE7EBE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18</a:t>
            </a:fld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31748" name="TextBox 1"/>
          <p:cNvSpPr txBox="1">
            <a:spLocks noChangeArrowheads="1"/>
          </p:cNvSpPr>
          <p:nvPr/>
        </p:nvSpPr>
        <p:spPr bwMode="auto">
          <a:xfrm>
            <a:off x="5638800" y="2592388"/>
            <a:ext cx="33432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>
                <a:solidFill>
                  <a:srgbClr val="0000FF"/>
                </a:solidFill>
              </a:rPr>
              <a:t>Show project in Keil</a:t>
            </a:r>
          </a:p>
        </p:txBody>
      </p:sp>
      <p:pic>
        <p:nvPicPr>
          <p:cNvPr id="2867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430588"/>
            <a:ext cx="8382000" cy="290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1750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590800" y="6381750"/>
            <a:ext cx="3962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/>
              <a:t>EE 445L – Bard, McDermott, Valvano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Real-time DAS</a:t>
            </a:r>
          </a:p>
        </p:txBody>
      </p:sp>
      <p:sp>
        <p:nvSpPr>
          <p:cNvPr id="29699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5410200" cy="4678363"/>
          </a:xfrm>
        </p:spPr>
        <p:txBody>
          <a:bodyPr/>
          <a:lstStyle/>
          <a:p>
            <a:pPr>
              <a:defRPr/>
            </a:pPr>
            <a:r>
              <a:rPr lang="en-US">
                <a:latin typeface="Arial" charset="0"/>
                <a:cs typeface="+mn-cs"/>
              </a:rPr>
              <a:t>ADCSWTrigger_4C123</a:t>
            </a:r>
          </a:p>
          <a:p>
            <a:pPr>
              <a:defRPr/>
            </a:pPr>
            <a:r>
              <a:rPr lang="en-US">
                <a:latin typeface="Arial" charset="0"/>
                <a:cs typeface="+mn-cs"/>
              </a:rPr>
              <a:t>Sample ADC 100 Hz</a:t>
            </a:r>
          </a:p>
          <a:p>
            <a:pPr>
              <a:defRPr/>
            </a:pPr>
            <a:r>
              <a:rPr lang="en-US">
                <a:latin typeface="Arial" charset="0"/>
                <a:cs typeface="+mn-cs"/>
              </a:rPr>
              <a:t>Timer0 interrupts</a:t>
            </a:r>
          </a:p>
          <a:p>
            <a:pPr>
              <a:defRPr/>
            </a:pPr>
            <a:r>
              <a:rPr lang="en-US">
                <a:latin typeface="Arial" charset="0"/>
                <a:cs typeface="+mn-cs"/>
              </a:rPr>
              <a:t>Lab 2 starter projects</a:t>
            </a:r>
          </a:p>
          <a:p>
            <a:pPr lvl="1">
              <a:defRPr/>
            </a:pPr>
            <a:r>
              <a:rPr lang="en-US" sz="2400" b="1">
                <a:latin typeface="Arial" charset="0"/>
              </a:rPr>
              <a:t>Your Lab 1</a:t>
            </a:r>
          </a:p>
          <a:p>
            <a:pPr lvl="1">
              <a:defRPr/>
            </a:pPr>
            <a:r>
              <a:rPr lang="en-US" sz="2400" b="1">
                <a:latin typeface="Arial" charset="0"/>
              </a:rPr>
              <a:t>ADCSWTrigger_4C123</a:t>
            </a:r>
          </a:p>
          <a:p>
            <a:pPr lvl="1">
              <a:defRPr/>
            </a:pPr>
            <a:r>
              <a:rPr lang="en-US" sz="2400" b="1">
                <a:latin typeface="Arial" charset="0"/>
              </a:rPr>
              <a:t>PeriodicTimer1AInts_4C123</a:t>
            </a:r>
            <a:endParaRPr lang="en-US" sz="2400">
              <a:latin typeface="Arial" charset="0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78BE0D53-4B46-F741-A832-5E14EDD84D7C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19</a:t>
            </a:fld>
            <a:endParaRPr lang="en-US" sz="1400" smtClean="0">
              <a:solidFill>
                <a:schemeClr val="bg2"/>
              </a:solidFill>
            </a:endParaRPr>
          </a:p>
        </p:txBody>
      </p:sp>
      <p:pic>
        <p:nvPicPr>
          <p:cNvPr id="2970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600200"/>
            <a:ext cx="4343400" cy="387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277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590800" y="6381750"/>
            <a:ext cx="3962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/>
              <a:t>EE 445L – Bard, McDermott, Valvano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A9D51DA9-F323-994B-B881-AACCD9C8CF28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2</a:t>
            </a:fld>
            <a:endParaRPr lang="en-US" sz="1400" dirty="0" smtClean="0">
              <a:solidFill>
                <a:schemeClr val="bg2"/>
              </a:solidFill>
            </a:endParaRPr>
          </a:p>
        </p:txBody>
      </p:sp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Thread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0767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Arial" charset="0"/>
                <a:cs typeface="+mn-cs"/>
              </a:rPr>
              <a:t>A </a:t>
            </a:r>
            <a:r>
              <a:rPr lang="en-US" b="1" dirty="0">
                <a:latin typeface="Arial" charset="0"/>
                <a:cs typeface="+mn-cs"/>
              </a:rPr>
              <a:t>thread </a:t>
            </a:r>
            <a:r>
              <a:rPr lang="en-US" dirty="0">
                <a:latin typeface="Arial" charset="0"/>
                <a:cs typeface="+mn-cs"/>
              </a:rPr>
              <a:t>is defined as the path of action of software as it executes.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Arial" charset="0"/>
              </a:rPr>
              <a:t>a </a:t>
            </a:r>
            <a:r>
              <a:rPr lang="en-US" b="1" dirty="0">
                <a:latin typeface="Arial" charset="0"/>
              </a:rPr>
              <a:t>background thread </a:t>
            </a:r>
            <a:r>
              <a:rPr lang="en-US" dirty="0">
                <a:latin typeface="Arial" charset="0"/>
              </a:rPr>
              <a:t>interrupt service routine is called.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Arial" charset="0"/>
              </a:rPr>
              <a:t>a new background thread is created for each interrupt request.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Arial" charset="0"/>
              </a:rPr>
              <a:t>local variables and registers used in the interrupt service routine are unique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Arial" charset="0"/>
              </a:rPr>
              <a:t>threads share </a:t>
            </a:r>
            <a:r>
              <a:rPr lang="en-US" dirty="0" err="1">
                <a:latin typeface="Arial" charset="0"/>
              </a:rPr>
              <a:t>globals</a:t>
            </a:r>
            <a:endParaRPr lang="en-US" dirty="0">
              <a:latin typeface="Arial" charset="0"/>
            </a:endParaRP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2590800" y="6245225"/>
            <a:ext cx="3962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/>
              <a:t>EE 445L – Bard, McDermott, Valvano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467600" cy="1143000"/>
          </a:xfrm>
        </p:spPr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Timer0A or Timer1A interrupts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06A31849-E6AF-BE40-9CD0-8787C15740C2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20</a:t>
            </a:fld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33795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/>
              <a:t>EE 445L – Bard, Valvano</a:t>
            </a: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362200"/>
            <a:ext cx="279558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5943600" cy="5257800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  <a:cs typeface="+mn-cs"/>
              </a:rPr>
              <a:t>Timer0 clock (Timer1 clock)</a:t>
            </a:r>
          </a:p>
          <a:p>
            <a:pPr>
              <a:defRPr/>
            </a:pPr>
            <a:r>
              <a:rPr lang="en-US" dirty="0">
                <a:latin typeface="Arial" charset="0"/>
                <a:cs typeface="+mn-cs"/>
              </a:rPr>
              <a:t>32-bit mode</a:t>
            </a:r>
          </a:p>
          <a:p>
            <a:pPr>
              <a:defRPr/>
            </a:pPr>
            <a:r>
              <a:rPr lang="en-US" dirty="0">
                <a:latin typeface="Arial" charset="0"/>
                <a:cs typeface="+mn-cs"/>
              </a:rPr>
              <a:t>Periodic mode</a:t>
            </a:r>
          </a:p>
          <a:p>
            <a:pPr>
              <a:defRPr/>
            </a:pPr>
            <a:r>
              <a:rPr lang="en-US" dirty="0">
                <a:latin typeface="Arial" charset="0"/>
                <a:cs typeface="+mn-cs"/>
              </a:rPr>
              <a:t>TAILR sets rate</a:t>
            </a:r>
          </a:p>
          <a:p>
            <a:pPr>
              <a:defRPr/>
            </a:pPr>
            <a:r>
              <a:rPr lang="en-US" dirty="0">
                <a:latin typeface="Arial" charset="0"/>
                <a:cs typeface="+mn-cs"/>
              </a:rPr>
              <a:t>Arm TATO</a:t>
            </a:r>
          </a:p>
          <a:p>
            <a:pPr>
              <a:defRPr/>
            </a:pPr>
            <a:r>
              <a:rPr lang="en-US" dirty="0">
                <a:latin typeface="Arial" charset="0"/>
                <a:cs typeface="+mn-cs"/>
              </a:rPr>
              <a:t>Enable Timer0 (Timer1)</a:t>
            </a:r>
          </a:p>
          <a:p>
            <a:pPr>
              <a:defRPr/>
            </a:pPr>
            <a:r>
              <a:rPr lang="en-US" dirty="0">
                <a:latin typeface="Arial" charset="0"/>
                <a:cs typeface="+mn-cs"/>
              </a:rPr>
              <a:t>Priority</a:t>
            </a:r>
          </a:p>
          <a:p>
            <a:pPr>
              <a:defRPr/>
            </a:pPr>
            <a:r>
              <a:rPr lang="en-US" dirty="0">
                <a:latin typeface="Arial" charset="0"/>
                <a:cs typeface="+mn-cs"/>
              </a:rPr>
              <a:t>Enable interrupt 19 (20)</a:t>
            </a:r>
          </a:p>
          <a:p>
            <a:pPr>
              <a:defRPr/>
            </a:pPr>
            <a:r>
              <a:rPr lang="en-US" dirty="0">
                <a:latin typeface="Arial" charset="0"/>
                <a:cs typeface="+mn-cs"/>
              </a:rPr>
              <a:t>Enable processor (I=0)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5257800" y="4640263"/>
            <a:ext cx="3886200" cy="1981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 smtClean="0"/>
              <a:t>Acknowledge</a:t>
            </a:r>
          </a:p>
          <a:p>
            <a:pPr>
              <a:defRPr/>
            </a:pPr>
            <a:r>
              <a:rPr lang="en-US" kern="0" dirty="0" smtClean="0"/>
              <a:t>ADC conversion</a:t>
            </a:r>
            <a:endParaRPr lang="en-US" kern="0" dirty="0"/>
          </a:p>
        </p:txBody>
      </p:sp>
      <p:sp>
        <p:nvSpPr>
          <p:cNvPr id="33799" name="TextBox 1"/>
          <p:cNvSpPr txBox="1">
            <a:spLocks noChangeArrowheads="1"/>
          </p:cNvSpPr>
          <p:nvPr/>
        </p:nvSpPr>
        <p:spPr bwMode="auto">
          <a:xfrm>
            <a:off x="5529263" y="5886450"/>
            <a:ext cx="3343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>
                <a:solidFill>
                  <a:srgbClr val="0000FF"/>
                </a:solidFill>
              </a:rPr>
              <a:t>Show project in Keil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Summary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FDE29F9E-F6BA-634B-B71A-0B1566236B36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21</a:t>
            </a:fld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34819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/>
              <a:t>EE 445L – Bard, Valvano</a:t>
            </a: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362200"/>
            <a:ext cx="279558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5410200" cy="5257800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  <a:cs typeface="+mn-cs"/>
              </a:rPr>
              <a:t>Synchronization</a:t>
            </a:r>
          </a:p>
          <a:p>
            <a:pPr>
              <a:defRPr/>
            </a:pPr>
            <a:r>
              <a:rPr lang="en-US" dirty="0">
                <a:latin typeface="Arial" charset="0"/>
                <a:cs typeface="+mn-cs"/>
              </a:rPr>
              <a:t>Latency</a:t>
            </a:r>
          </a:p>
          <a:p>
            <a:pPr>
              <a:defRPr/>
            </a:pPr>
            <a:r>
              <a:rPr lang="en-US" dirty="0">
                <a:latin typeface="Arial" charset="0"/>
                <a:cs typeface="+mn-cs"/>
              </a:rPr>
              <a:t>Bandwidth</a:t>
            </a:r>
          </a:p>
          <a:p>
            <a:pPr>
              <a:defRPr/>
            </a:pPr>
            <a:r>
              <a:rPr lang="en-US" dirty="0">
                <a:latin typeface="Arial" charset="0"/>
                <a:cs typeface="+mn-cs"/>
              </a:rPr>
              <a:t>Arm enable priority</a:t>
            </a:r>
          </a:p>
          <a:p>
            <a:pPr>
              <a:defRPr/>
            </a:pPr>
            <a:r>
              <a:rPr lang="en-US" dirty="0">
                <a:latin typeface="Arial" charset="0"/>
                <a:cs typeface="+mn-cs"/>
              </a:rPr>
              <a:t>Trigger flag</a:t>
            </a:r>
          </a:p>
          <a:p>
            <a:pPr>
              <a:defRPr/>
            </a:pPr>
            <a:r>
              <a:rPr lang="en-US" dirty="0">
                <a:latin typeface="Arial" charset="0"/>
                <a:cs typeface="+mn-cs"/>
              </a:rPr>
              <a:t>Acknowledge</a:t>
            </a:r>
          </a:p>
          <a:p>
            <a:pPr>
              <a:defRPr/>
            </a:pPr>
            <a:r>
              <a:rPr lang="en-US">
                <a:latin typeface="Arial" charset="0"/>
                <a:cs typeface="+mn-cs"/>
              </a:rPr>
              <a:t>Real-time, sampling jitter</a:t>
            </a:r>
          </a:p>
          <a:p>
            <a:pPr>
              <a:defRPr/>
            </a:pPr>
            <a:r>
              <a:rPr lang="en-US" dirty="0">
                <a:latin typeface="Arial" charset="0"/>
                <a:cs typeface="+mn-cs"/>
              </a:rPr>
              <a:t>Timer periodic interrupts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47" name="Rectangle 35"/>
          <p:cNvSpPr>
            <a:spLocks noGrp="1" noChangeArrowheads="1"/>
          </p:cNvSpPr>
          <p:nvPr>
            <p:ph type="body" idx="1"/>
          </p:nvPr>
        </p:nvSpPr>
        <p:spPr>
          <a:xfrm>
            <a:off x="230188" y="1030287"/>
            <a:ext cx="8566150" cy="1027113"/>
          </a:xfrm>
          <a:noFill/>
          <a:ln/>
        </p:spPr>
        <p:txBody>
          <a:bodyPr lIns="92075" tIns="46038" rIns="92075" bIns="46038"/>
          <a:lstStyle/>
          <a:p>
            <a:r>
              <a:rPr lang="en-US" sz="2000" dirty="0" smtClean="0"/>
              <a:t>ARM </a:t>
            </a:r>
            <a:r>
              <a:rPr lang="en-US" sz="2000" dirty="0"/>
              <a:t>has seven basic operating </a:t>
            </a:r>
            <a:r>
              <a:rPr lang="en-US" sz="2000" dirty="0" smtClean="0"/>
              <a:t>modes</a:t>
            </a:r>
            <a:endParaRPr lang="en-US" sz="2000" dirty="0"/>
          </a:p>
          <a:p>
            <a:pPr lvl="1"/>
            <a:r>
              <a:rPr lang="en-GB" sz="1800" dirty="0"/>
              <a:t>Each mode has access to its own stack space and a different subset of registers</a:t>
            </a:r>
          </a:p>
          <a:p>
            <a:pPr lvl="1"/>
            <a:r>
              <a:rPr lang="en-GB" sz="1800" dirty="0"/>
              <a:t>Some operations can only be carried out in a privileged mode</a:t>
            </a:r>
            <a:endParaRPr lang="en-US" sz="1800" dirty="0"/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8125"/>
            <a:ext cx="4953000" cy="752475"/>
          </a:xfrm>
        </p:spPr>
        <p:txBody>
          <a:bodyPr/>
          <a:lstStyle/>
          <a:p>
            <a:r>
              <a:rPr lang="en-US" dirty="0"/>
              <a:t>Processor Modes</a:t>
            </a:r>
          </a:p>
        </p:txBody>
      </p:sp>
      <p:graphicFrame>
        <p:nvGraphicFramePr>
          <p:cNvPr id="551072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926488"/>
              </p:ext>
            </p:extLst>
          </p:nvPr>
        </p:nvGraphicFramePr>
        <p:xfrm>
          <a:off x="1319213" y="2636970"/>
          <a:ext cx="6973887" cy="3916230"/>
        </p:xfrm>
        <a:graphic>
          <a:graphicData uri="http://schemas.openxmlformats.org/drawingml/2006/table">
            <a:tbl>
              <a:tblPr/>
              <a:tblGrid>
                <a:gridCol w="1500187"/>
                <a:gridCol w="4200525"/>
                <a:gridCol w="1273175"/>
              </a:tblGrid>
              <a:tr h="249238">
                <a:tc>
                  <a:txBody>
                    <a:bodyPr/>
                    <a:lstStyle/>
                    <a:p>
                      <a:pPr marL="0" marR="0" lvl="0" indent="0" algn="l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Mode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18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Description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18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Supervisor</a:t>
                      </a:r>
                    </a:p>
                    <a:p>
                      <a:pPr marL="0" marR="0" lvl="0" indent="0" algn="l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(SVC)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Entered on reset and when a Supervisor call instruction (SVC) is executed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Privileged</a:t>
                      </a:r>
                      <a:b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</a:b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modes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4F64"/>
                    </a:solidFill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FIQ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Entered when a high priority (fast) interrupt is raised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IRQ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Entered when a normal priority interrupt is raised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Abort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Used to handle memory access violations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Undef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Used to handle undefined instructions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System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D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Privileged mode using the same registers as User mode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D0E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User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D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Mode under which most Applications / OS tasks run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D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Unprivileged mode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107"/>
          <p:cNvGrpSpPr>
            <a:grpSpLocks/>
          </p:cNvGrpSpPr>
          <p:nvPr/>
        </p:nvGrpSpPr>
        <p:grpSpPr bwMode="auto">
          <a:xfrm flipH="1">
            <a:off x="566738" y="3065595"/>
            <a:ext cx="673100" cy="2295525"/>
            <a:chOff x="4756" y="1494"/>
            <a:chExt cx="424" cy="1554"/>
          </a:xfrm>
        </p:grpSpPr>
        <p:sp>
          <p:nvSpPr>
            <p:cNvPr id="551008" name="Line 96"/>
            <p:cNvSpPr>
              <a:spLocks noChangeShapeType="1"/>
            </p:cNvSpPr>
            <p:nvPr/>
          </p:nvSpPr>
          <p:spPr bwMode="auto">
            <a:xfrm>
              <a:off x="4770" y="1500"/>
              <a:ext cx="2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51009" name="Line 97"/>
            <p:cNvSpPr>
              <a:spLocks noChangeShapeType="1"/>
            </p:cNvSpPr>
            <p:nvPr/>
          </p:nvSpPr>
          <p:spPr bwMode="auto">
            <a:xfrm>
              <a:off x="4968" y="1494"/>
              <a:ext cx="0" cy="15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51010" name="Line 98"/>
            <p:cNvSpPr>
              <a:spLocks noChangeShapeType="1"/>
            </p:cNvSpPr>
            <p:nvPr/>
          </p:nvSpPr>
          <p:spPr bwMode="auto">
            <a:xfrm>
              <a:off x="4756" y="3034"/>
              <a:ext cx="2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51018" name="Line 106"/>
            <p:cNvSpPr>
              <a:spLocks noChangeShapeType="1"/>
            </p:cNvSpPr>
            <p:nvPr/>
          </p:nvSpPr>
          <p:spPr bwMode="auto">
            <a:xfrm>
              <a:off x="4976" y="2258"/>
              <a:ext cx="2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551021" name="Text Box 109"/>
          <p:cNvSpPr txBox="1">
            <a:spLocks noChangeArrowheads="1"/>
          </p:cNvSpPr>
          <p:nvPr/>
        </p:nvSpPr>
        <p:spPr bwMode="auto">
          <a:xfrm rot="16200000">
            <a:off x="-573088" y="3870890"/>
            <a:ext cx="1933575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fontAlgn="base">
              <a:lnSpc>
                <a:spcPct val="100000"/>
              </a:lnSpc>
              <a:buClrTx/>
              <a:buSzTx/>
              <a:buFontTx/>
              <a:buNone/>
            </a:pPr>
            <a:r>
              <a:rPr lang="en-GB" sz="1400" b="1">
                <a:latin typeface="+mn-lt"/>
              </a:rPr>
              <a:t>Exception modes</a:t>
            </a:r>
            <a:endParaRPr lang="en-US" sz="1400" b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172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8125"/>
            <a:ext cx="4953000" cy="523875"/>
          </a:xfrm>
        </p:spPr>
        <p:txBody>
          <a:bodyPr/>
          <a:lstStyle/>
          <a:p>
            <a:r>
              <a:rPr lang="en-US" dirty="0"/>
              <a:t>The ARM Register Set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66775" y="1333500"/>
            <a:ext cx="874713" cy="1905000"/>
            <a:chOff x="693" y="840"/>
            <a:chExt cx="551" cy="1200"/>
          </a:xfrm>
        </p:grpSpPr>
        <p:sp>
          <p:nvSpPr>
            <p:cNvPr id="583684" name="Rectangle 4"/>
            <p:cNvSpPr>
              <a:spLocks noChangeArrowheads="1"/>
            </p:cNvSpPr>
            <p:nvPr/>
          </p:nvSpPr>
          <p:spPr bwMode="auto">
            <a:xfrm>
              <a:off x="693" y="840"/>
              <a:ext cx="551" cy="150"/>
            </a:xfrm>
            <a:prstGeom prst="rect">
              <a:avLst/>
            </a:prstGeom>
            <a:solidFill>
              <a:srgbClr val="D6E4E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 anchorCtr="1"/>
            <a:lstStyle/>
            <a:p>
              <a:pPr defTabSz="801688"/>
              <a:r>
                <a:rPr lang="en-US" sz="1300" b="1">
                  <a:latin typeface="Courier New" pitchFamily="49" charset="0"/>
                </a:rPr>
                <a:t>r0</a:t>
              </a:r>
            </a:p>
          </p:txBody>
        </p:sp>
        <p:sp>
          <p:nvSpPr>
            <p:cNvPr id="583685" name="Rectangle 5"/>
            <p:cNvSpPr>
              <a:spLocks noChangeArrowheads="1"/>
            </p:cNvSpPr>
            <p:nvPr/>
          </p:nvSpPr>
          <p:spPr bwMode="auto">
            <a:xfrm>
              <a:off x="693" y="990"/>
              <a:ext cx="551" cy="150"/>
            </a:xfrm>
            <a:prstGeom prst="rect">
              <a:avLst/>
            </a:prstGeom>
            <a:solidFill>
              <a:srgbClr val="D6E4E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 anchorCtr="1"/>
            <a:lstStyle/>
            <a:p>
              <a:pPr defTabSz="801688"/>
              <a:r>
                <a:rPr lang="en-US" sz="1300" b="1">
                  <a:latin typeface="Courier New" pitchFamily="49" charset="0"/>
                </a:rPr>
                <a:t>r1</a:t>
              </a:r>
            </a:p>
          </p:txBody>
        </p:sp>
        <p:sp>
          <p:nvSpPr>
            <p:cNvPr id="583686" name="Rectangle 6"/>
            <p:cNvSpPr>
              <a:spLocks noChangeArrowheads="1"/>
            </p:cNvSpPr>
            <p:nvPr/>
          </p:nvSpPr>
          <p:spPr bwMode="auto">
            <a:xfrm>
              <a:off x="693" y="1140"/>
              <a:ext cx="551" cy="150"/>
            </a:xfrm>
            <a:prstGeom prst="rect">
              <a:avLst/>
            </a:prstGeom>
            <a:solidFill>
              <a:srgbClr val="D6E4E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 anchorCtr="1"/>
            <a:lstStyle/>
            <a:p>
              <a:pPr defTabSz="801688"/>
              <a:r>
                <a:rPr lang="en-US" sz="1300" b="1">
                  <a:latin typeface="Courier New" pitchFamily="49" charset="0"/>
                </a:rPr>
                <a:t>r2</a:t>
              </a:r>
            </a:p>
          </p:txBody>
        </p:sp>
        <p:sp>
          <p:nvSpPr>
            <p:cNvPr id="583687" name="Rectangle 7"/>
            <p:cNvSpPr>
              <a:spLocks noChangeArrowheads="1"/>
            </p:cNvSpPr>
            <p:nvPr/>
          </p:nvSpPr>
          <p:spPr bwMode="auto">
            <a:xfrm>
              <a:off x="693" y="1290"/>
              <a:ext cx="551" cy="150"/>
            </a:xfrm>
            <a:prstGeom prst="rect">
              <a:avLst/>
            </a:prstGeom>
            <a:solidFill>
              <a:srgbClr val="D6E4E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 anchorCtr="1"/>
            <a:lstStyle/>
            <a:p>
              <a:pPr defTabSz="801688"/>
              <a:r>
                <a:rPr lang="en-US" sz="1300" b="1">
                  <a:latin typeface="Courier New" pitchFamily="49" charset="0"/>
                </a:rPr>
                <a:t>r3</a:t>
              </a:r>
            </a:p>
          </p:txBody>
        </p:sp>
        <p:sp>
          <p:nvSpPr>
            <p:cNvPr id="583688" name="Rectangle 8"/>
            <p:cNvSpPr>
              <a:spLocks noChangeArrowheads="1"/>
            </p:cNvSpPr>
            <p:nvPr/>
          </p:nvSpPr>
          <p:spPr bwMode="auto">
            <a:xfrm>
              <a:off x="693" y="1440"/>
              <a:ext cx="551" cy="150"/>
            </a:xfrm>
            <a:prstGeom prst="rect">
              <a:avLst/>
            </a:prstGeom>
            <a:solidFill>
              <a:srgbClr val="D6E4E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 anchorCtr="1"/>
            <a:lstStyle/>
            <a:p>
              <a:pPr defTabSz="801688"/>
              <a:r>
                <a:rPr lang="en-US" sz="1300" b="1">
                  <a:latin typeface="Courier New" pitchFamily="49" charset="0"/>
                </a:rPr>
                <a:t>r4</a:t>
              </a:r>
            </a:p>
          </p:txBody>
        </p:sp>
        <p:sp>
          <p:nvSpPr>
            <p:cNvPr id="583689" name="Rectangle 9"/>
            <p:cNvSpPr>
              <a:spLocks noChangeArrowheads="1"/>
            </p:cNvSpPr>
            <p:nvPr/>
          </p:nvSpPr>
          <p:spPr bwMode="auto">
            <a:xfrm>
              <a:off x="693" y="1590"/>
              <a:ext cx="551" cy="150"/>
            </a:xfrm>
            <a:prstGeom prst="rect">
              <a:avLst/>
            </a:prstGeom>
            <a:solidFill>
              <a:srgbClr val="D6E4E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 anchorCtr="1"/>
            <a:lstStyle/>
            <a:p>
              <a:pPr defTabSz="801688"/>
              <a:r>
                <a:rPr lang="en-US" sz="1300" b="1">
                  <a:latin typeface="Courier New" pitchFamily="49" charset="0"/>
                </a:rPr>
                <a:t>r5</a:t>
              </a:r>
            </a:p>
          </p:txBody>
        </p:sp>
        <p:sp>
          <p:nvSpPr>
            <p:cNvPr id="583690" name="Rectangle 10"/>
            <p:cNvSpPr>
              <a:spLocks noChangeArrowheads="1"/>
            </p:cNvSpPr>
            <p:nvPr/>
          </p:nvSpPr>
          <p:spPr bwMode="auto">
            <a:xfrm>
              <a:off x="693" y="1740"/>
              <a:ext cx="551" cy="150"/>
            </a:xfrm>
            <a:prstGeom prst="rect">
              <a:avLst/>
            </a:prstGeom>
            <a:solidFill>
              <a:srgbClr val="D6E4E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 anchorCtr="1"/>
            <a:lstStyle/>
            <a:p>
              <a:pPr defTabSz="801688"/>
              <a:r>
                <a:rPr lang="en-US" sz="1300" b="1">
                  <a:latin typeface="Courier New" pitchFamily="49" charset="0"/>
                </a:rPr>
                <a:t>r6</a:t>
              </a:r>
            </a:p>
          </p:txBody>
        </p:sp>
        <p:sp>
          <p:nvSpPr>
            <p:cNvPr id="583691" name="Rectangle 11"/>
            <p:cNvSpPr>
              <a:spLocks noChangeArrowheads="1"/>
            </p:cNvSpPr>
            <p:nvPr/>
          </p:nvSpPr>
          <p:spPr bwMode="auto">
            <a:xfrm>
              <a:off x="693" y="1890"/>
              <a:ext cx="551" cy="150"/>
            </a:xfrm>
            <a:prstGeom prst="rect">
              <a:avLst/>
            </a:prstGeom>
            <a:solidFill>
              <a:srgbClr val="D6E4E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 anchorCtr="1"/>
            <a:lstStyle/>
            <a:p>
              <a:pPr defTabSz="801688"/>
              <a:r>
                <a:rPr lang="en-US" sz="1300" b="1">
                  <a:latin typeface="Courier New" pitchFamily="49" charset="0"/>
                </a:rPr>
                <a:t>r7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866775" y="3238500"/>
            <a:ext cx="874713" cy="1190625"/>
            <a:chOff x="693" y="2040"/>
            <a:chExt cx="551" cy="750"/>
          </a:xfrm>
        </p:grpSpPr>
        <p:sp>
          <p:nvSpPr>
            <p:cNvPr id="583693" name="Rectangle 13"/>
            <p:cNvSpPr>
              <a:spLocks noChangeArrowheads="1"/>
            </p:cNvSpPr>
            <p:nvPr/>
          </p:nvSpPr>
          <p:spPr bwMode="auto">
            <a:xfrm>
              <a:off x="693" y="2040"/>
              <a:ext cx="551" cy="150"/>
            </a:xfrm>
            <a:prstGeom prst="rect">
              <a:avLst/>
            </a:prstGeom>
            <a:solidFill>
              <a:srgbClr val="D6E4E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 anchorCtr="1"/>
            <a:lstStyle/>
            <a:p>
              <a:pPr defTabSz="801688"/>
              <a:r>
                <a:rPr lang="en-US" sz="1300" b="1">
                  <a:latin typeface="Courier New" pitchFamily="49" charset="0"/>
                </a:rPr>
                <a:t>r8</a:t>
              </a:r>
            </a:p>
          </p:txBody>
        </p:sp>
        <p:sp>
          <p:nvSpPr>
            <p:cNvPr id="583694" name="Rectangle 14"/>
            <p:cNvSpPr>
              <a:spLocks noChangeArrowheads="1"/>
            </p:cNvSpPr>
            <p:nvPr/>
          </p:nvSpPr>
          <p:spPr bwMode="auto">
            <a:xfrm>
              <a:off x="693" y="2190"/>
              <a:ext cx="551" cy="150"/>
            </a:xfrm>
            <a:prstGeom prst="rect">
              <a:avLst/>
            </a:prstGeom>
            <a:solidFill>
              <a:srgbClr val="D6E4E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 anchorCtr="1"/>
            <a:lstStyle/>
            <a:p>
              <a:pPr defTabSz="801688"/>
              <a:r>
                <a:rPr lang="en-US" sz="1300" b="1">
                  <a:latin typeface="Courier New" pitchFamily="49" charset="0"/>
                </a:rPr>
                <a:t>r9</a:t>
              </a:r>
            </a:p>
          </p:txBody>
        </p:sp>
        <p:sp>
          <p:nvSpPr>
            <p:cNvPr id="583695" name="Rectangle 15"/>
            <p:cNvSpPr>
              <a:spLocks noChangeArrowheads="1"/>
            </p:cNvSpPr>
            <p:nvPr/>
          </p:nvSpPr>
          <p:spPr bwMode="auto">
            <a:xfrm>
              <a:off x="693" y="2340"/>
              <a:ext cx="551" cy="150"/>
            </a:xfrm>
            <a:prstGeom prst="rect">
              <a:avLst/>
            </a:prstGeom>
            <a:solidFill>
              <a:srgbClr val="D6E4E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 anchorCtr="1"/>
            <a:lstStyle/>
            <a:p>
              <a:pPr defTabSz="801688"/>
              <a:r>
                <a:rPr lang="en-US" sz="1300" b="1">
                  <a:latin typeface="Courier New" pitchFamily="49" charset="0"/>
                </a:rPr>
                <a:t>r10</a:t>
              </a:r>
            </a:p>
          </p:txBody>
        </p:sp>
        <p:sp>
          <p:nvSpPr>
            <p:cNvPr id="583696" name="Rectangle 16"/>
            <p:cNvSpPr>
              <a:spLocks noChangeArrowheads="1"/>
            </p:cNvSpPr>
            <p:nvPr/>
          </p:nvSpPr>
          <p:spPr bwMode="auto">
            <a:xfrm>
              <a:off x="693" y="2490"/>
              <a:ext cx="551" cy="150"/>
            </a:xfrm>
            <a:prstGeom prst="rect">
              <a:avLst/>
            </a:prstGeom>
            <a:solidFill>
              <a:srgbClr val="D6E4E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 anchorCtr="1"/>
            <a:lstStyle/>
            <a:p>
              <a:pPr defTabSz="801688"/>
              <a:r>
                <a:rPr lang="en-US" sz="1300" b="1">
                  <a:latin typeface="Courier New" pitchFamily="49" charset="0"/>
                </a:rPr>
                <a:t>r11</a:t>
              </a:r>
            </a:p>
          </p:txBody>
        </p:sp>
        <p:sp>
          <p:nvSpPr>
            <p:cNvPr id="583697" name="Rectangle 17"/>
            <p:cNvSpPr>
              <a:spLocks noChangeArrowheads="1"/>
            </p:cNvSpPr>
            <p:nvPr/>
          </p:nvSpPr>
          <p:spPr bwMode="auto">
            <a:xfrm>
              <a:off x="693" y="2640"/>
              <a:ext cx="551" cy="150"/>
            </a:xfrm>
            <a:prstGeom prst="rect">
              <a:avLst/>
            </a:prstGeom>
            <a:solidFill>
              <a:srgbClr val="D6E4E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 anchorCtr="1"/>
            <a:lstStyle/>
            <a:p>
              <a:pPr defTabSz="801688"/>
              <a:r>
                <a:rPr lang="en-US" sz="1300" b="1">
                  <a:latin typeface="Courier New" pitchFamily="49" charset="0"/>
                </a:rPr>
                <a:t>r12</a:t>
              </a:r>
            </a:p>
          </p:txBody>
        </p:sp>
      </p:grpSp>
      <p:sp>
        <p:nvSpPr>
          <p:cNvPr id="583698" name="Rectangle 18"/>
          <p:cNvSpPr>
            <a:spLocks noChangeArrowheads="1"/>
          </p:cNvSpPr>
          <p:nvPr/>
        </p:nvSpPr>
        <p:spPr bwMode="auto">
          <a:xfrm>
            <a:off x="866775" y="4905375"/>
            <a:ext cx="874713" cy="238125"/>
          </a:xfrm>
          <a:prstGeom prst="rect">
            <a:avLst/>
          </a:prstGeom>
          <a:solidFill>
            <a:srgbClr val="D6E4EE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 anchor="ctr" anchorCtr="1"/>
          <a:lstStyle/>
          <a:p>
            <a:pPr defTabSz="801688"/>
            <a:r>
              <a:rPr lang="en-US" sz="1300" b="1">
                <a:latin typeface="Courier New" pitchFamily="49" charset="0"/>
              </a:rPr>
              <a:t>r15 (pc)</a:t>
            </a:r>
          </a:p>
        </p:txBody>
      </p:sp>
      <p:sp>
        <p:nvSpPr>
          <p:cNvPr id="583699" name="Rectangle 19"/>
          <p:cNvSpPr>
            <a:spLocks noChangeArrowheads="1"/>
          </p:cNvSpPr>
          <p:nvPr/>
        </p:nvSpPr>
        <p:spPr bwMode="auto">
          <a:xfrm>
            <a:off x="866775" y="5378450"/>
            <a:ext cx="874713" cy="238125"/>
          </a:xfrm>
          <a:prstGeom prst="rect">
            <a:avLst/>
          </a:prstGeom>
          <a:solidFill>
            <a:srgbClr val="D6E4EE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 anchor="ctr" anchorCtr="1"/>
          <a:lstStyle/>
          <a:p>
            <a:pPr defTabSz="801688"/>
            <a:r>
              <a:rPr lang="en-US" sz="1300" b="1">
                <a:latin typeface="Courier New" pitchFamily="49" charset="0"/>
              </a:rPr>
              <a:t>cpsr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576263" y="830263"/>
            <a:ext cx="1471613" cy="4075112"/>
            <a:chOff x="363" y="523"/>
            <a:chExt cx="927" cy="2567"/>
          </a:xfrm>
        </p:grpSpPr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546" y="2790"/>
              <a:ext cx="551" cy="300"/>
              <a:chOff x="693" y="2790"/>
              <a:chExt cx="551" cy="300"/>
            </a:xfrm>
          </p:grpSpPr>
          <p:sp>
            <p:nvSpPr>
              <p:cNvPr id="583702" name="Rectangle 22"/>
              <p:cNvSpPr>
                <a:spLocks noChangeArrowheads="1"/>
              </p:cNvSpPr>
              <p:nvPr/>
            </p:nvSpPr>
            <p:spPr bwMode="auto">
              <a:xfrm>
                <a:off x="693" y="2790"/>
                <a:ext cx="551" cy="150"/>
              </a:xfrm>
              <a:prstGeom prst="rect">
                <a:avLst/>
              </a:prstGeom>
              <a:solidFill>
                <a:srgbClr val="D6E4EE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0167" tIns="40084" rIns="80167" bIns="40084" anchor="ctr" anchorCtr="1"/>
              <a:lstStyle/>
              <a:p>
                <a:pPr defTabSz="801688"/>
                <a:r>
                  <a:rPr lang="en-US" sz="1300" b="1" dirty="0">
                    <a:latin typeface="Courier New" pitchFamily="49" charset="0"/>
                  </a:rPr>
                  <a:t>r13 (</a:t>
                </a:r>
                <a:r>
                  <a:rPr lang="en-US" sz="1300" b="1" dirty="0" err="1">
                    <a:latin typeface="Courier New" pitchFamily="49" charset="0"/>
                  </a:rPr>
                  <a:t>sp</a:t>
                </a:r>
                <a:r>
                  <a:rPr lang="en-US" sz="1300" b="1" dirty="0">
                    <a:latin typeface="Courier New" pitchFamily="49" charset="0"/>
                  </a:rPr>
                  <a:t>)</a:t>
                </a:r>
              </a:p>
            </p:txBody>
          </p:sp>
          <p:sp>
            <p:nvSpPr>
              <p:cNvPr id="583703" name="Rectangle 23"/>
              <p:cNvSpPr>
                <a:spLocks noChangeArrowheads="1"/>
              </p:cNvSpPr>
              <p:nvPr/>
            </p:nvSpPr>
            <p:spPr bwMode="auto">
              <a:xfrm>
                <a:off x="693" y="2940"/>
                <a:ext cx="551" cy="150"/>
              </a:xfrm>
              <a:prstGeom prst="rect">
                <a:avLst/>
              </a:prstGeom>
              <a:solidFill>
                <a:srgbClr val="D6E4EE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0167" tIns="40084" rIns="80167" bIns="40084" anchor="ctr" anchorCtr="1"/>
              <a:lstStyle/>
              <a:p>
                <a:pPr defTabSz="801688"/>
                <a:r>
                  <a:rPr lang="en-US" sz="1300" b="1">
                    <a:latin typeface="Courier New" pitchFamily="49" charset="0"/>
                  </a:rPr>
                  <a:t>r14 (lr)</a:t>
                </a:r>
              </a:p>
            </p:txBody>
          </p:sp>
        </p:grpSp>
        <p:sp>
          <p:nvSpPr>
            <p:cNvPr id="583704" name="Text Box 24"/>
            <p:cNvSpPr txBox="1">
              <a:spLocks noChangeArrowheads="1"/>
            </p:cNvSpPr>
            <p:nvPr/>
          </p:nvSpPr>
          <p:spPr bwMode="auto">
            <a:xfrm>
              <a:off x="363" y="523"/>
              <a:ext cx="927" cy="20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lIns="80167" tIns="40084" rIns="80167" bIns="40084">
              <a:spAutoFit/>
            </a:bodyPr>
            <a:lstStyle/>
            <a:p>
              <a:pPr defTabSz="801688"/>
              <a:r>
                <a:rPr lang="en-US" sz="2000" b="1" dirty="0">
                  <a:solidFill>
                    <a:schemeClr val="accent2"/>
                  </a:solidFill>
                </a:rPr>
                <a:t>User mode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2633663" y="852488"/>
            <a:ext cx="874712" cy="4997450"/>
            <a:chOff x="1659" y="537"/>
            <a:chExt cx="551" cy="3148"/>
          </a:xfrm>
        </p:grpSpPr>
        <p:grpSp>
          <p:nvGrpSpPr>
            <p:cNvPr id="7" name="Group 26"/>
            <p:cNvGrpSpPr>
              <a:grpSpLocks/>
            </p:cNvGrpSpPr>
            <p:nvPr/>
          </p:nvGrpSpPr>
          <p:grpSpPr bwMode="auto">
            <a:xfrm>
              <a:off x="1659" y="2790"/>
              <a:ext cx="551" cy="895"/>
              <a:chOff x="1659" y="2790"/>
              <a:chExt cx="551" cy="895"/>
            </a:xfrm>
          </p:grpSpPr>
          <p:sp>
            <p:nvSpPr>
              <p:cNvPr id="583707" name="Rectangle 27"/>
              <p:cNvSpPr>
                <a:spLocks noChangeArrowheads="1"/>
              </p:cNvSpPr>
              <p:nvPr/>
            </p:nvSpPr>
            <p:spPr bwMode="auto">
              <a:xfrm>
                <a:off x="1659" y="3535"/>
                <a:ext cx="551" cy="150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0167" tIns="40084" rIns="80167" bIns="40084" anchor="ctr" anchorCtr="1"/>
              <a:lstStyle/>
              <a:p>
                <a:pPr defTabSz="801688"/>
                <a:r>
                  <a:rPr lang="en-US" sz="1300" b="1">
                    <a:latin typeface="Courier New" pitchFamily="49" charset="0"/>
                  </a:rPr>
                  <a:t>spsr</a:t>
                </a:r>
              </a:p>
            </p:txBody>
          </p:sp>
          <p:grpSp>
            <p:nvGrpSpPr>
              <p:cNvPr id="8" name="Group 28"/>
              <p:cNvGrpSpPr>
                <a:grpSpLocks/>
              </p:cNvGrpSpPr>
              <p:nvPr/>
            </p:nvGrpSpPr>
            <p:grpSpPr bwMode="auto">
              <a:xfrm>
                <a:off x="1659" y="2790"/>
                <a:ext cx="551" cy="300"/>
                <a:chOff x="693" y="2790"/>
                <a:chExt cx="551" cy="300"/>
              </a:xfrm>
            </p:grpSpPr>
            <p:sp>
              <p:nvSpPr>
                <p:cNvPr id="583709" name="Rectangle 29"/>
                <p:cNvSpPr>
                  <a:spLocks noChangeArrowheads="1"/>
                </p:cNvSpPr>
                <p:nvPr/>
              </p:nvSpPr>
              <p:spPr bwMode="auto">
                <a:xfrm>
                  <a:off x="693" y="2790"/>
                  <a:ext cx="551" cy="150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80167" tIns="40084" rIns="80167" bIns="40084" anchor="ctr" anchorCtr="1"/>
                <a:lstStyle/>
                <a:p>
                  <a:pPr defTabSz="801688"/>
                  <a:r>
                    <a:rPr lang="en-US" sz="1300" b="1" dirty="0">
                      <a:latin typeface="Courier New" pitchFamily="49" charset="0"/>
                    </a:rPr>
                    <a:t>r13 (</a:t>
                  </a:r>
                  <a:r>
                    <a:rPr lang="en-US" sz="1300" b="1" dirty="0" err="1">
                      <a:latin typeface="Courier New" pitchFamily="49" charset="0"/>
                    </a:rPr>
                    <a:t>sp</a:t>
                  </a:r>
                  <a:r>
                    <a:rPr lang="en-US" sz="1300" b="1" dirty="0">
                      <a:latin typeface="Courier New" pitchFamily="49" charset="0"/>
                    </a:rPr>
                    <a:t>)</a:t>
                  </a:r>
                </a:p>
              </p:txBody>
            </p:sp>
            <p:sp>
              <p:nvSpPr>
                <p:cNvPr id="583710" name="Rectangle 30"/>
                <p:cNvSpPr>
                  <a:spLocks noChangeArrowheads="1"/>
                </p:cNvSpPr>
                <p:nvPr/>
              </p:nvSpPr>
              <p:spPr bwMode="auto">
                <a:xfrm>
                  <a:off x="693" y="2940"/>
                  <a:ext cx="551" cy="150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80167" tIns="40084" rIns="80167" bIns="40084" anchor="ctr" anchorCtr="1"/>
                <a:lstStyle/>
                <a:p>
                  <a:pPr defTabSz="801688"/>
                  <a:r>
                    <a:rPr lang="en-US" sz="1300" b="1">
                      <a:latin typeface="Courier New" pitchFamily="49" charset="0"/>
                    </a:rPr>
                    <a:t>r14 (lr)</a:t>
                  </a:r>
                </a:p>
              </p:txBody>
            </p:sp>
          </p:grpSp>
        </p:grpSp>
        <p:sp>
          <p:nvSpPr>
            <p:cNvPr id="583711" name="Text Box 31"/>
            <p:cNvSpPr txBox="1">
              <a:spLocks noChangeArrowheads="1"/>
            </p:cNvSpPr>
            <p:nvPr/>
          </p:nvSpPr>
          <p:spPr bwMode="auto">
            <a:xfrm>
              <a:off x="1685" y="537"/>
              <a:ext cx="384" cy="20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lIns="80167" tIns="40084" rIns="80167" bIns="40084">
              <a:spAutoFit/>
            </a:bodyPr>
            <a:lstStyle/>
            <a:p>
              <a:pPr defTabSz="801688"/>
              <a:r>
                <a:rPr lang="en-US" sz="2000" b="1">
                  <a:solidFill>
                    <a:schemeClr val="accent2"/>
                  </a:solidFill>
                </a:rPr>
                <a:t>IRQ</a:t>
              </a:r>
            </a:p>
          </p:txBody>
        </p:sp>
      </p:grp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3902075" y="852488"/>
            <a:ext cx="874713" cy="5003800"/>
            <a:chOff x="2458" y="537"/>
            <a:chExt cx="551" cy="3152"/>
          </a:xfrm>
        </p:grpSpPr>
        <p:sp>
          <p:nvSpPr>
            <p:cNvPr id="583713" name="Text Box 33"/>
            <p:cNvSpPr txBox="1">
              <a:spLocks noChangeArrowheads="1"/>
            </p:cNvSpPr>
            <p:nvPr/>
          </p:nvSpPr>
          <p:spPr bwMode="auto">
            <a:xfrm>
              <a:off x="2458" y="537"/>
              <a:ext cx="389" cy="24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lIns="80167" tIns="40084" rIns="80167" bIns="40084">
              <a:spAutoFit/>
            </a:bodyPr>
            <a:lstStyle/>
            <a:p>
              <a:pPr defTabSz="801688"/>
              <a:r>
                <a:rPr lang="en-US" sz="2000" b="1" dirty="0">
                  <a:solidFill>
                    <a:schemeClr val="accent2"/>
                  </a:solidFill>
                </a:rPr>
                <a:t>FIQ</a:t>
              </a:r>
            </a:p>
          </p:txBody>
        </p:sp>
        <p:grpSp>
          <p:nvGrpSpPr>
            <p:cNvPr id="10" name="Group 34"/>
            <p:cNvGrpSpPr>
              <a:grpSpLocks/>
            </p:cNvGrpSpPr>
            <p:nvPr/>
          </p:nvGrpSpPr>
          <p:grpSpPr bwMode="auto">
            <a:xfrm>
              <a:off x="2458" y="2040"/>
              <a:ext cx="551" cy="750"/>
              <a:chOff x="693" y="2040"/>
              <a:chExt cx="551" cy="750"/>
            </a:xfrm>
          </p:grpSpPr>
          <p:sp>
            <p:nvSpPr>
              <p:cNvPr id="583715" name="Rectangle 35"/>
              <p:cNvSpPr>
                <a:spLocks noChangeArrowheads="1"/>
              </p:cNvSpPr>
              <p:nvPr/>
            </p:nvSpPr>
            <p:spPr bwMode="auto">
              <a:xfrm>
                <a:off x="693" y="2040"/>
                <a:ext cx="551" cy="150"/>
              </a:xfrm>
              <a:prstGeom prst="rect">
                <a:avLst/>
              </a:prstGeom>
              <a:solidFill>
                <a:srgbClr val="00800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0167" tIns="40084" rIns="80167" bIns="40084" anchor="ctr" anchorCtr="1"/>
              <a:lstStyle/>
              <a:p>
                <a:pPr defTabSz="801688"/>
                <a:r>
                  <a:rPr lang="en-US" sz="1300" b="1">
                    <a:solidFill>
                      <a:schemeClr val="bg1"/>
                    </a:solidFill>
                    <a:latin typeface="Courier New" pitchFamily="49" charset="0"/>
                  </a:rPr>
                  <a:t>r8</a:t>
                </a:r>
              </a:p>
            </p:txBody>
          </p:sp>
          <p:sp>
            <p:nvSpPr>
              <p:cNvPr id="583716" name="Rectangle 36"/>
              <p:cNvSpPr>
                <a:spLocks noChangeArrowheads="1"/>
              </p:cNvSpPr>
              <p:nvPr/>
            </p:nvSpPr>
            <p:spPr bwMode="auto">
              <a:xfrm>
                <a:off x="693" y="2190"/>
                <a:ext cx="551" cy="150"/>
              </a:xfrm>
              <a:prstGeom prst="rect">
                <a:avLst/>
              </a:prstGeom>
              <a:solidFill>
                <a:srgbClr val="00800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0167" tIns="40084" rIns="80167" bIns="40084" anchor="ctr" anchorCtr="1"/>
              <a:lstStyle/>
              <a:p>
                <a:pPr defTabSz="801688"/>
                <a:r>
                  <a:rPr lang="en-US" sz="1300" b="1">
                    <a:solidFill>
                      <a:schemeClr val="bg1"/>
                    </a:solidFill>
                    <a:latin typeface="Courier New" pitchFamily="49" charset="0"/>
                  </a:rPr>
                  <a:t>r9</a:t>
                </a:r>
              </a:p>
            </p:txBody>
          </p:sp>
          <p:sp>
            <p:nvSpPr>
              <p:cNvPr id="583717" name="Rectangle 37"/>
              <p:cNvSpPr>
                <a:spLocks noChangeArrowheads="1"/>
              </p:cNvSpPr>
              <p:nvPr/>
            </p:nvSpPr>
            <p:spPr bwMode="auto">
              <a:xfrm>
                <a:off x="693" y="2340"/>
                <a:ext cx="551" cy="150"/>
              </a:xfrm>
              <a:prstGeom prst="rect">
                <a:avLst/>
              </a:prstGeom>
              <a:solidFill>
                <a:srgbClr val="00800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0167" tIns="40084" rIns="80167" bIns="40084" anchor="ctr" anchorCtr="1"/>
              <a:lstStyle/>
              <a:p>
                <a:pPr defTabSz="801688"/>
                <a:r>
                  <a:rPr lang="en-US" sz="1300" b="1">
                    <a:solidFill>
                      <a:schemeClr val="bg1"/>
                    </a:solidFill>
                    <a:latin typeface="Courier New" pitchFamily="49" charset="0"/>
                  </a:rPr>
                  <a:t>r10</a:t>
                </a:r>
              </a:p>
            </p:txBody>
          </p:sp>
          <p:sp>
            <p:nvSpPr>
              <p:cNvPr id="583718" name="Rectangle 38"/>
              <p:cNvSpPr>
                <a:spLocks noChangeArrowheads="1"/>
              </p:cNvSpPr>
              <p:nvPr/>
            </p:nvSpPr>
            <p:spPr bwMode="auto">
              <a:xfrm>
                <a:off x="693" y="2490"/>
                <a:ext cx="551" cy="150"/>
              </a:xfrm>
              <a:prstGeom prst="rect">
                <a:avLst/>
              </a:prstGeom>
              <a:solidFill>
                <a:srgbClr val="00800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0167" tIns="40084" rIns="80167" bIns="40084" anchor="ctr" anchorCtr="1"/>
              <a:lstStyle/>
              <a:p>
                <a:pPr defTabSz="801688"/>
                <a:r>
                  <a:rPr lang="en-US" sz="1300" b="1">
                    <a:solidFill>
                      <a:schemeClr val="bg1"/>
                    </a:solidFill>
                    <a:latin typeface="Courier New" pitchFamily="49" charset="0"/>
                  </a:rPr>
                  <a:t>r11</a:t>
                </a:r>
              </a:p>
            </p:txBody>
          </p:sp>
          <p:sp>
            <p:nvSpPr>
              <p:cNvPr id="583719" name="Rectangle 39"/>
              <p:cNvSpPr>
                <a:spLocks noChangeArrowheads="1"/>
              </p:cNvSpPr>
              <p:nvPr/>
            </p:nvSpPr>
            <p:spPr bwMode="auto">
              <a:xfrm>
                <a:off x="693" y="2640"/>
                <a:ext cx="551" cy="150"/>
              </a:xfrm>
              <a:prstGeom prst="rect">
                <a:avLst/>
              </a:prstGeom>
              <a:solidFill>
                <a:srgbClr val="00800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0167" tIns="40084" rIns="80167" bIns="40084" anchor="ctr" anchorCtr="1"/>
              <a:lstStyle/>
              <a:p>
                <a:pPr defTabSz="801688"/>
                <a:r>
                  <a:rPr lang="en-US" sz="1300" b="1">
                    <a:solidFill>
                      <a:schemeClr val="bg1"/>
                    </a:solidFill>
                    <a:latin typeface="Courier New" pitchFamily="49" charset="0"/>
                  </a:rPr>
                  <a:t>r12</a:t>
                </a:r>
              </a:p>
            </p:txBody>
          </p:sp>
        </p:grpSp>
        <p:grpSp>
          <p:nvGrpSpPr>
            <p:cNvPr id="11" name="Group 40"/>
            <p:cNvGrpSpPr>
              <a:grpSpLocks/>
            </p:cNvGrpSpPr>
            <p:nvPr/>
          </p:nvGrpSpPr>
          <p:grpSpPr bwMode="auto">
            <a:xfrm>
              <a:off x="2458" y="2790"/>
              <a:ext cx="551" cy="300"/>
              <a:chOff x="693" y="2790"/>
              <a:chExt cx="551" cy="300"/>
            </a:xfrm>
          </p:grpSpPr>
          <p:sp>
            <p:nvSpPr>
              <p:cNvPr id="583721" name="Rectangle 41"/>
              <p:cNvSpPr>
                <a:spLocks noChangeArrowheads="1"/>
              </p:cNvSpPr>
              <p:nvPr/>
            </p:nvSpPr>
            <p:spPr bwMode="auto">
              <a:xfrm>
                <a:off x="693" y="2790"/>
                <a:ext cx="551" cy="150"/>
              </a:xfrm>
              <a:prstGeom prst="rect">
                <a:avLst/>
              </a:prstGeom>
              <a:solidFill>
                <a:srgbClr val="00800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0167" tIns="40084" rIns="80167" bIns="40084" anchor="ctr" anchorCtr="1"/>
              <a:lstStyle/>
              <a:p>
                <a:pPr defTabSz="801688"/>
                <a:r>
                  <a:rPr lang="en-US" sz="1300" b="1">
                    <a:solidFill>
                      <a:schemeClr val="bg1"/>
                    </a:solidFill>
                    <a:latin typeface="Courier New" pitchFamily="49" charset="0"/>
                  </a:rPr>
                  <a:t>r13 (sp)</a:t>
                </a:r>
              </a:p>
            </p:txBody>
          </p:sp>
          <p:sp>
            <p:nvSpPr>
              <p:cNvPr id="583722" name="Rectangle 42"/>
              <p:cNvSpPr>
                <a:spLocks noChangeArrowheads="1"/>
              </p:cNvSpPr>
              <p:nvPr/>
            </p:nvSpPr>
            <p:spPr bwMode="auto">
              <a:xfrm>
                <a:off x="693" y="2940"/>
                <a:ext cx="551" cy="150"/>
              </a:xfrm>
              <a:prstGeom prst="rect">
                <a:avLst/>
              </a:prstGeom>
              <a:solidFill>
                <a:srgbClr val="00800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0167" tIns="40084" rIns="80167" bIns="40084" anchor="ctr" anchorCtr="1"/>
              <a:lstStyle/>
              <a:p>
                <a:pPr defTabSz="801688"/>
                <a:r>
                  <a:rPr lang="en-US" sz="1300" b="1">
                    <a:solidFill>
                      <a:schemeClr val="bg1"/>
                    </a:solidFill>
                    <a:latin typeface="Courier New" pitchFamily="49" charset="0"/>
                  </a:rPr>
                  <a:t>r14 (lr)</a:t>
                </a:r>
              </a:p>
            </p:txBody>
          </p:sp>
        </p:grpSp>
        <p:sp>
          <p:nvSpPr>
            <p:cNvPr id="583723" name="Rectangle 43"/>
            <p:cNvSpPr>
              <a:spLocks noChangeArrowheads="1"/>
            </p:cNvSpPr>
            <p:nvPr/>
          </p:nvSpPr>
          <p:spPr bwMode="auto">
            <a:xfrm>
              <a:off x="2458" y="3539"/>
              <a:ext cx="551" cy="15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 anchorCtr="1"/>
            <a:lstStyle/>
            <a:p>
              <a:pPr defTabSz="801688"/>
              <a:r>
                <a:rPr lang="en-US" sz="1300" b="1">
                  <a:solidFill>
                    <a:schemeClr val="bg1"/>
                  </a:solidFill>
                  <a:latin typeface="Courier New" pitchFamily="49" charset="0"/>
                </a:rPr>
                <a:t>spsr</a:t>
              </a:r>
            </a:p>
          </p:txBody>
        </p:sp>
      </p:grpSp>
      <p:grpSp>
        <p:nvGrpSpPr>
          <p:cNvPr id="12" name="Group 44"/>
          <p:cNvGrpSpPr>
            <a:grpSpLocks/>
          </p:cNvGrpSpPr>
          <p:nvPr/>
        </p:nvGrpSpPr>
        <p:grpSpPr bwMode="auto">
          <a:xfrm>
            <a:off x="5129213" y="852488"/>
            <a:ext cx="966787" cy="4997450"/>
            <a:chOff x="3231" y="537"/>
            <a:chExt cx="609" cy="3148"/>
          </a:xfrm>
        </p:grpSpPr>
        <p:grpSp>
          <p:nvGrpSpPr>
            <p:cNvPr id="13" name="Group 45"/>
            <p:cNvGrpSpPr>
              <a:grpSpLocks/>
            </p:cNvGrpSpPr>
            <p:nvPr/>
          </p:nvGrpSpPr>
          <p:grpSpPr bwMode="auto">
            <a:xfrm>
              <a:off x="3289" y="2790"/>
              <a:ext cx="551" cy="895"/>
              <a:chOff x="3289" y="2790"/>
              <a:chExt cx="551" cy="895"/>
            </a:xfrm>
          </p:grpSpPr>
          <p:sp>
            <p:nvSpPr>
              <p:cNvPr id="583726" name="Rectangle 46"/>
              <p:cNvSpPr>
                <a:spLocks noChangeArrowheads="1"/>
              </p:cNvSpPr>
              <p:nvPr/>
            </p:nvSpPr>
            <p:spPr bwMode="auto">
              <a:xfrm>
                <a:off x="3289" y="3535"/>
                <a:ext cx="551" cy="150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0167" tIns="40084" rIns="80167" bIns="40084" anchor="ctr" anchorCtr="1"/>
              <a:lstStyle/>
              <a:p>
                <a:pPr defTabSz="801688"/>
                <a:r>
                  <a:rPr lang="en-US" sz="1300" b="1">
                    <a:solidFill>
                      <a:srgbClr val="000090"/>
                    </a:solidFill>
                    <a:latin typeface="Courier New" pitchFamily="49" charset="0"/>
                  </a:rPr>
                  <a:t>spsr</a:t>
                </a:r>
              </a:p>
            </p:txBody>
          </p:sp>
          <p:grpSp>
            <p:nvGrpSpPr>
              <p:cNvPr id="14" name="Group 47"/>
              <p:cNvGrpSpPr>
                <a:grpSpLocks/>
              </p:cNvGrpSpPr>
              <p:nvPr/>
            </p:nvGrpSpPr>
            <p:grpSpPr bwMode="auto">
              <a:xfrm>
                <a:off x="3289" y="2790"/>
                <a:ext cx="551" cy="300"/>
                <a:chOff x="693" y="2790"/>
                <a:chExt cx="551" cy="300"/>
              </a:xfrm>
            </p:grpSpPr>
            <p:sp>
              <p:nvSpPr>
                <p:cNvPr id="583728" name="Rectangle 48"/>
                <p:cNvSpPr>
                  <a:spLocks noChangeArrowheads="1"/>
                </p:cNvSpPr>
                <p:nvPr/>
              </p:nvSpPr>
              <p:spPr bwMode="auto">
                <a:xfrm>
                  <a:off x="693" y="2790"/>
                  <a:ext cx="551" cy="150"/>
                </a:xfrm>
                <a:prstGeom prst="rect">
                  <a:avLst/>
                </a:prstGeom>
                <a:solidFill>
                  <a:schemeClr val="accent1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80167" tIns="40084" rIns="80167" bIns="40084" anchor="ctr" anchorCtr="1"/>
                <a:lstStyle/>
                <a:p>
                  <a:pPr defTabSz="801688"/>
                  <a:r>
                    <a:rPr lang="en-US" sz="1300" b="1" dirty="0">
                      <a:solidFill>
                        <a:srgbClr val="000090"/>
                      </a:solidFill>
                      <a:latin typeface="Courier New" pitchFamily="49" charset="0"/>
                    </a:rPr>
                    <a:t>r13 (</a:t>
                  </a:r>
                  <a:r>
                    <a:rPr lang="en-US" sz="1300" b="1" dirty="0" err="1">
                      <a:solidFill>
                        <a:srgbClr val="000090"/>
                      </a:solidFill>
                      <a:latin typeface="Courier New" pitchFamily="49" charset="0"/>
                    </a:rPr>
                    <a:t>sp</a:t>
                  </a:r>
                  <a:r>
                    <a:rPr lang="en-US" sz="1300" b="1" dirty="0">
                      <a:solidFill>
                        <a:srgbClr val="000090"/>
                      </a:solidFill>
                      <a:latin typeface="Courier New" pitchFamily="49" charset="0"/>
                    </a:rPr>
                    <a:t>)</a:t>
                  </a:r>
                </a:p>
              </p:txBody>
            </p:sp>
            <p:sp>
              <p:nvSpPr>
                <p:cNvPr id="583729" name="Rectangle 49"/>
                <p:cNvSpPr>
                  <a:spLocks noChangeArrowheads="1"/>
                </p:cNvSpPr>
                <p:nvPr/>
              </p:nvSpPr>
              <p:spPr bwMode="auto">
                <a:xfrm>
                  <a:off x="693" y="2940"/>
                  <a:ext cx="551" cy="150"/>
                </a:xfrm>
                <a:prstGeom prst="rect">
                  <a:avLst/>
                </a:prstGeom>
                <a:solidFill>
                  <a:schemeClr val="accent1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80167" tIns="40084" rIns="80167" bIns="40084" anchor="ctr" anchorCtr="1"/>
                <a:lstStyle/>
                <a:p>
                  <a:pPr defTabSz="801688"/>
                  <a:r>
                    <a:rPr lang="en-US" sz="1300" b="1">
                      <a:solidFill>
                        <a:srgbClr val="000090"/>
                      </a:solidFill>
                      <a:latin typeface="Courier New" pitchFamily="49" charset="0"/>
                    </a:rPr>
                    <a:t>r14 (lr)</a:t>
                  </a:r>
                </a:p>
              </p:txBody>
            </p:sp>
          </p:grpSp>
        </p:grpSp>
        <p:sp>
          <p:nvSpPr>
            <p:cNvPr id="583730" name="Text Box 50"/>
            <p:cNvSpPr txBox="1">
              <a:spLocks noChangeArrowheads="1"/>
            </p:cNvSpPr>
            <p:nvPr/>
          </p:nvSpPr>
          <p:spPr bwMode="auto">
            <a:xfrm>
              <a:off x="3231" y="537"/>
              <a:ext cx="562" cy="24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lIns="80167" tIns="40084" rIns="80167" bIns="40084">
              <a:spAutoFit/>
            </a:bodyPr>
            <a:lstStyle/>
            <a:p>
              <a:pPr defTabSz="801688"/>
              <a:r>
                <a:rPr lang="en-US" sz="2000" b="1" dirty="0" err="1">
                  <a:solidFill>
                    <a:srgbClr val="000090"/>
                  </a:solidFill>
                </a:rPr>
                <a:t>Undef</a:t>
              </a:r>
              <a:endParaRPr lang="en-US" sz="2000" b="1" dirty="0">
                <a:solidFill>
                  <a:srgbClr val="000090"/>
                </a:solidFill>
              </a:endParaRPr>
            </a:p>
          </p:txBody>
        </p:sp>
      </p:grpSp>
      <p:grpSp>
        <p:nvGrpSpPr>
          <p:cNvPr id="15" name="Group 51"/>
          <p:cNvGrpSpPr>
            <a:grpSpLocks/>
          </p:cNvGrpSpPr>
          <p:nvPr/>
        </p:nvGrpSpPr>
        <p:grpSpPr bwMode="auto">
          <a:xfrm>
            <a:off x="6470650" y="852488"/>
            <a:ext cx="946150" cy="4997450"/>
            <a:chOff x="4076" y="537"/>
            <a:chExt cx="596" cy="3148"/>
          </a:xfrm>
        </p:grpSpPr>
        <p:grpSp>
          <p:nvGrpSpPr>
            <p:cNvPr id="16" name="Group 52"/>
            <p:cNvGrpSpPr>
              <a:grpSpLocks/>
            </p:cNvGrpSpPr>
            <p:nvPr/>
          </p:nvGrpSpPr>
          <p:grpSpPr bwMode="auto">
            <a:xfrm>
              <a:off x="4121" y="2790"/>
              <a:ext cx="551" cy="895"/>
              <a:chOff x="4121" y="2790"/>
              <a:chExt cx="551" cy="895"/>
            </a:xfrm>
          </p:grpSpPr>
          <p:sp>
            <p:nvSpPr>
              <p:cNvPr id="583733" name="Rectangle 53"/>
              <p:cNvSpPr>
                <a:spLocks noChangeArrowheads="1"/>
              </p:cNvSpPr>
              <p:nvPr/>
            </p:nvSpPr>
            <p:spPr bwMode="auto">
              <a:xfrm>
                <a:off x="4121" y="3535"/>
                <a:ext cx="551" cy="150"/>
              </a:xfrm>
              <a:prstGeom prst="rect">
                <a:avLst/>
              </a:prstGeom>
              <a:solidFill>
                <a:srgbClr val="0B5C5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0167" tIns="40084" rIns="80167" bIns="40084" anchor="ctr" anchorCtr="1"/>
              <a:lstStyle/>
              <a:p>
                <a:pPr defTabSz="801688"/>
                <a:r>
                  <a:rPr lang="en-US" sz="1300" b="1">
                    <a:solidFill>
                      <a:schemeClr val="bg1"/>
                    </a:solidFill>
                    <a:latin typeface="Courier New" pitchFamily="49" charset="0"/>
                  </a:rPr>
                  <a:t>spsr</a:t>
                </a:r>
              </a:p>
            </p:txBody>
          </p:sp>
          <p:grpSp>
            <p:nvGrpSpPr>
              <p:cNvPr id="17" name="Group 54"/>
              <p:cNvGrpSpPr>
                <a:grpSpLocks/>
              </p:cNvGrpSpPr>
              <p:nvPr/>
            </p:nvGrpSpPr>
            <p:grpSpPr bwMode="auto">
              <a:xfrm>
                <a:off x="4121" y="2790"/>
                <a:ext cx="551" cy="300"/>
                <a:chOff x="693" y="2790"/>
                <a:chExt cx="551" cy="300"/>
              </a:xfrm>
            </p:grpSpPr>
            <p:sp>
              <p:nvSpPr>
                <p:cNvPr id="583735" name="Rectangle 55"/>
                <p:cNvSpPr>
                  <a:spLocks noChangeArrowheads="1"/>
                </p:cNvSpPr>
                <p:nvPr/>
              </p:nvSpPr>
              <p:spPr bwMode="auto">
                <a:xfrm>
                  <a:off x="693" y="2790"/>
                  <a:ext cx="551" cy="150"/>
                </a:xfrm>
                <a:prstGeom prst="rect">
                  <a:avLst/>
                </a:prstGeom>
                <a:solidFill>
                  <a:srgbClr val="0B5C5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80167" tIns="40084" rIns="80167" bIns="40084" anchor="ctr" anchorCtr="1"/>
                <a:lstStyle/>
                <a:p>
                  <a:pPr defTabSz="801688"/>
                  <a:r>
                    <a:rPr lang="en-US" sz="1300" b="1">
                      <a:solidFill>
                        <a:schemeClr val="bg1"/>
                      </a:solidFill>
                      <a:latin typeface="Courier New" pitchFamily="49" charset="0"/>
                    </a:rPr>
                    <a:t>r13 (sp)</a:t>
                  </a:r>
                </a:p>
              </p:txBody>
            </p:sp>
            <p:sp>
              <p:nvSpPr>
                <p:cNvPr id="583736" name="Rectangle 56"/>
                <p:cNvSpPr>
                  <a:spLocks noChangeArrowheads="1"/>
                </p:cNvSpPr>
                <p:nvPr/>
              </p:nvSpPr>
              <p:spPr bwMode="auto">
                <a:xfrm>
                  <a:off x="693" y="2940"/>
                  <a:ext cx="551" cy="150"/>
                </a:xfrm>
                <a:prstGeom prst="rect">
                  <a:avLst/>
                </a:prstGeom>
                <a:solidFill>
                  <a:srgbClr val="0B5C5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80167" tIns="40084" rIns="80167" bIns="40084" anchor="ctr" anchorCtr="1"/>
                <a:lstStyle/>
                <a:p>
                  <a:pPr defTabSz="801688"/>
                  <a:r>
                    <a:rPr lang="en-US" sz="1300" b="1">
                      <a:solidFill>
                        <a:schemeClr val="bg1"/>
                      </a:solidFill>
                      <a:latin typeface="Courier New" pitchFamily="49" charset="0"/>
                    </a:rPr>
                    <a:t>r14 (lr)</a:t>
                  </a:r>
                </a:p>
              </p:txBody>
            </p:sp>
          </p:grpSp>
        </p:grpSp>
        <p:sp>
          <p:nvSpPr>
            <p:cNvPr id="583737" name="Text Box 57"/>
            <p:cNvSpPr txBox="1">
              <a:spLocks noChangeArrowheads="1"/>
            </p:cNvSpPr>
            <p:nvPr/>
          </p:nvSpPr>
          <p:spPr bwMode="auto">
            <a:xfrm>
              <a:off x="4076" y="537"/>
              <a:ext cx="527" cy="20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lIns="80167" tIns="40084" rIns="80167" bIns="40084">
              <a:spAutoFit/>
            </a:bodyPr>
            <a:lstStyle/>
            <a:p>
              <a:pPr defTabSz="801688"/>
              <a:r>
                <a:rPr lang="en-US" sz="2000" b="1">
                  <a:solidFill>
                    <a:schemeClr val="accent2"/>
                  </a:solidFill>
                </a:rPr>
                <a:t>Abort</a:t>
              </a:r>
            </a:p>
          </p:txBody>
        </p:sp>
      </p:grpSp>
      <p:grpSp>
        <p:nvGrpSpPr>
          <p:cNvPr id="18" name="Group 58"/>
          <p:cNvGrpSpPr>
            <a:grpSpLocks/>
          </p:cNvGrpSpPr>
          <p:nvPr/>
        </p:nvGrpSpPr>
        <p:grpSpPr bwMode="auto">
          <a:xfrm>
            <a:off x="7861300" y="852488"/>
            <a:ext cx="874713" cy="4997450"/>
            <a:chOff x="4952" y="537"/>
            <a:chExt cx="551" cy="3148"/>
          </a:xfrm>
        </p:grpSpPr>
        <p:grpSp>
          <p:nvGrpSpPr>
            <p:cNvPr id="19" name="Group 59"/>
            <p:cNvGrpSpPr>
              <a:grpSpLocks/>
            </p:cNvGrpSpPr>
            <p:nvPr/>
          </p:nvGrpSpPr>
          <p:grpSpPr bwMode="auto">
            <a:xfrm>
              <a:off x="4952" y="2790"/>
              <a:ext cx="551" cy="895"/>
              <a:chOff x="4952" y="2790"/>
              <a:chExt cx="551" cy="895"/>
            </a:xfrm>
          </p:grpSpPr>
          <p:sp>
            <p:nvSpPr>
              <p:cNvPr id="583740" name="Rectangle 60"/>
              <p:cNvSpPr>
                <a:spLocks noChangeArrowheads="1"/>
              </p:cNvSpPr>
              <p:nvPr/>
            </p:nvSpPr>
            <p:spPr bwMode="auto">
              <a:xfrm>
                <a:off x="4952" y="3535"/>
                <a:ext cx="551" cy="150"/>
              </a:xfrm>
              <a:prstGeom prst="rect">
                <a:avLst/>
              </a:prstGeom>
              <a:solidFill>
                <a:schemeClr val="accent2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0167" tIns="40084" rIns="80167" bIns="40084" anchor="ctr" anchorCtr="1"/>
              <a:lstStyle/>
              <a:p>
                <a:pPr defTabSz="801688"/>
                <a:r>
                  <a:rPr lang="en-US" sz="1300" b="1">
                    <a:solidFill>
                      <a:schemeClr val="bg1"/>
                    </a:solidFill>
                    <a:latin typeface="Courier New" pitchFamily="49" charset="0"/>
                  </a:rPr>
                  <a:t>spsr</a:t>
                </a:r>
              </a:p>
            </p:txBody>
          </p:sp>
          <p:grpSp>
            <p:nvGrpSpPr>
              <p:cNvPr id="20" name="Group 61"/>
              <p:cNvGrpSpPr>
                <a:grpSpLocks/>
              </p:cNvGrpSpPr>
              <p:nvPr/>
            </p:nvGrpSpPr>
            <p:grpSpPr bwMode="auto">
              <a:xfrm>
                <a:off x="4952" y="2790"/>
                <a:ext cx="551" cy="300"/>
                <a:chOff x="693" y="2790"/>
                <a:chExt cx="551" cy="300"/>
              </a:xfrm>
            </p:grpSpPr>
            <p:sp>
              <p:nvSpPr>
                <p:cNvPr id="583742" name="Rectangle 62"/>
                <p:cNvSpPr>
                  <a:spLocks noChangeArrowheads="1"/>
                </p:cNvSpPr>
                <p:nvPr/>
              </p:nvSpPr>
              <p:spPr bwMode="auto">
                <a:xfrm>
                  <a:off x="693" y="2790"/>
                  <a:ext cx="551" cy="150"/>
                </a:xfrm>
                <a:prstGeom prst="rect">
                  <a:avLst/>
                </a:prstGeom>
                <a:solidFill>
                  <a:schemeClr val="accent2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80167" tIns="40084" rIns="80167" bIns="40084" anchor="ctr" anchorCtr="1"/>
                <a:lstStyle/>
                <a:p>
                  <a:pPr defTabSz="801688"/>
                  <a:r>
                    <a:rPr lang="en-US" sz="1300" b="1">
                      <a:solidFill>
                        <a:schemeClr val="bg1"/>
                      </a:solidFill>
                      <a:latin typeface="Courier New" pitchFamily="49" charset="0"/>
                    </a:rPr>
                    <a:t>r13 (sp)</a:t>
                  </a:r>
                </a:p>
              </p:txBody>
            </p:sp>
            <p:sp>
              <p:nvSpPr>
                <p:cNvPr id="583743" name="Rectangle 63"/>
                <p:cNvSpPr>
                  <a:spLocks noChangeArrowheads="1"/>
                </p:cNvSpPr>
                <p:nvPr/>
              </p:nvSpPr>
              <p:spPr bwMode="auto">
                <a:xfrm>
                  <a:off x="693" y="2940"/>
                  <a:ext cx="551" cy="150"/>
                </a:xfrm>
                <a:prstGeom prst="rect">
                  <a:avLst/>
                </a:prstGeom>
                <a:solidFill>
                  <a:schemeClr val="accent2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80167" tIns="40084" rIns="80167" bIns="40084" anchor="ctr" anchorCtr="1"/>
                <a:lstStyle/>
                <a:p>
                  <a:pPr defTabSz="801688"/>
                  <a:r>
                    <a:rPr lang="en-US" sz="1300" b="1">
                      <a:solidFill>
                        <a:schemeClr val="bg1"/>
                      </a:solidFill>
                      <a:latin typeface="Courier New" pitchFamily="49" charset="0"/>
                    </a:rPr>
                    <a:t>r14 (lr)</a:t>
                  </a:r>
                </a:p>
              </p:txBody>
            </p:sp>
          </p:grpSp>
        </p:grpSp>
        <p:sp>
          <p:nvSpPr>
            <p:cNvPr id="583744" name="Text Box 64"/>
            <p:cNvSpPr txBox="1">
              <a:spLocks noChangeArrowheads="1"/>
            </p:cNvSpPr>
            <p:nvPr/>
          </p:nvSpPr>
          <p:spPr bwMode="auto">
            <a:xfrm>
              <a:off x="4955" y="537"/>
              <a:ext cx="430" cy="20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lIns="80167" tIns="40084" rIns="80167" bIns="40084">
              <a:spAutoFit/>
            </a:bodyPr>
            <a:lstStyle/>
            <a:p>
              <a:pPr defTabSz="801688"/>
              <a:r>
                <a:rPr lang="en-US" sz="2000" b="1">
                  <a:solidFill>
                    <a:schemeClr val="accent2"/>
                  </a:solidFill>
                </a:rPr>
                <a:t>SVC</a:t>
              </a:r>
            </a:p>
          </p:txBody>
        </p:sp>
      </p:grpSp>
      <p:sp>
        <p:nvSpPr>
          <p:cNvPr id="583745" name="Rectangle 65"/>
          <p:cNvSpPr>
            <a:spLocks noChangeArrowheads="1"/>
          </p:cNvSpPr>
          <p:nvPr/>
        </p:nvSpPr>
        <p:spPr bwMode="auto">
          <a:xfrm>
            <a:off x="546100" y="1176338"/>
            <a:ext cx="1516063" cy="4979987"/>
          </a:xfrm>
          <a:prstGeom prst="rect">
            <a:avLst/>
          </a:prstGeom>
          <a:noFill/>
          <a:ln w="28575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lIns="80167" tIns="40084" rIns="80167" bIns="40084" anchor="ctr">
            <a:spAutoFit/>
          </a:bodyPr>
          <a:lstStyle/>
          <a:p>
            <a:endParaRPr lang="en-US"/>
          </a:p>
        </p:txBody>
      </p:sp>
      <p:sp>
        <p:nvSpPr>
          <p:cNvPr id="583746" name="Text Box 66"/>
          <p:cNvSpPr txBox="1">
            <a:spLocks noChangeArrowheads="1"/>
          </p:cNvSpPr>
          <p:nvPr/>
        </p:nvSpPr>
        <p:spPr bwMode="auto">
          <a:xfrm>
            <a:off x="627063" y="6022975"/>
            <a:ext cx="1335087" cy="26193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/>
            <a:r>
              <a:rPr lang="en-US" sz="1400" b="1"/>
              <a:t>Current mode</a:t>
            </a:r>
          </a:p>
        </p:txBody>
      </p:sp>
      <p:sp>
        <p:nvSpPr>
          <p:cNvPr id="583747" name="Rectangle 67"/>
          <p:cNvSpPr>
            <a:spLocks noChangeArrowheads="1"/>
          </p:cNvSpPr>
          <p:nvPr/>
        </p:nvSpPr>
        <p:spPr bwMode="auto">
          <a:xfrm>
            <a:off x="2300288" y="1176338"/>
            <a:ext cx="6637337" cy="4979987"/>
          </a:xfrm>
          <a:prstGeom prst="rect">
            <a:avLst/>
          </a:prstGeom>
          <a:noFill/>
          <a:ln w="28575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lIns="80167" tIns="40084" rIns="80167" bIns="40084" anchor="ctr">
            <a:spAutoFit/>
          </a:bodyPr>
          <a:lstStyle/>
          <a:p>
            <a:endParaRPr lang="en-US"/>
          </a:p>
        </p:txBody>
      </p:sp>
      <p:sp>
        <p:nvSpPr>
          <p:cNvPr id="583748" name="Text Box 68"/>
          <p:cNvSpPr txBox="1">
            <a:spLocks noChangeArrowheads="1"/>
          </p:cNvSpPr>
          <p:nvPr/>
        </p:nvSpPr>
        <p:spPr bwMode="auto">
          <a:xfrm>
            <a:off x="4430713" y="6022975"/>
            <a:ext cx="1933575" cy="26193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/>
            <a:r>
              <a:rPr lang="en-US" sz="1400" b="1"/>
              <a:t>Banked out registers</a:t>
            </a:r>
          </a:p>
        </p:txBody>
      </p:sp>
      <p:sp>
        <p:nvSpPr>
          <p:cNvPr id="583749" name="Rectangle 69"/>
          <p:cNvSpPr>
            <a:spLocks noChangeArrowheads="1"/>
          </p:cNvSpPr>
          <p:nvPr/>
        </p:nvSpPr>
        <p:spPr bwMode="auto">
          <a:xfrm>
            <a:off x="4914900" y="1516063"/>
            <a:ext cx="4006850" cy="1887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defTabSz="801688"/>
            <a:r>
              <a:rPr lang="en-US" sz="1600" b="1"/>
              <a:t>ARM has 37 registers, all 32-bits long</a:t>
            </a:r>
            <a:br>
              <a:rPr lang="en-US" sz="1600" b="1"/>
            </a:br>
            <a:r>
              <a:rPr lang="en-US" sz="1600" b="1"/>
              <a:t/>
            </a:r>
            <a:br>
              <a:rPr lang="en-US" sz="1600" b="1"/>
            </a:br>
            <a:r>
              <a:rPr lang="en-GB" sz="1600"/>
              <a:t>A subset of these registers is accessible in each mode</a:t>
            </a:r>
          </a:p>
          <a:p>
            <a:pPr algn="l" defTabSz="801688"/>
            <a:r>
              <a:rPr lang="en-GB" sz="1600"/>
              <a:t>Note: System mode uses the User mode register set.</a:t>
            </a:r>
          </a:p>
        </p:txBody>
      </p:sp>
      <p:sp>
        <p:nvSpPr>
          <p:cNvPr id="72" name="Footer Placeholder 4"/>
          <p:cNvSpPr txBox="1">
            <a:spLocks/>
          </p:cNvSpPr>
          <p:nvPr/>
        </p:nvSpPr>
        <p:spPr bwMode="auto">
          <a:xfrm>
            <a:off x="2590800" y="6477000"/>
            <a:ext cx="396240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 smtClean="0"/>
              <a:t>EE 445L – Bard, McDermott, Valvano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8315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44444E-6 L 0.19236 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59259E-6 L -0.19236 2.59259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36 4.44444E-6 L -2.77778E-6 4.44444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236 2.59259E-6 L -3.88889E-6 2.59259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44444E-6 L 0.33056 4.44444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22222E-6 L 0.33143 2.22222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3.7037E-7 L -0.33108 -0.0004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143 2.22222E-6 L -4.72222E-6 2.22222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056 4.44444E-6 L -2.77778E-6 4.44444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108 -0.00046 L 0.00069 -3.7037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9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38125"/>
            <a:ext cx="4953000" cy="752475"/>
          </a:xfrm>
        </p:spPr>
        <p:txBody>
          <a:bodyPr/>
          <a:lstStyle/>
          <a:p>
            <a:r>
              <a:rPr lang="en-US" dirty="0"/>
              <a:t>Program Status Registers</a:t>
            </a:r>
          </a:p>
        </p:txBody>
      </p:sp>
      <p:sp>
        <p:nvSpPr>
          <p:cNvPr id="25498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76213" y="1771650"/>
            <a:ext cx="4319587" cy="4543425"/>
          </a:xfrm>
        </p:spPr>
        <p:txBody>
          <a:bodyPr anchorCtr="1"/>
          <a:lstStyle/>
          <a:p>
            <a:pPr marL="271463" indent="-271463"/>
            <a:r>
              <a:rPr lang="en-US" sz="1700" dirty="0"/>
              <a:t> Condition code flags</a:t>
            </a:r>
          </a:p>
          <a:p>
            <a:pPr marL="768350" lvl="1" indent="-234950"/>
            <a:r>
              <a:rPr lang="en-US" sz="1500" dirty="0"/>
              <a:t>N =</a:t>
            </a:r>
            <a:r>
              <a:rPr lang="en-US" sz="1500" dirty="0">
                <a:solidFill>
                  <a:schemeClr val="bg2"/>
                </a:solidFill>
              </a:rPr>
              <a:t> 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</a:rPr>
              <a:t>N</a:t>
            </a:r>
            <a:r>
              <a:rPr lang="en-US" sz="1500" dirty="0"/>
              <a:t>egative result from ALU </a:t>
            </a:r>
          </a:p>
          <a:p>
            <a:pPr marL="768350" lvl="1" indent="-234950"/>
            <a:r>
              <a:rPr lang="en-US" sz="1500" dirty="0"/>
              <a:t>Z = </a:t>
            </a:r>
            <a:r>
              <a:rPr lang="en-US" sz="1500" b="1" dirty="0">
                <a:solidFill>
                  <a:srgbClr val="984807"/>
                </a:solidFill>
              </a:rPr>
              <a:t>Z</a:t>
            </a:r>
            <a:r>
              <a:rPr lang="en-US" sz="1500" dirty="0"/>
              <a:t>ero result from ALU</a:t>
            </a:r>
          </a:p>
          <a:p>
            <a:pPr marL="768350" lvl="1" indent="-234950"/>
            <a:r>
              <a:rPr lang="en-US" sz="1500" dirty="0"/>
              <a:t>C = ALU operation </a:t>
            </a:r>
            <a:r>
              <a:rPr lang="en-US" sz="1500" b="1" dirty="0">
                <a:solidFill>
                  <a:srgbClr val="984807"/>
                </a:solidFill>
              </a:rPr>
              <a:t>C</a:t>
            </a:r>
            <a:r>
              <a:rPr lang="en-US" sz="1500" dirty="0"/>
              <a:t>arried out</a:t>
            </a:r>
          </a:p>
          <a:p>
            <a:pPr marL="768350" lvl="1" indent="-234950"/>
            <a:r>
              <a:rPr lang="en-US" sz="1500" dirty="0"/>
              <a:t>V = ALU operation </a:t>
            </a:r>
            <a:r>
              <a:rPr lang="en-US" sz="1500" dirty="0" err="1" smtClean="0"/>
              <a:t>o</a:t>
            </a:r>
            <a:r>
              <a:rPr lang="en-US" sz="1500" b="1" dirty="0" err="1" smtClean="0">
                <a:solidFill>
                  <a:srgbClr val="984807"/>
                </a:solidFill>
              </a:rPr>
              <a:t>V</a:t>
            </a:r>
            <a:r>
              <a:rPr lang="en-US" sz="1500" dirty="0" err="1" smtClean="0"/>
              <a:t>erflowed</a:t>
            </a:r>
            <a:endParaRPr lang="en-US" sz="1700" dirty="0" smtClean="0">
              <a:solidFill>
                <a:schemeClr val="folHlink"/>
              </a:solidFill>
            </a:endParaRPr>
          </a:p>
          <a:p>
            <a:pPr marL="271463" indent="-271463"/>
            <a:endParaRPr lang="en-US" sz="1700" dirty="0" smtClean="0"/>
          </a:p>
          <a:p>
            <a:pPr marL="271463" indent="-271463"/>
            <a:r>
              <a:rPr lang="en-US" sz="1700" dirty="0" smtClean="0"/>
              <a:t>Sticky </a:t>
            </a:r>
            <a:r>
              <a:rPr lang="en-US" sz="1700" dirty="0"/>
              <a:t>Overflow flag - Q flag</a:t>
            </a:r>
          </a:p>
          <a:p>
            <a:pPr marL="768350" lvl="1" indent="-234950"/>
            <a:r>
              <a:rPr lang="en-US" sz="1500" dirty="0" smtClean="0"/>
              <a:t>Indicates </a:t>
            </a:r>
            <a:r>
              <a:rPr lang="en-US" sz="1500" dirty="0"/>
              <a:t>if saturation has </a:t>
            </a:r>
            <a:r>
              <a:rPr lang="en-US" sz="1500" dirty="0" smtClean="0"/>
              <a:t>occurred</a:t>
            </a:r>
            <a:endParaRPr lang="en-US" sz="1700" dirty="0" smtClean="0"/>
          </a:p>
          <a:p>
            <a:pPr marL="271463" indent="-271463"/>
            <a:endParaRPr lang="en-US" sz="1700" dirty="0" smtClean="0"/>
          </a:p>
          <a:p>
            <a:pPr marL="271463" indent="-271463"/>
            <a:r>
              <a:rPr lang="en-US" sz="1700" dirty="0" smtClean="0"/>
              <a:t>SIMD Condition code bits – GE[3:0]</a:t>
            </a:r>
          </a:p>
          <a:p>
            <a:pPr marL="768350" lvl="1" indent="-234950"/>
            <a:r>
              <a:rPr lang="en-US" sz="1500" dirty="0" smtClean="0"/>
              <a:t>Used by some SIMD instructions</a:t>
            </a:r>
            <a:endParaRPr lang="en-US" sz="1700" dirty="0" smtClean="0"/>
          </a:p>
          <a:p>
            <a:pPr marL="271463" indent="-271463"/>
            <a:endParaRPr lang="en-US" sz="1700" dirty="0" smtClean="0"/>
          </a:p>
          <a:p>
            <a:pPr marL="271463" indent="-271463"/>
            <a:r>
              <a:rPr lang="en-US" sz="1700" dirty="0" smtClean="0"/>
              <a:t>IF THEN status bits – IT[</a:t>
            </a:r>
            <a:r>
              <a:rPr lang="en-US" sz="1700" dirty="0" err="1" smtClean="0"/>
              <a:t>abcde</a:t>
            </a:r>
            <a:r>
              <a:rPr lang="en-US" sz="1700" dirty="0" smtClean="0"/>
              <a:t>]</a:t>
            </a:r>
          </a:p>
          <a:p>
            <a:pPr marL="768350" lvl="1" indent="-234950"/>
            <a:r>
              <a:rPr lang="en-US" sz="1500" dirty="0" smtClean="0"/>
              <a:t>Controls conditional execution of Thumb instructions</a:t>
            </a:r>
            <a:endParaRPr lang="en-US" sz="1700" dirty="0" smtClean="0"/>
          </a:p>
          <a:p>
            <a:pPr marL="271463" indent="-271463"/>
            <a:endParaRPr lang="en-US" sz="1700" dirty="0" smtClean="0"/>
          </a:p>
        </p:txBody>
      </p:sp>
      <p:sp>
        <p:nvSpPr>
          <p:cNvPr id="254981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435475" y="1806574"/>
            <a:ext cx="4578350" cy="4518025"/>
          </a:xfrm>
          <a:noFill/>
        </p:spPr>
        <p:txBody>
          <a:bodyPr/>
          <a:lstStyle/>
          <a:p>
            <a:pPr marL="271463" indent="-271463"/>
            <a:r>
              <a:rPr lang="en-US" sz="1700" dirty="0"/>
              <a:t>T </a:t>
            </a:r>
            <a:r>
              <a:rPr lang="en-US" sz="1700" dirty="0" smtClean="0"/>
              <a:t>bit</a:t>
            </a:r>
            <a:endParaRPr lang="en-US" sz="1700" dirty="0"/>
          </a:p>
          <a:p>
            <a:pPr marL="700088" lvl="1"/>
            <a:r>
              <a:rPr lang="en-US" sz="1500" dirty="0"/>
              <a:t>T = 0: Processor in ARM state</a:t>
            </a:r>
          </a:p>
          <a:p>
            <a:pPr marL="700088" lvl="1"/>
            <a:r>
              <a:rPr lang="en-US" sz="1500" dirty="0"/>
              <a:t>T = 1: Processor in Thumb </a:t>
            </a:r>
            <a:r>
              <a:rPr lang="en-US" sz="1500" dirty="0" smtClean="0"/>
              <a:t>state</a:t>
            </a:r>
          </a:p>
          <a:p>
            <a:pPr marL="271463" indent="-271463"/>
            <a:r>
              <a:rPr lang="en-US" sz="1700" dirty="0" smtClean="0"/>
              <a:t>J bit</a:t>
            </a:r>
          </a:p>
          <a:p>
            <a:pPr marL="768350" lvl="1" indent="-234950"/>
            <a:r>
              <a:rPr lang="en-US" sz="1500" dirty="0" smtClean="0"/>
              <a:t>J = 1: Processor in </a:t>
            </a:r>
            <a:r>
              <a:rPr lang="en-US" sz="1500" dirty="0" err="1" smtClean="0"/>
              <a:t>Jazelle</a:t>
            </a:r>
            <a:r>
              <a:rPr lang="en-US" sz="1500" dirty="0" smtClean="0"/>
              <a:t> state</a:t>
            </a:r>
            <a:endParaRPr lang="en-US" sz="1500" dirty="0"/>
          </a:p>
          <a:p>
            <a:pPr marL="271463" indent="-271463"/>
            <a:r>
              <a:rPr lang="en-US" sz="1700" dirty="0" smtClean="0"/>
              <a:t>Mode </a:t>
            </a:r>
            <a:r>
              <a:rPr lang="en-US" sz="1700" dirty="0"/>
              <a:t>bits</a:t>
            </a:r>
          </a:p>
          <a:p>
            <a:pPr marL="700088" lvl="1"/>
            <a:r>
              <a:rPr lang="en-US" sz="1500" dirty="0"/>
              <a:t>Specify the processor </a:t>
            </a:r>
            <a:r>
              <a:rPr lang="en-US" sz="1500" dirty="0" smtClean="0"/>
              <a:t>mode</a:t>
            </a:r>
          </a:p>
          <a:p>
            <a:pPr marL="271463" indent="-271463"/>
            <a:r>
              <a:rPr lang="en-US" sz="1700" dirty="0" smtClean="0"/>
              <a:t>Interrupt Disable bits</a:t>
            </a:r>
          </a:p>
          <a:p>
            <a:pPr marL="768350" lvl="1" indent="-234950"/>
            <a:r>
              <a:rPr lang="en-US" sz="1500" dirty="0" smtClean="0"/>
              <a:t>I  = 1: Disables IRQ</a:t>
            </a:r>
          </a:p>
          <a:p>
            <a:pPr marL="768350" lvl="1" indent="-234950"/>
            <a:r>
              <a:rPr lang="en-US" sz="1500" dirty="0" smtClean="0"/>
              <a:t>F = 1: Disables FIQ</a:t>
            </a:r>
            <a:endParaRPr lang="en-US" sz="1400" dirty="0" smtClean="0"/>
          </a:p>
          <a:p>
            <a:pPr marL="271463" indent="-271463"/>
            <a:r>
              <a:rPr lang="en-US" sz="1700" dirty="0" smtClean="0"/>
              <a:t>E bit</a:t>
            </a:r>
          </a:p>
          <a:p>
            <a:pPr marL="700088" lvl="1"/>
            <a:r>
              <a:rPr lang="en-US" sz="1500" dirty="0" smtClean="0"/>
              <a:t>E = 0: Data load/store is little </a:t>
            </a:r>
            <a:r>
              <a:rPr lang="en-US" sz="1500" dirty="0" err="1" smtClean="0"/>
              <a:t>endian</a:t>
            </a:r>
            <a:endParaRPr lang="en-US" sz="1500" dirty="0" smtClean="0"/>
          </a:p>
          <a:p>
            <a:pPr marL="700088" lvl="1"/>
            <a:r>
              <a:rPr lang="en-US" sz="1500" dirty="0" smtClean="0"/>
              <a:t>E = 1: Data load/store is </a:t>
            </a:r>
            <a:r>
              <a:rPr lang="en-US" sz="1500" dirty="0" err="1" smtClean="0"/>
              <a:t>bigendian</a:t>
            </a:r>
            <a:endParaRPr lang="en-US" sz="1500" dirty="0" smtClean="0"/>
          </a:p>
          <a:p>
            <a:pPr marL="271463" indent="-271463"/>
            <a:r>
              <a:rPr lang="en-US" sz="1700" dirty="0"/>
              <a:t>A</a:t>
            </a:r>
            <a:r>
              <a:rPr lang="en-US" sz="1700" dirty="0" smtClean="0"/>
              <a:t> bit</a:t>
            </a:r>
          </a:p>
          <a:p>
            <a:pPr marL="700088" lvl="1"/>
            <a:r>
              <a:rPr lang="en-US" sz="1500" dirty="0"/>
              <a:t>A</a:t>
            </a:r>
            <a:r>
              <a:rPr lang="en-US" sz="1500" dirty="0" smtClean="0"/>
              <a:t> = 1: Disable imprecise data aborts</a:t>
            </a:r>
          </a:p>
          <a:p>
            <a:pPr marL="700088" lvl="1"/>
            <a:endParaRPr lang="en-US" sz="1500" dirty="0"/>
          </a:p>
        </p:txBody>
      </p:sp>
      <p:sp>
        <p:nvSpPr>
          <p:cNvPr id="254982" name="Rectangle 6"/>
          <p:cNvSpPr>
            <a:spLocks noChangeArrowheads="1"/>
          </p:cNvSpPr>
          <p:nvPr/>
        </p:nvSpPr>
        <p:spPr bwMode="auto">
          <a:xfrm>
            <a:off x="533400" y="2590800"/>
            <a:ext cx="1333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6675" tIns="26988" rIns="66675" bIns="26988">
            <a:spAutoFit/>
          </a:bodyPr>
          <a:lstStyle/>
          <a:p>
            <a:pPr algn="l" defTabSz="947738" fontAlgn="base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" name="Group 119"/>
          <p:cNvGrpSpPr>
            <a:grpSpLocks/>
          </p:cNvGrpSpPr>
          <p:nvPr/>
        </p:nvGrpSpPr>
        <p:grpSpPr bwMode="auto">
          <a:xfrm>
            <a:off x="838200" y="962025"/>
            <a:ext cx="7315200" cy="838200"/>
            <a:chOff x="528" y="690"/>
            <a:chExt cx="4608" cy="528"/>
          </a:xfrm>
        </p:grpSpPr>
        <p:sp>
          <p:nvSpPr>
            <p:cNvPr id="255013" name="Text Box 37"/>
            <p:cNvSpPr txBox="1">
              <a:spLocks noChangeArrowheads="1"/>
            </p:cNvSpPr>
            <p:nvPr/>
          </p:nvSpPr>
          <p:spPr bwMode="auto">
            <a:xfrm>
              <a:off x="528" y="1026"/>
              <a:ext cx="1152" cy="1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fontAlgn="base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400" b="1">
                  <a:solidFill>
                    <a:schemeClr val="accent1"/>
                  </a:solidFill>
                  <a:latin typeface="Courier New" pitchFamily="49" charset="0"/>
                </a:rPr>
                <a:t>f</a:t>
              </a:r>
              <a:endParaRPr lang="en-US" sz="1400" b="1">
                <a:latin typeface="Courier New" pitchFamily="49" charset="0"/>
              </a:endParaRPr>
            </a:p>
          </p:txBody>
        </p:sp>
        <p:sp>
          <p:nvSpPr>
            <p:cNvPr id="255014" name="Text Box 38"/>
            <p:cNvSpPr txBox="1">
              <a:spLocks noChangeArrowheads="1"/>
            </p:cNvSpPr>
            <p:nvPr/>
          </p:nvSpPr>
          <p:spPr bwMode="auto">
            <a:xfrm>
              <a:off x="1680" y="1026"/>
              <a:ext cx="1152" cy="1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fontAlgn="base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400" b="1">
                  <a:solidFill>
                    <a:schemeClr val="accent1"/>
                  </a:solidFill>
                  <a:latin typeface="Courier New" pitchFamily="49" charset="0"/>
                </a:rPr>
                <a:t>s</a:t>
              </a:r>
              <a:endParaRPr lang="en-US" sz="1400" b="1">
                <a:latin typeface="Courier New" pitchFamily="49" charset="0"/>
              </a:endParaRPr>
            </a:p>
          </p:txBody>
        </p:sp>
        <p:sp>
          <p:nvSpPr>
            <p:cNvPr id="255015" name="Text Box 39"/>
            <p:cNvSpPr txBox="1">
              <a:spLocks noChangeArrowheads="1"/>
            </p:cNvSpPr>
            <p:nvPr/>
          </p:nvSpPr>
          <p:spPr bwMode="auto">
            <a:xfrm>
              <a:off x="2832" y="1026"/>
              <a:ext cx="1152" cy="1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fontAlgn="base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400" b="1">
                  <a:solidFill>
                    <a:schemeClr val="accent1"/>
                  </a:solidFill>
                  <a:latin typeface="Courier New" pitchFamily="49" charset="0"/>
                </a:rPr>
                <a:t>x</a:t>
              </a:r>
              <a:endParaRPr lang="en-US" sz="1400" b="1">
                <a:latin typeface="Courier New" pitchFamily="49" charset="0"/>
              </a:endParaRPr>
            </a:p>
          </p:txBody>
        </p:sp>
        <p:sp>
          <p:nvSpPr>
            <p:cNvPr id="255016" name="Text Box 40"/>
            <p:cNvSpPr txBox="1">
              <a:spLocks noChangeArrowheads="1"/>
            </p:cNvSpPr>
            <p:nvPr/>
          </p:nvSpPr>
          <p:spPr bwMode="auto">
            <a:xfrm>
              <a:off x="3984" y="1026"/>
              <a:ext cx="1152" cy="1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fontAlgn="base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400" b="1">
                  <a:solidFill>
                    <a:schemeClr val="accent1"/>
                  </a:solidFill>
                  <a:latin typeface="Courier New" pitchFamily="49" charset="0"/>
                </a:rPr>
                <a:t>c</a:t>
              </a:r>
              <a:endParaRPr lang="en-US" sz="1400" b="1">
                <a:latin typeface="Courier New" pitchFamily="49" charset="0"/>
              </a:endParaRPr>
            </a:p>
          </p:txBody>
        </p:sp>
        <p:sp>
          <p:nvSpPr>
            <p:cNvPr id="255025" name="Rectangle 49"/>
            <p:cNvSpPr>
              <a:spLocks noChangeArrowheads="1"/>
            </p:cNvSpPr>
            <p:nvPr/>
          </p:nvSpPr>
          <p:spPr bwMode="auto">
            <a:xfrm>
              <a:off x="1694" y="810"/>
              <a:ext cx="586" cy="198"/>
            </a:xfrm>
            <a:prstGeom prst="rect">
              <a:avLst/>
            </a:prstGeom>
            <a:solidFill>
              <a:srgbClr val="DDDDDD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54984" name="Rectangle 8"/>
            <p:cNvSpPr>
              <a:spLocks noChangeArrowheads="1"/>
            </p:cNvSpPr>
            <p:nvPr/>
          </p:nvSpPr>
          <p:spPr bwMode="auto">
            <a:xfrm>
              <a:off x="1104" y="690"/>
              <a:ext cx="164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66675" tIns="26988" rIns="66675" bIns="26988">
              <a:spAutoFit/>
            </a:bodyPr>
            <a:lstStyle/>
            <a:p>
              <a:pPr algn="l" defTabSz="944563" fontAlgn="base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 b="1">
                  <a:solidFill>
                    <a:srgbClr val="000000"/>
                  </a:solidFill>
                  <a:latin typeface="Times New Roman" pitchFamily="18" charset="0"/>
                </a:rPr>
                <a:t>27</a:t>
              </a:r>
            </a:p>
          </p:txBody>
        </p:sp>
        <p:sp>
          <p:nvSpPr>
            <p:cNvPr id="254985" name="Rectangle 9"/>
            <p:cNvSpPr>
              <a:spLocks noChangeArrowheads="1"/>
            </p:cNvSpPr>
            <p:nvPr/>
          </p:nvSpPr>
          <p:spPr bwMode="auto">
            <a:xfrm>
              <a:off x="528" y="690"/>
              <a:ext cx="164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66675" tIns="26988" rIns="66675" bIns="26988">
              <a:spAutoFit/>
            </a:bodyPr>
            <a:lstStyle/>
            <a:p>
              <a:pPr algn="l" defTabSz="944563" fontAlgn="base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 b="1">
                  <a:solidFill>
                    <a:srgbClr val="000000"/>
                  </a:solidFill>
                  <a:latin typeface="Times New Roman" pitchFamily="18" charset="0"/>
                </a:rPr>
                <a:t>31</a:t>
              </a:r>
            </a:p>
          </p:txBody>
        </p:sp>
        <p:sp>
          <p:nvSpPr>
            <p:cNvPr id="254987" name="Line 11"/>
            <p:cNvSpPr>
              <a:spLocks noChangeShapeType="1"/>
            </p:cNvSpPr>
            <p:nvPr/>
          </p:nvSpPr>
          <p:spPr bwMode="auto">
            <a:xfrm>
              <a:off x="960" y="978"/>
              <a:ext cx="0" cy="4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988" name="Line 12"/>
            <p:cNvSpPr>
              <a:spLocks noChangeShapeType="1"/>
            </p:cNvSpPr>
            <p:nvPr/>
          </p:nvSpPr>
          <p:spPr bwMode="auto">
            <a:xfrm>
              <a:off x="816" y="978"/>
              <a:ext cx="0" cy="4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989" name="Line 13"/>
            <p:cNvSpPr>
              <a:spLocks noChangeShapeType="1"/>
            </p:cNvSpPr>
            <p:nvPr/>
          </p:nvSpPr>
          <p:spPr bwMode="auto">
            <a:xfrm>
              <a:off x="672" y="978"/>
              <a:ext cx="0" cy="4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990" name="Line 14"/>
            <p:cNvSpPr>
              <a:spLocks noChangeShapeType="1"/>
            </p:cNvSpPr>
            <p:nvPr/>
          </p:nvSpPr>
          <p:spPr bwMode="auto">
            <a:xfrm>
              <a:off x="1248" y="834"/>
              <a:ext cx="0" cy="192"/>
            </a:xfrm>
            <a:prstGeom prst="line">
              <a:avLst/>
            </a:prstGeom>
            <a:noFill/>
            <a:ln w="25400">
              <a:solidFill>
                <a:srgbClr val="0041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991" name="Line 15"/>
            <p:cNvSpPr>
              <a:spLocks noChangeShapeType="1"/>
            </p:cNvSpPr>
            <p:nvPr/>
          </p:nvSpPr>
          <p:spPr bwMode="auto">
            <a:xfrm>
              <a:off x="1104" y="834"/>
              <a:ext cx="0" cy="192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992" name="Rectangle 16"/>
            <p:cNvSpPr>
              <a:spLocks noChangeArrowheads="1"/>
            </p:cNvSpPr>
            <p:nvPr/>
          </p:nvSpPr>
          <p:spPr bwMode="auto">
            <a:xfrm>
              <a:off x="960" y="690"/>
              <a:ext cx="192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66675" tIns="26988" rIns="66675" bIns="26988">
              <a:spAutoFit/>
            </a:bodyPr>
            <a:lstStyle/>
            <a:p>
              <a:pPr defTabSz="944563" fontAlgn="base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 b="1">
                  <a:solidFill>
                    <a:srgbClr val="000000"/>
                  </a:solidFill>
                  <a:latin typeface="Times New Roman" pitchFamily="18" charset="0"/>
                </a:rPr>
                <a:t>28</a:t>
              </a:r>
            </a:p>
          </p:txBody>
        </p:sp>
        <p:sp>
          <p:nvSpPr>
            <p:cNvPr id="254993" name="Rectangle 17"/>
            <p:cNvSpPr>
              <a:spLocks noChangeArrowheads="1"/>
            </p:cNvSpPr>
            <p:nvPr/>
          </p:nvSpPr>
          <p:spPr bwMode="auto">
            <a:xfrm>
              <a:off x="4128" y="690"/>
              <a:ext cx="124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66675" tIns="26988" rIns="66675" bIns="26988">
              <a:spAutoFit/>
            </a:bodyPr>
            <a:lstStyle/>
            <a:p>
              <a:pPr algn="l" defTabSz="944563" fontAlgn="base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 b="1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54994" name="Rectangle 18"/>
            <p:cNvSpPr>
              <a:spLocks noChangeArrowheads="1"/>
            </p:cNvSpPr>
            <p:nvPr/>
          </p:nvSpPr>
          <p:spPr bwMode="auto">
            <a:xfrm>
              <a:off x="3984" y="690"/>
              <a:ext cx="124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66675" tIns="26988" rIns="66675" bIns="26988">
              <a:spAutoFit/>
            </a:bodyPr>
            <a:lstStyle/>
            <a:p>
              <a:pPr algn="l" defTabSz="944563" fontAlgn="base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 b="1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54996" name="Line 20"/>
            <p:cNvSpPr>
              <a:spLocks noChangeShapeType="1"/>
            </p:cNvSpPr>
            <p:nvPr/>
          </p:nvSpPr>
          <p:spPr bwMode="auto">
            <a:xfrm>
              <a:off x="4560" y="978"/>
              <a:ext cx="0" cy="4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997" name="Line 21"/>
            <p:cNvSpPr>
              <a:spLocks noChangeShapeType="1"/>
            </p:cNvSpPr>
            <p:nvPr/>
          </p:nvSpPr>
          <p:spPr bwMode="auto">
            <a:xfrm>
              <a:off x="4128" y="978"/>
              <a:ext cx="0" cy="4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998" name="Line 22"/>
            <p:cNvSpPr>
              <a:spLocks noChangeShapeType="1"/>
            </p:cNvSpPr>
            <p:nvPr/>
          </p:nvSpPr>
          <p:spPr bwMode="auto">
            <a:xfrm>
              <a:off x="4272" y="834"/>
              <a:ext cx="0" cy="192"/>
            </a:xfrm>
            <a:prstGeom prst="line">
              <a:avLst/>
            </a:prstGeom>
            <a:noFill/>
            <a:ln w="25400">
              <a:solidFill>
                <a:srgbClr val="0041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999" name="Line 23"/>
            <p:cNvSpPr>
              <a:spLocks noChangeShapeType="1"/>
            </p:cNvSpPr>
            <p:nvPr/>
          </p:nvSpPr>
          <p:spPr bwMode="auto">
            <a:xfrm>
              <a:off x="4416" y="834"/>
              <a:ext cx="0" cy="192"/>
            </a:xfrm>
            <a:prstGeom prst="line">
              <a:avLst/>
            </a:prstGeom>
            <a:noFill/>
            <a:ln w="25400">
              <a:solidFill>
                <a:srgbClr val="0041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000" name="Rectangle 24"/>
            <p:cNvSpPr>
              <a:spLocks noChangeArrowheads="1"/>
            </p:cNvSpPr>
            <p:nvPr/>
          </p:nvSpPr>
          <p:spPr bwMode="auto">
            <a:xfrm>
              <a:off x="2688" y="690"/>
              <a:ext cx="164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66675" tIns="26988" rIns="66675" bIns="26988">
              <a:spAutoFit/>
            </a:bodyPr>
            <a:lstStyle/>
            <a:p>
              <a:pPr algn="l" defTabSz="944563" fontAlgn="base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 b="1">
                  <a:solidFill>
                    <a:srgbClr val="000000"/>
                  </a:solidFill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55001" name="Rectangle 25"/>
            <p:cNvSpPr>
              <a:spLocks noChangeArrowheads="1"/>
            </p:cNvSpPr>
            <p:nvPr/>
          </p:nvSpPr>
          <p:spPr bwMode="auto">
            <a:xfrm>
              <a:off x="1680" y="690"/>
              <a:ext cx="164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66675" tIns="26988" rIns="66675" bIns="26988">
              <a:spAutoFit/>
            </a:bodyPr>
            <a:lstStyle/>
            <a:p>
              <a:pPr algn="l" defTabSz="944563" fontAlgn="base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 b="1">
                  <a:solidFill>
                    <a:srgbClr val="000000"/>
                  </a:solidFill>
                  <a:latin typeface="Times New Roman" pitchFamily="18" charset="0"/>
                </a:rPr>
                <a:t>23</a:t>
              </a:r>
            </a:p>
          </p:txBody>
        </p:sp>
        <p:sp>
          <p:nvSpPr>
            <p:cNvPr id="255002" name="Text Box 26"/>
            <p:cNvSpPr txBox="1">
              <a:spLocks noChangeArrowheads="1"/>
            </p:cNvSpPr>
            <p:nvPr/>
          </p:nvSpPr>
          <p:spPr bwMode="auto">
            <a:xfrm>
              <a:off x="1680" y="820"/>
              <a:ext cx="1152" cy="216"/>
            </a:xfrm>
            <a:prstGeom prst="rect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l" fontAlgn="base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>
                  <a:latin typeface="Courier New" pitchFamily="49" charset="0"/>
                </a:rPr>
                <a:t> </a:t>
              </a:r>
              <a:endParaRPr lang="en-US" sz="1400">
                <a:latin typeface="Courier New" pitchFamily="49" charset="0"/>
              </a:endParaRPr>
            </a:p>
          </p:txBody>
        </p:sp>
        <p:sp>
          <p:nvSpPr>
            <p:cNvPr id="255004" name="Rectangle 28"/>
            <p:cNvSpPr>
              <a:spLocks noChangeArrowheads="1"/>
            </p:cNvSpPr>
            <p:nvPr/>
          </p:nvSpPr>
          <p:spPr bwMode="auto">
            <a:xfrm>
              <a:off x="2832" y="690"/>
              <a:ext cx="164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66675" tIns="26988" rIns="66675" bIns="26988">
              <a:spAutoFit/>
            </a:bodyPr>
            <a:lstStyle/>
            <a:p>
              <a:pPr algn="l" defTabSz="944563" fontAlgn="base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 b="1">
                  <a:solidFill>
                    <a:srgbClr val="000000"/>
                  </a:solidFill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255005" name="Text Box 29"/>
            <p:cNvSpPr txBox="1">
              <a:spLocks noChangeArrowheads="1"/>
            </p:cNvSpPr>
            <p:nvPr/>
          </p:nvSpPr>
          <p:spPr bwMode="auto">
            <a:xfrm>
              <a:off x="2832" y="820"/>
              <a:ext cx="1152" cy="216"/>
            </a:xfrm>
            <a:prstGeom prst="rect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l" fontAlgn="base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>
                  <a:latin typeface="Courier New" pitchFamily="49" charset="0"/>
                </a:rPr>
                <a:t> </a:t>
              </a:r>
              <a:endParaRPr lang="en-US" sz="1400">
                <a:latin typeface="Courier New" pitchFamily="49" charset="0"/>
              </a:endParaRPr>
            </a:p>
          </p:txBody>
        </p:sp>
        <p:sp>
          <p:nvSpPr>
            <p:cNvPr id="255006" name="Line 30"/>
            <p:cNvSpPr>
              <a:spLocks noChangeShapeType="1"/>
            </p:cNvSpPr>
            <p:nvPr/>
          </p:nvSpPr>
          <p:spPr bwMode="auto">
            <a:xfrm>
              <a:off x="4704" y="978"/>
              <a:ext cx="0" cy="4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007" name="Line 31"/>
            <p:cNvSpPr>
              <a:spLocks noChangeShapeType="1"/>
            </p:cNvSpPr>
            <p:nvPr/>
          </p:nvSpPr>
          <p:spPr bwMode="auto">
            <a:xfrm>
              <a:off x="4848" y="978"/>
              <a:ext cx="0" cy="4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008" name="Line 32"/>
            <p:cNvSpPr>
              <a:spLocks noChangeShapeType="1"/>
            </p:cNvSpPr>
            <p:nvPr/>
          </p:nvSpPr>
          <p:spPr bwMode="auto">
            <a:xfrm>
              <a:off x="4992" y="978"/>
              <a:ext cx="0" cy="4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009" name="Rectangle 33"/>
            <p:cNvSpPr>
              <a:spLocks noChangeArrowheads="1"/>
            </p:cNvSpPr>
            <p:nvPr/>
          </p:nvSpPr>
          <p:spPr bwMode="auto">
            <a:xfrm>
              <a:off x="4272" y="690"/>
              <a:ext cx="124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66675" tIns="26988" rIns="66675" bIns="26988">
              <a:spAutoFit/>
            </a:bodyPr>
            <a:lstStyle/>
            <a:p>
              <a:pPr algn="l" defTabSz="944563" fontAlgn="base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 b="1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55010" name="Rectangle 34"/>
            <p:cNvSpPr>
              <a:spLocks noChangeArrowheads="1"/>
            </p:cNvSpPr>
            <p:nvPr/>
          </p:nvSpPr>
          <p:spPr bwMode="auto">
            <a:xfrm>
              <a:off x="4416" y="690"/>
              <a:ext cx="124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66675" tIns="26988" rIns="66675" bIns="26988">
              <a:spAutoFit/>
            </a:bodyPr>
            <a:lstStyle/>
            <a:p>
              <a:pPr algn="l" defTabSz="944563" fontAlgn="base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 b="1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55011" name="Rectangle 35"/>
            <p:cNvSpPr>
              <a:spLocks noChangeArrowheads="1"/>
            </p:cNvSpPr>
            <p:nvPr/>
          </p:nvSpPr>
          <p:spPr bwMode="auto">
            <a:xfrm>
              <a:off x="4992" y="690"/>
              <a:ext cx="124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66675" tIns="26988" rIns="66675" bIns="26988">
              <a:spAutoFit/>
            </a:bodyPr>
            <a:lstStyle/>
            <a:p>
              <a:pPr algn="l" defTabSz="944563" fontAlgn="base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55012" name="Rectangle 36"/>
            <p:cNvSpPr>
              <a:spLocks noChangeArrowheads="1"/>
            </p:cNvSpPr>
            <p:nvPr/>
          </p:nvSpPr>
          <p:spPr bwMode="auto">
            <a:xfrm>
              <a:off x="1488" y="690"/>
              <a:ext cx="164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66675" tIns="26988" rIns="66675" bIns="26988">
              <a:spAutoFit/>
            </a:bodyPr>
            <a:lstStyle/>
            <a:p>
              <a:pPr algn="l" defTabSz="944563" fontAlgn="base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 b="1">
                  <a:solidFill>
                    <a:srgbClr val="000000"/>
                  </a:solidFill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255017" name="Line 41"/>
            <p:cNvSpPr>
              <a:spLocks noChangeShapeType="1"/>
            </p:cNvSpPr>
            <p:nvPr/>
          </p:nvSpPr>
          <p:spPr bwMode="auto">
            <a:xfrm>
              <a:off x="1680" y="1026"/>
              <a:ext cx="0" cy="96"/>
            </a:xfrm>
            <a:prstGeom prst="line">
              <a:avLst/>
            </a:prstGeom>
            <a:noFill/>
            <a:ln w="254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018" name="Line 42"/>
            <p:cNvSpPr>
              <a:spLocks noChangeShapeType="1"/>
            </p:cNvSpPr>
            <p:nvPr/>
          </p:nvSpPr>
          <p:spPr bwMode="auto">
            <a:xfrm>
              <a:off x="2832" y="1026"/>
              <a:ext cx="0" cy="96"/>
            </a:xfrm>
            <a:prstGeom prst="line">
              <a:avLst/>
            </a:prstGeom>
            <a:noFill/>
            <a:ln w="254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019" name="Line 43"/>
            <p:cNvSpPr>
              <a:spLocks noChangeShapeType="1"/>
            </p:cNvSpPr>
            <p:nvPr/>
          </p:nvSpPr>
          <p:spPr bwMode="auto">
            <a:xfrm>
              <a:off x="3984" y="1026"/>
              <a:ext cx="0" cy="96"/>
            </a:xfrm>
            <a:prstGeom prst="line">
              <a:avLst/>
            </a:prstGeom>
            <a:noFill/>
            <a:ln w="254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020" name="Line 44"/>
            <p:cNvSpPr>
              <a:spLocks noChangeShapeType="1"/>
            </p:cNvSpPr>
            <p:nvPr/>
          </p:nvSpPr>
          <p:spPr bwMode="auto">
            <a:xfrm>
              <a:off x="5136" y="1026"/>
              <a:ext cx="0" cy="96"/>
            </a:xfrm>
            <a:prstGeom prst="line">
              <a:avLst/>
            </a:prstGeom>
            <a:noFill/>
            <a:ln w="254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021" name="Line 45"/>
            <p:cNvSpPr>
              <a:spLocks noChangeShapeType="1"/>
            </p:cNvSpPr>
            <p:nvPr/>
          </p:nvSpPr>
          <p:spPr bwMode="auto">
            <a:xfrm>
              <a:off x="528" y="1026"/>
              <a:ext cx="0" cy="96"/>
            </a:xfrm>
            <a:prstGeom prst="line">
              <a:avLst/>
            </a:prstGeom>
            <a:noFill/>
            <a:ln w="254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024" name="Line 48"/>
            <p:cNvSpPr>
              <a:spLocks noChangeShapeType="1"/>
            </p:cNvSpPr>
            <p:nvPr/>
          </p:nvSpPr>
          <p:spPr bwMode="auto">
            <a:xfrm>
              <a:off x="1520" y="834"/>
              <a:ext cx="0" cy="192"/>
            </a:xfrm>
            <a:prstGeom prst="line">
              <a:avLst/>
            </a:prstGeom>
            <a:noFill/>
            <a:ln w="25400">
              <a:solidFill>
                <a:srgbClr val="0041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027" name="Text Box 51"/>
            <p:cNvSpPr txBox="1">
              <a:spLocks noChangeArrowheads="1"/>
            </p:cNvSpPr>
            <p:nvPr/>
          </p:nvSpPr>
          <p:spPr bwMode="auto">
            <a:xfrm>
              <a:off x="1524" y="834"/>
              <a:ext cx="156" cy="1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 dirty="0">
                  <a:latin typeface="Courier New" pitchFamily="49" charset="0"/>
                </a:rPr>
                <a:t>J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grpSp>
        <p:nvGrpSpPr>
          <p:cNvPr id="3" name="Group 113"/>
          <p:cNvGrpSpPr>
            <a:grpSpLocks/>
          </p:cNvGrpSpPr>
          <p:nvPr/>
        </p:nvGrpSpPr>
        <p:grpSpPr bwMode="auto">
          <a:xfrm>
            <a:off x="3521075" y="958850"/>
            <a:ext cx="2771775" cy="209550"/>
            <a:chOff x="2218" y="622"/>
            <a:chExt cx="1746" cy="132"/>
          </a:xfrm>
        </p:grpSpPr>
        <p:sp>
          <p:nvSpPr>
            <p:cNvPr id="255084" name="Rectangle 108"/>
            <p:cNvSpPr>
              <a:spLocks noChangeArrowheads="1"/>
            </p:cNvSpPr>
            <p:nvPr/>
          </p:nvSpPr>
          <p:spPr bwMode="auto">
            <a:xfrm>
              <a:off x="3538" y="622"/>
              <a:ext cx="164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66675" tIns="26988" rIns="66675" bIns="26988">
              <a:spAutoFit/>
            </a:bodyPr>
            <a:lstStyle/>
            <a:p>
              <a:pPr algn="l" defTabSz="944563" fontAlgn="base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 b="1">
                  <a:solidFill>
                    <a:srgbClr val="000000"/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255003" name="Rectangle 27"/>
            <p:cNvSpPr>
              <a:spLocks noChangeArrowheads="1"/>
            </p:cNvSpPr>
            <p:nvPr/>
          </p:nvSpPr>
          <p:spPr bwMode="auto">
            <a:xfrm>
              <a:off x="3840" y="624"/>
              <a:ext cx="124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66675" tIns="26988" rIns="66675" bIns="26988">
              <a:spAutoFit/>
            </a:bodyPr>
            <a:lstStyle/>
            <a:p>
              <a:pPr algn="l" defTabSz="944563" fontAlgn="base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 b="1">
                  <a:solidFill>
                    <a:srgbClr val="0000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55085" name="Rectangle 109"/>
            <p:cNvSpPr>
              <a:spLocks noChangeArrowheads="1"/>
            </p:cNvSpPr>
            <p:nvPr/>
          </p:nvSpPr>
          <p:spPr bwMode="auto">
            <a:xfrm>
              <a:off x="3712" y="622"/>
              <a:ext cx="124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66675" tIns="26988" rIns="66675" bIns="26988">
              <a:spAutoFit/>
            </a:bodyPr>
            <a:lstStyle/>
            <a:p>
              <a:pPr algn="l" defTabSz="944563" fontAlgn="base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 b="1">
                  <a:solidFill>
                    <a:srgbClr val="0000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55086" name="Rectangle 110"/>
            <p:cNvSpPr>
              <a:spLocks noChangeArrowheads="1"/>
            </p:cNvSpPr>
            <p:nvPr/>
          </p:nvSpPr>
          <p:spPr bwMode="auto">
            <a:xfrm>
              <a:off x="2218" y="622"/>
              <a:ext cx="184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66675" tIns="26988" rIns="66675" bIns="26988">
              <a:spAutoFit/>
            </a:bodyPr>
            <a:lstStyle/>
            <a:p>
              <a:pPr algn="l" defTabSz="944563" fontAlgn="base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sz="1000" b="1">
                  <a:solidFill>
                    <a:srgbClr val="000000"/>
                  </a:solidFill>
                  <a:latin typeface="Times New Roman" pitchFamily="18" charset="0"/>
                </a:rPr>
                <a:t> 19</a:t>
              </a:r>
              <a:endParaRPr lang="en-US" sz="10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63" name="Text Box 26"/>
          <p:cNvSpPr txBox="1">
            <a:spLocks noChangeArrowheads="1"/>
          </p:cNvSpPr>
          <p:nvPr/>
        </p:nvSpPr>
        <p:spPr bwMode="auto">
          <a:xfrm>
            <a:off x="6324600" y="1168400"/>
            <a:ext cx="1828800" cy="342900"/>
          </a:xfrm>
          <a:prstGeom prst="rect">
            <a:avLst/>
          </a:prstGeom>
          <a:noFill/>
          <a:ln w="3810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1">
                <a:latin typeface="Courier New" pitchFamily="49" charset="0"/>
              </a:rPr>
              <a:t> </a:t>
            </a:r>
            <a:endParaRPr lang="en-US" sz="1400">
              <a:latin typeface="Courier New" pitchFamily="49" charset="0"/>
            </a:endParaRPr>
          </a:p>
        </p:txBody>
      </p:sp>
      <p:sp>
        <p:nvSpPr>
          <p:cNvPr id="64" name="Text Box 26"/>
          <p:cNvSpPr txBox="1">
            <a:spLocks noChangeArrowheads="1"/>
          </p:cNvSpPr>
          <p:nvPr/>
        </p:nvSpPr>
        <p:spPr bwMode="auto">
          <a:xfrm>
            <a:off x="838200" y="1168400"/>
            <a:ext cx="1828800" cy="342900"/>
          </a:xfrm>
          <a:prstGeom prst="rect">
            <a:avLst/>
          </a:prstGeom>
          <a:noFill/>
          <a:ln w="3810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1">
                <a:latin typeface="Courier New" pitchFamily="49" charset="0"/>
              </a:rPr>
              <a:t> </a:t>
            </a:r>
            <a:endParaRPr lang="en-US" sz="1400">
              <a:latin typeface="Courier New" pitchFamily="49" charset="0"/>
            </a:endParaRPr>
          </a:p>
        </p:txBody>
      </p:sp>
      <p:sp>
        <p:nvSpPr>
          <p:cNvPr id="66" name="Text Box 51"/>
          <p:cNvSpPr txBox="1">
            <a:spLocks noChangeArrowheads="1"/>
          </p:cNvSpPr>
          <p:nvPr/>
        </p:nvSpPr>
        <p:spPr bwMode="auto">
          <a:xfrm>
            <a:off x="1730375" y="1190625"/>
            <a:ext cx="2540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1" dirty="0" smtClean="0">
                <a:latin typeface="Courier New" pitchFamily="49" charset="0"/>
              </a:rPr>
              <a:t>Q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7" name="Text Box 51"/>
          <p:cNvSpPr txBox="1">
            <a:spLocks noChangeArrowheads="1"/>
          </p:cNvSpPr>
          <p:nvPr/>
        </p:nvSpPr>
        <p:spPr bwMode="auto">
          <a:xfrm>
            <a:off x="6794500" y="1200150"/>
            <a:ext cx="2540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1" dirty="0" smtClean="0">
                <a:latin typeface="Courier New" pitchFamily="49" charset="0"/>
              </a:rPr>
              <a:t>T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8" name="Text Box 51"/>
          <p:cNvSpPr txBox="1">
            <a:spLocks noChangeArrowheads="1"/>
          </p:cNvSpPr>
          <p:nvPr/>
        </p:nvSpPr>
        <p:spPr bwMode="auto">
          <a:xfrm>
            <a:off x="6299199" y="1190625"/>
            <a:ext cx="530226" cy="30777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1" dirty="0" smtClean="0">
                <a:latin typeface="Courier New" pitchFamily="49" charset="0"/>
              </a:rPr>
              <a:t>I F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9" name="Text Box 51"/>
          <p:cNvSpPr txBox="1">
            <a:spLocks noChangeArrowheads="1"/>
          </p:cNvSpPr>
          <p:nvPr/>
        </p:nvSpPr>
        <p:spPr bwMode="auto">
          <a:xfrm>
            <a:off x="7099299" y="1190625"/>
            <a:ext cx="949326" cy="30777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1" dirty="0" smtClean="0">
                <a:latin typeface="Courier New" pitchFamily="49" charset="0"/>
              </a:rPr>
              <a:t>mode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70" name="Text Box 51"/>
          <p:cNvSpPr txBox="1">
            <a:spLocks noChangeArrowheads="1"/>
          </p:cNvSpPr>
          <p:nvPr/>
        </p:nvSpPr>
        <p:spPr bwMode="auto">
          <a:xfrm>
            <a:off x="781049" y="1190625"/>
            <a:ext cx="1019175" cy="30777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1" dirty="0" smtClean="0">
                <a:latin typeface="Courier New" pitchFamily="49" charset="0"/>
              </a:rPr>
              <a:t>N Z C V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71" name="Line 48"/>
          <p:cNvSpPr>
            <a:spLocks noChangeShapeType="1"/>
          </p:cNvSpPr>
          <p:nvPr/>
        </p:nvSpPr>
        <p:spPr bwMode="auto">
          <a:xfrm>
            <a:off x="3575050" y="1190625"/>
            <a:ext cx="0" cy="304800"/>
          </a:xfrm>
          <a:prstGeom prst="line">
            <a:avLst/>
          </a:prstGeom>
          <a:noFill/>
          <a:ln w="25400">
            <a:solidFill>
              <a:srgbClr val="0041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Line 48"/>
          <p:cNvSpPr>
            <a:spLocks noChangeShapeType="1"/>
          </p:cNvSpPr>
          <p:nvPr/>
        </p:nvSpPr>
        <p:spPr bwMode="auto">
          <a:xfrm>
            <a:off x="5880100" y="1171575"/>
            <a:ext cx="0" cy="304800"/>
          </a:xfrm>
          <a:prstGeom prst="line">
            <a:avLst/>
          </a:prstGeom>
          <a:noFill/>
          <a:ln w="25400">
            <a:solidFill>
              <a:srgbClr val="0041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Text Box 51"/>
          <p:cNvSpPr txBox="1">
            <a:spLocks noChangeArrowheads="1"/>
          </p:cNvSpPr>
          <p:nvPr/>
        </p:nvSpPr>
        <p:spPr bwMode="auto">
          <a:xfrm>
            <a:off x="4556124" y="1190625"/>
            <a:ext cx="1177926" cy="30777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1" dirty="0" smtClean="0">
                <a:latin typeface="Courier New" pitchFamily="49" charset="0"/>
              </a:rPr>
              <a:t>IT[</a:t>
            </a:r>
            <a:r>
              <a:rPr lang="en-US" sz="1400" b="1" dirty="0" err="1" smtClean="0">
                <a:latin typeface="Courier New" pitchFamily="49" charset="0"/>
              </a:rPr>
              <a:t>abc</a:t>
            </a:r>
            <a:r>
              <a:rPr lang="en-US" sz="1400" b="1" dirty="0" smtClean="0">
                <a:latin typeface="Courier New" pitchFamily="49" charset="0"/>
              </a:rPr>
              <a:t>]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75" name="Text Box 51"/>
          <p:cNvSpPr txBox="1">
            <a:spLocks noChangeArrowheads="1"/>
          </p:cNvSpPr>
          <p:nvPr/>
        </p:nvSpPr>
        <p:spPr bwMode="auto">
          <a:xfrm>
            <a:off x="1870073" y="1171576"/>
            <a:ext cx="673101" cy="30777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1" dirty="0" smtClean="0">
                <a:latin typeface="Courier New" pitchFamily="49" charset="0"/>
              </a:rPr>
              <a:t>[de]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76" name="Text Box 51"/>
          <p:cNvSpPr txBox="1">
            <a:spLocks noChangeArrowheads="1"/>
          </p:cNvSpPr>
          <p:nvPr/>
        </p:nvSpPr>
        <p:spPr bwMode="auto">
          <a:xfrm>
            <a:off x="5851524" y="1200150"/>
            <a:ext cx="530226" cy="30777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1" dirty="0">
                <a:latin typeface="Courier New" pitchFamily="49" charset="0"/>
              </a:rPr>
              <a:t>E</a:t>
            </a:r>
            <a:r>
              <a:rPr lang="en-US" sz="1400" b="1" dirty="0" smtClean="0">
                <a:latin typeface="Courier New" pitchFamily="49" charset="0"/>
              </a:rPr>
              <a:t> A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77" name="Line 23"/>
          <p:cNvSpPr>
            <a:spLocks noChangeShapeType="1"/>
          </p:cNvSpPr>
          <p:nvPr/>
        </p:nvSpPr>
        <p:spPr bwMode="auto">
          <a:xfrm>
            <a:off x="6105525" y="1181100"/>
            <a:ext cx="0" cy="304800"/>
          </a:xfrm>
          <a:prstGeom prst="line">
            <a:avLst/>
          </a:prstGeom>
          <a:noFill/>
          <a:ln w="25400">
            <a:solidFill>
              <a:srgbClr val="0041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Text Box 51"/>
          <p:cNvSpPr txBox="1">
            <a:spLocks noChangeArrowheads="1"/>
          </p:cNvSpPr>
          <p:nvPr/>
        </p:nvSpPr>
        <p:spPr bwMode="auto">
          <a:xfrm>
            <a:off x="3555999" y="1190625"/>
            <a:ext cx="949326" cy="30777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1" dirty="0" smtClean="0">
                <a:latin typeface="Courier New" pitchFamily="49" charset="0"/>
              </a:rPr>
              <a:t>GE[3:0]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5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2590800" y="6381750"/>
            <a:ext cx="3962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 dirty="0"/>
              <a:t>EE 445L – Bard, McDermott, Valvano</a:t>
            </a:r>
          </a:p>
        </p:txBody>
      </p:sp>
    </p:spTree>
    <p:extLst>
      <p:ext uri="{BB962C8B-B14F-4D97-AF65-F5344CB8AC3E}">
        <p14:creationId xmlns:p14="http://schemas.microsoft.com/office/powerpoint/2010/main" val="278112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43D9721B-4C99-6942-9306-AA7CA1DCEA93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6</a:t>
            </a:fld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200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8125"/>
            <a:ext cx="4953000" cy="600075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Interrupts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534400" cy="3687763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+mn-cs"/>
              </a:rPr>
              <a:t>Cortex-M </a:t>
            </a:r>
            <a:r>
              <a:rPr lang="en-US" i="1" dirty="0">
                <a:solidFill>
                  <a:srgbClr val="000000"/>
                </a:solidFill>
                <a:cs typeface="+mn-cs"/>
              </a:rPr>
              <a:t>Nested Vector Interrupt Controller</a:t>
            </a:r>
            <a:r>
              <a:rPr lang="en-US" dirty="0">
                <a:solidFill>
                  <a:srgbClr val="000000"/>
                </a:solidFill>
                <a:cs typeface="+mn-cs"/>
              </a:rPr>
              <a:t>.</a:t>
            </a: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</a:rPr>
              <a:t>Interrupt Priorities</a:t>
            </a:r>
          </a:p>
          <a:p>
            <a:pPr lvl="2">
              <a:defRPr/>
            </a:pPr>
            <a:r>
              <a:rPr lang="en-US" dirty="0">
                <a:solidFill>
                  <a:srgbClr val="000000"/>
                </a:solidFill>
              </a:rPr>
              <a:t>Active Status</a:t>
            </a: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</a:rPr>
              <a:t>Enable and Clear Enable registers</a:t>
            </a:r>
            <a:endParaRPr lang="en-US" b="1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</a:rPr>
              <a:t>Set-Pending and Clear-Pending registers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460" name="TextBox 1"/>
          <p:cNvSpPr txBox="1">
            <a:spLocks noChangeArrowheads="1"/>
          </p:cNvSpPr>
          <p:nvPr/>
        </p:nvSpPr>
        <p:spPr bwMode="auto">
          <a:xfrm>
            <a:off x="1219200" y="5878512"/>
            <a:ext cx="586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 dirty="0">
                <a:solidFill>
                  <a:srgbClr val="0000FF"/>
                </a:solidFill>
              </a:rPr>
              <a:t>For more information read Sections 4.7-4.9 in the book</a:t>
            </a:r>
          </a:p>
        </p:txBody>
      </p:sp>
      <p:sp>
        <p:nvSpPr>
          <p:cNvPr id="19461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2590800" y="6245225"/>
            <a:ext cx="3962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/>
              <a:t>EE 445L – Bard, McDermott, Valvano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657600"/>
            <a:ext cx="5003800" cy="2066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DBC15DCD-8745-AE4A-B589-4BEE497F4E58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7</a:t>
            </a:fld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Device Enable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686800" cy="3992563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  <a:cs typeface="+mn-cs"/>
              </a:rPr>
              <a:t>Nested Vectored Interrupt Controller (NVIC)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Device must be enabled in the NVIC and its priority set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BASEPRI register sets priority of interrupts that are permitted to occur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if BASEPRI = 3, interrupts with priority</a:t>
            </a:r>
          </a:p>
          <a:p>
            <a:pPr lvl="3">
              <a:defRPr/>
            </a:pPr>
            <a:r>
              <a:rPr lang="en-US" dirty="0">
                <a:latin typeface="Arial" charset="0"/>
              </a:rPr>
              <a:t>0 – 2 can occur, suspending this interrupt</a:t>
            </a:r>
          </a:p>
          <a:p>
            <a:pPr lvl="3">
              <a:defRPr/>
            </a:pPr>
            <a:r>
              <a:rPr lang="en-US" dirty="0">
                <a:latin typeface="Arial" charset="0"/>
              </a:rPr>
              <a:t>3-7 will be postponed until this interrupt is finished</a:t>
            </a:r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2590800" y="6245225"/>
            <a:ext cx="3962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/>
              <a:t>EE 445L – Bard, McDermott, Valvano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6AF52C5D-1927-7E46-947E-34F581964758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8</a:t>
            </a:fld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49530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Arming Device Interrupts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  <a:cs typeface="+mj-cs"/>
            </a:endParaRP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cs typeface="+mn-cs"/>
              </a:rPr>
              <a:t>Each potential interrupt source has a separate </a:t>
            </a:r>
            <a:r>
              <a:rPr lang="en-US" b="1">
                <a:solidFill>
                  <a:srgbClr val="000000"/>
                </a:solidFill>
                <a:latin typeface="Arial" charset="0"/>
                <a:cs typeface="+mn-cs"/>
              </a:rPr>
              <a:t>arm </a:t>
            </a:r>
            <a:r>
              <a:rPr lang="en-US">
                <a:solidFill>
                  <a:srgbClr val="000000"/>
                </a:solidFill>
                <a:latin typeface="Arial" charset="0"/>
                <a:cs typeface="+mn-cs"/>
              </a:rPr>
              <a:t>bit.</a:t>
            </a:r>
            <a:endParaRPr lang="en-US" b="1">
              <a:solidFill>
                <a:srgbClr val="FF0000"/>
              </a:solidFill>
              <a:latin typeface="Arial" charset="0"/>
              <a:cs typeface="+mn-cs"/>
            </a:endParaRPr>
          </a:p>
          <a:p>
            <a:pPr lvl="1">
              <a:defRPr/>
            </a:pPr>
            <a:r>
              <a:rPr lang="en-US">
                <a:solidFill>
                  <a:srgbClr val="000000"/>
                </a:solidFill>
                <a:latin typeface="Arial" charset="0"/>
              </a:rPr>
              <a:t>Set arm bits for those devices from which it wishes to accept interrupts,</a:t>
            </a:r>
          </a:p>
          <a:p>
            <a:pPr lvl="1">
              <a:defRPr/>
            </a:pPr>
            <a:r>
              <a:rPr lang="en-US">
                <a:solidFill>
                  <a:srgbClr val="000000"/>
                </a:solidFill>
                <a:latin typeface="Arial" charset="0"/>
              </a:rPr>
              <a:t>Deactivate arm bits in those devices from which interrupts are not allowed</a:t>
            </a: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2590800" y="6245225"/>
            <a:ext cx="3962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/>
              <a:t>EE 445L – Bard, McDermott, Valvano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287D7608-1930-D747-A580-9D8C76A79EF1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9</a:t>
            </a:fld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Flag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cs typeface="+mn-cs"/>
              </a:rPr>
              <a:t>Each potential interrupt source has a separate </a:t>
            </a:r>
            <a:r>
              <a:rPr lang="en-US" b="1">
                <a:solidFill>
                  <a:srgbClr val="000000"/>
                </a:solidFill>
                <a:latin typeface="Arial" charset="0"/>
                <a:cs typeface="+mn-cs"/>
              </a:rPr>
              <a:t>flag </a:t>
            </a:r>
            <a:r>
              <a:rPr lang="en-US">
                <a:solidFill>
                  <a:srgbClr val="000000"/>
                </a:solidFill>
                <a:latin typeface="Arial" charset="0"/>
                <a:cs typeface="+mn-cs"/>
              </a:rPr>
              <a:t>bit.</a:t>
            </a:r>
            <a:endParaRPr lang="en-US" b="1">
              <a:solidFill>
                <a:srgbClr val="FF0000"/>
              </a:solidFill>
              <a:latin typeface="Arial" charset="0"/>
              <a:cs typeface="+mn-cs"/>
            </a:endParaRPr>
          </a:p>
          <a:p>
            <a:pPr lvl="1">
              <a:defRPr/>
            </a:pPr>
            <a:r>
              <a:rPr lang="en-US">
                <a:solidFill>
                  <a:srgbClr val="000000"/>
                </a:solidFill>
                <a:latin typeface="Arial" charset="0"/>
              </a:rPr>
              <a:t>hardware sets the flag when it wishes to request an interrupt</a:t>
            </a:r>
          </a:p>
          <a:p>
            <a:pPr lvl="1">
              <a:defRPr/>
            </a:pPr>
            <a:r>
              <a:rPr lang="en-US">
                <a:solidFill>
                  <a:srgbClr val="000000"/>
                </a:solidFill>
                <a:latin typeface="Arial" charset="0"/>
              </a:rPr>
              <a:t>software clears the flag in ISR to signify it is processing the request</a:t>
            </a:r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2590800" y="6245225"/>
            <a:ext cx="3962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/>
              <a:t>EE 445L – Bard, McDermott, Valvano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alibr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Default Design">
    <a:majorFont>
      <a:latin typeface="Calibri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Default Design">
    <a:majorFont>
      <a:latin typeface="Calibri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2885</TotalTime>
  <Words>1492</Words>
  <Application>Microsoft Macintosh PowerPoint</Application>
  <PresentationFormat>On-screen Show (4:3)</PresentationFormat>
  <Paragraphs>310</Paragraphs>
  <Slides>21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Default Design</vt:lpstr>
      <vt:lpstr>EE 445L – Embedded System Design Lab </vt:lpstr>
      <vt:lpstr>Thread</vt:lpstr>
      <vt:lpstr>Processor Modes</vt:lpstr>
      <vt:lpstr>The ARM Register Set</vt:lpstr>
      <vt:lpstr>Program Status Registers</vt:lpstr>
      <vt:lpstr>Interrupts</vt:lpstr>
      <vt:lpstr>Device Enable</vt:lpstr>
      <vt:lpstr>Arming Device Interrupts</vt:lpstr>
      <vt:lpstr>Flag</vt:lpstr>
      <vt:lpstr>Enable</vt:lpstr>
      <vt:lpstr>Interrupt Enable/Disable</vt:lpstr>
      <vt:lpstr>Interrupt Requirements</vt:lpstr>
      <vt:lpstr>Latency</vt:lpstr>
      <vt:lpstr>Periodic Events</vt:lpstr>
      <vt:lpstr>Performance measures</vt:lpstr>
      <vt:lpstr>Bandwidth Limits</vt:lpstr>
      <vt:lpstr>Bandwidth Limits</vt:lpstr>
      <vt:lpstr>Real-time DAS</vt:lpstr>
      <vt:lpstr>Real-time DAS</vt:lpstr>
      <vt:lpstr>Timer0A or Timer1A interrupts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345L - Microprocessor Applications and Organization</dc:title>
  <dc:creator>wcb</dc:creator>
  <cp:lastModifiedBy>Mark McDermott</cp:lastModifiedBy>
  <cp:revision>324</cp:revision>
  <dcterms:created xsi:type="dcterms:W3CDTF">2006-06-01T19:47:22Z</dcterms:created>
  <dcterms:modified xsi:type="dcterms:W3CDTF">2017-09-13T21:38:27Z</dcterms:modified>
</cp:coreProperties>
</file>