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6" r:id="rId3"/>
    <p:sldId id="362" r:id="rId4"/>
    <p:sldId id="377" r:id="rId5"/>
    <p:sldId id="378" r:id="rId6"/>
    <p:sldId id="363" r:id="rId7"/>
    <p:sldId id="364" r:id="rId8"/>
    <p:sldId id="375" r:id="rId9"/>
    <p:sldId id="365" r:id="rId10"/>
    <p:sldId id="374" r:id="rId11"/>
    <p:sldId id="366" r:id="rId12"/>
    <p:sldId id="367" r:id="rId13"/>
    <p:sldId id="369" r:id="rId14"/>
    <p:sldId id="370" r:id="rId15"/>
    <p:sldId id="371" r:id="rId16"/>
    <p:sldId id="372" r:id="rId17"/>
    <p:sldId id="373" r:id="rId18"/>
    <p:sldId id="36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D7D7FA"/>
    <a:srgbClr val="0000FF"/>
    <a:srgbClr val="FFFF00"/>
    <a:srgbClr val="FF0000"/>
    <a:srgbClr val="CCFF99"/>
    <a:srgbClr val="00FF00"/>
    <a:srgbClr val="CC6600"/>
    <a:srgbClr val="FA8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98DB192B-2AD3-CB40-9B8F-012943FB4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4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Summer 2006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BE467301-51E9-5743-B313-721422C6F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6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26B808-2AEC-7342-873A-F7B736D06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CEC097-7A49-8446-8F87-BBC8B9379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2380ED-BF62-8C41-BF07-9B6D62975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4648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86000"/>
            <a:ext cx="4038600" cy="38401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0AA152-D87C-CB47-8DAE-B99565D9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5D8B9-59CE-EC49-B5F5-5FB9E2334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DB1EE-F02D-5243-8027-1934C8AB2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CD1595-C35D-5841-83E9-D2F521B4E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2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2133600"/>
            <a:ext cx="4041775" cy="650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599"/>
            <a:ext cx="4041775" cy="3230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7D45D-B2FF-3946-8F8F-A9DE81F08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22060E-37C4-5D4E-8E4B-A0BC48FEB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F3FE2-3BF0-C34B-B795-FAE672F84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57400"/>
            <a:ext cx="5111750" cy="4068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01DF88-AB70-6A4A-9378-685076A9E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Lecture 1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EE 445L - Spring 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2AB0B6-66CB-CB41-96F6-2835E5787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9463"/>
            <a:ext cx="82296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E62D333E-3873-1844-AE90-9E454F65D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6248400" y="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en-US" sz="1400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3812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  <p:sldLayoutId id="214748419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7630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Digital logic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Bipolar Junction Transistor (BJT)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MOS Field Effect Transistor (MOSFET)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Effect of capacitance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Buzzer</a:t>
            </a:r>
          </a:p>
          <a:p>
            <a:pPr eaLnBrk="1" hangingPunct="1"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577F0F5-5C00-D845-9E1B-69C99DAB203E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EE 445L – Embedded System Design Lab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ABCE18B-A9DE-5740-9B8F-1D64E27BFA1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10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Families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048000"/>
            <a:ext cx="86106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"/>
          <p:cNvSpPr txBox="1">
            <a:spLocks noChangeArrowheads="1"/>
          </p:cNvSpPr>
          <p:nvPr/>
        </p:nvSpPr>
        <p:spPr bwMode="auto">
          <a:xfrm>
            <a:off x="1312863" y="1295400"/>
            <a:ext cx="3657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OL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£</a:t>
            </a:r>
            <a:r>
              <a:rPr lang="en-US" sz="3200">
                <a:solidFill>
                  <a:srgbClr val="0000FF"/>
                </a:solidFill>
              </a:rPr>
              <a:t> V</a:t>
            </a:r>
            <a:r>
              <a:rPr lang="en-US" sz="3200" baseline="-25000">
                <a:solidFill>
                  <a:srgbClr val="0000FF"/>
                </a:solidFill>
              </a:rPr>
              <a:t>IL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OL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IL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FF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03804B1-9089-224B-B8A6-9CAF833D6780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11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Families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620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3"/>
          <p:cNvSpPr txBox="1">
            <a:spLocks noChangeArrowheads="1"/>
          </p:cNvSpPr>
          <p:nvPr/>
        </p:nvSpPr>
        <p:spPr bwMode="auto">
          <a:xfrm>
            <a:off x="6934200" y="2362200"/>
            <a:ext cx="1905000" cy="3429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OH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IH</a:t>
            </a:r>
          </a:p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OH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IH</a:t>
            </a:r>
          </a:p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OL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£</a:t>
            </a:r>
            <a:r>
              <a:rPr lang="en-US" sz="3200">
                <a:solidFill>
                  <a:srgbClr val="0000FF"/>
                </a:solidFill>
              </a:rPr>
              <a:t> V</a:t>
            </a:r>
            <a:r>
              <a:rPr lang="en-US" sz="3200" baseline="-25000">
                <a:solidFill>
                  <a:srgbClr val="0000FF"/>
                </a:solidFill>
              </a:rPr>
              <a:t>IL</a:t>
            </a:r>
          </a:p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OL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IL</a:t>
            </a:r>
          </a:p>
          <a:p>
            <a:pPr marL="0" indent="0">
              <a:spcBef>
                <a:spcPct val="20000"/>
              </a:spcBef>
            </a:pPr>
            <a:endParaRPr lang="en-US" sz="3200" baseline="-25000">
              <a:solidFill>
                <a:srgbClr val="0000FF"/>
              </a:solidFill>
            </a:endParaRPr>
          </a:p>
          <a:p>
            <a:pPr marL="0" indent="0">
              <a:spcBef>
                <a:spcPct val="20000"/>
              </a:spcBef>
            </a:pPr>
            <a:endParaRPr lang="en-US" sz="3200" baseline="-25000">
              <a:solidFill>
                <a:srgbClr val="0000FF"/>
              </a:solidFill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304800"/>
            <a:ext cx="4752975" cy="6858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NPN Transistor Model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049463"/>
            <a:ext cx="8229600" cy="4292600"/>
          </a:xfrm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1600">
                <a:latin typeface="Arial" charset="0"/>
                <a:cs typeface="+mn-cs"/>
              </a:rPr>
              <a:t>1) Normally V</a:t>
            </a:r>
            <a:r>
              <a:rPr lang="en-US" sz="1600" baseline="-25000">
                <a:latin typeface="Arial" charset="0"/>
                <a:cs typeface="+mn-cs"/>
              </a:rPr>
              <a:t>c</a:t>
            </a:r>
            <a:r>
              <a:rPr lang="en-US" sz="1600">
                <a:latin typeface="Arial" charset="0"/>
                <a:cs typeface="+mn-cs"/>
              </a:rPr>
              <a:t> &gt; V</a:t>
            </a:r>
            <a:r>
              <a:rPr lang="en-US" sz="1600" baseline="-25000">
                <a:latin typeface="Arial" charset="0"/>
                <a:cs typeface="+mn-cs"/>
              </a:rPr>
              <a:t>e</a:t>
            </a:r>
          </a:p>
          <a:p>
            <a:pPr>
              <a:defRPr/>
            </a:pPr>
            <a:r>
              <a:rPr lang="en-US" sz="1600">
                <a:latin typeface="Arial" charset="0"/>
                <a:cs typeface="+mn-cs"/>
              </a:rPr>
              <a:t>2) Current can only flow in the following directi</a:t>
            </a:r>
            <a:r>
              <a:rPr lang="en-US" sz="1400">
                <a:latin typeface="Arial" charset="0"/>
                <a:cs typeface="+mn-cs"/>
              </a:rPr>
              <a:t>ons</a:t>
            </a:r>
          </a:p>
          <a:p>
            <a:pPr lvl="1">
              <a:defRPr/>
            </a:pPr>
            <a:r>
              <a:rPr lang="en-US" sz="1200">
                <a:latin typeface="Arial" charset="0"/>
              </a:rPr>
              <a:t>from base to emitter (input current)</a:t>
            </a:r>
          </a:p>
          <a:p>
            <a:pPr lvl="1">
              <a:defRPr/>
            </a:pPr>
            <a:r>
              <a:rPr lang="en-US" sz="1200">
                <a:latin typeface="Arial" charset="0"/>
              </a:rPr>
              <a:t>from collector to emitter (output current)</a:t>
            </a:r>
          </a:p>
          <a:p>
            <a:pPr lvl="1">
              <a:defRPr/>
            </a:pPr>
            <a:r>
              <a:rPr lang="en-US" sz="1200">
                <a:solidFill>
                  <a:srgbClr val="FF0000"/>
                </a:solidFill>
                <a:latin typeface="Arial" charset="0"/>
              </a:rPr>
              <a:t>from base to collector</a:t>
            </a:r>
          </a:p>
          <a:p>
            <a:pPr lvl="2">
              <a:defRPr/>
            </a:pPr>
            <a:r>
              <a:rPr lang="en-US" sz="1200">
                <a:latin typeface="Arial" charset="0"/>
              </a:rPr>
              <a:t>(doesn</a:t>
            </a:r>
            <a:r>
              <a:rPr lang="ja-JP" altLang="en-US" sz="1200">
                <a:latin typeface="Arial" charset="0"/>
              </a:rPr>
              <a:t>’</a:t>
            </a:r>
            <a:r>
              <a:rPr lang="en-US" sz="1200">
                <a:latin typeface="Arial" charset="0"/>
              </a:rPr>
              <a:t>t usually happen, but could if V</a:t>
            </a:r>
            <a:r>
              <a:rPr lang="en-US" sz="1200" baseline="-25000">
                <a:latin typeface="Arial" charset="0"/>
              </a:rPr>
              <a:t>b</a:t>
            </a:r>
            <a:r>
              <a:rPr lang="en-US" sz="1200">
                <a:latin typeface="Arial" charset="0"/>
              </a:rPr>
              <a:t> &gt; V</a:t>
            </a:r>
            <a:r>
              <a:rPr lang="en-US" sz="1200" baseline="-25000">
                <a:latin typeface="Arial" charset="0"/>
              </a:rPr>
              <a:t>c</a:t>
            </a:r>
            <a:r>
              <a:rPr lang="en-US" sz="120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sz="1600">
                <a:latin typeface="Arial" charset="0"/>
                <a:cs typeface="+mn-cs"/>
              </a:rPr>
              <a:t>3) Each transistor has maximum values that should not be exceeded</a:t>
            </a:r>
          </a:p>
          <a:p>
            <a:pPr lvl="1">
              <a:defRPr/>
            </a:pPr>
            <a:r>
              <a:rPr lang="en-US" sz="1200">
                <a:latin typeface="Arial" charset="0"/>
              </a:rPr>
              <a:t>Ib Ic Vce and Ic•Vce</a:t>
            </a:r>
          </a:p>
          <a:p>
            <a:pPr>
              <a:defRPr/>
            </a:pPr>
            <a:r>
              <a:rPr lang="en-US" sz="1600">
                <a:latin typeface="Arial" charset="0"/>
                <a:cs typeface="+mn-cs"/>
              </a:rPr>
              <a:t>4) The transistor acts like a current amplifier</a:t>
            </a:r>
          </a:p>
          <a:p>
            <a:pPr lvl="1">
              <a:defRPr/>
            </a:pPr>
            <a:r>
              <a:rPr lang="en-US" sz="1200">
                <a:latin typeface="Arial" charset="0"/>
              </a:rPr>
              <a:t>I</a:t>
            </a:r>
            <a:r>
              <a:rPr lang="en-US" sz="1200" baseline="-25000">
                <a:latin typeface="Arial" charset="0"/>
              </a:rPr>
              <a:t>c</a:t>
            </a:r>
            <a:r>
              <a:rPr lang="en-US" sz="1200">
                <a:latin typeface="Arial" charset="0"/>
              </a:rPr>
              <a:t> = h</a:t>
            </a:r>
            <a:r>
              <a:rPr lang="en-US" sz="1200" baseline="-25000">
                <a:latin typeface="Arial" charset="0"/>
              </a:rPr>
              <a:t>fe</a:t>
            </a:r>
            <a:r>
              <a:rPr lang="en-US" sz="1200">
                <a:latin typeface="Arial" charset="0"/>
              </a:rPr>
              <a:t>•I</a:t>
            </a:r>
            <a:r>
              <a:rPr lang="en-US" sz="1200" baseline="-25000">
                <a:latin typeface="Arial" charset="0"/>
              </a:rPr>
              <a:t>b</a:t>
            </a:r>
          </a:p>
          <a:p>
            <a:pPr>
              <a:defRPr/>
            </a:pPr>
            <a:r>
              <a:rPr lang="en-US" sz="1600">
                <a:latin typeface="Arial" charset="0"/>
                <a:cs typeface="+mn-cs"/>
              </a:rPr>
              <a:t>5) The transistor will saturate if V</a:t>
            </a:r>
            <a:r>
              <a:rPr lang="en-US" sz="1600" baseline="-25000">
                <a:latin typeface="Arial" charset="0"/>
                <a:cs typeface="+mn-cs"/>
              </a:rPr>
              <a:t>b</a:t>
            </a:r>
            <a:r>
              <a:rPr lang="en-US" sz="1600">
                <a:latin typeface="Arial" charset="0"/>
                <a:cs typeface="+mn-cs"/>
              </a:rPr>
              <a:t> &gt; V</a:t>
            </a:r>
            <a:r>
              <a:rPr lang="en-US" sz="1600" baseline="-25000">
                <a:latin typeface="Arial" charset="0"/>
                <a:cs typeface="+mn-cs"/>
              </a:rPr>
              <a:t>e</a:t>
            </a:r>
            <a:r>
              <a:rPr lang="en-US" sz="1600">
                <a:latin typeface="Arial" charset="0"/>
                <a:cs typeface="+mn-cs"/>
              </a:rPr>
              <a:t> + V</a:t>
            </a:r>
            <a:r>
              <a:rPr lang="en-US" sz="1600" baseline="-25000">
                <a:latin typeface="Arial" charset="0"/>
                <a:cs typeface="+mn-cs"/>
              </a:rPr>
              <a:t>be</a:t>
            </a:r>
            <a:r>
              <a:rPr lang="en-US" sz="1600">
                <a:latin typeface="Arial" charset="0"/>
                <a:cs typeface="+mn-cs"/>
              </a:rPr>
              <a:t>(SAT)</a:t>
            </a:r>
          </a:p>
          <a:p>
            <a:pPr lvl="1">
              <a:defRPr/>
            </a:pPr>
            <a:r>
              <a:rPr lang="en-US" sz="1200">
                <a:latin typeface="Arial" charset="0"/>
              </a:rPr>
              <a:t>where V</a:t>
            </a:r>
            <a:r>
              <a:rPr lang="en-US" sz="1200" baseline="-25000">
                <a:latin typeface="Arial" charset="0"/>
              </a:rPr>
              <a:t>be</a:t>
            </a:r>
            <a:r>
              <a:rPr lang="en-US" sz="1200">
                <a:latin typeface="Arial" charset="0"/>
              </a:rPr>
              <a:t>(SAT) is typically above 0.6V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B973263-6BA0-AF43-A406-8C24B06AAC57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12</a:t>
            </a:fld>
            <a:endParaRPr lang="en-US" sz="1400">
              <a:solidFill>
                <a:schemeClr val="bg2"/>
              </a:solidFill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573213"/>
            <a:ext cx="65405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5715000" y="5410200"/>
            <a:ext cx="3157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For more information read Section 1.4 in the book</a:t>
            </a:r>
          </a:p>
        </p:txBody>
      </p:sp>
      <p:sp>
        <p:nvSpPr>
          <p:cNvPr id="26630" name="TextBox 1"/>
          <p:cNvSpPr txBox="1">
            <a:spLocks noChangeArrowheads="1"/>
          </p:cNvSpPr>
          <p:nvPr/>
        </p:nvSpPr>
        <p:spPr bwMode="auto">
          <a:xfrm>
            <a:off x="2133600" y="9413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FF"/>
                </a:solidFill>
              </a:rPr>
              <a:t>PN2222 Lab 3</a:t>
            </a:r>
          </a:p>
          <a:p>
            <a:r>
              <a:rPr lang="en-US" sz="1800" b="1">
                <a:solidFill>
                  <a:srgbClr val="0000FF"/>
                </a:solidFill>
              </a:rPr>
              <a:t>TIP120 Lab 10</a:t>
            </a:r>
          </a:p>
        </p:txBody>
      </p:sp>
      <p:cxnSp>
        <p:nvCxnSpPr>
          <p:cNvPr id="23561" name="Straight Arrow Connector 2"/>
          <p:cNvCxnSpPr>
            <a:cxnSpLocks noChangeShapeType="1"/>
          </p:cNvCxnSpPr>
          <p:nvPr/>
        </p:nvCxnSpPr>
        <p:spPr bwMode="auto">
          <a:xfrm flipV="1">
            <a:off x="7145338" y="3022600"/>
            <a:ext cx="0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562" name="Straight Arrow Connector 4"/>
          <p:cNvCxnSpPr>
            <a:cxnSpLocks noChangeShapeType="1"/>
          </p:cNvCxnSpPr>
          <p:nvPr/>
        </p:nvCxnSpPr>
        <p:spPr bwMode="auto">
          <a:xfrm>
            <a:off x="6154738" y="3819525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633" name="TextBox 5"/>
          <p:cNvSpPr txBox="1">
            <a:spLocks noChangeArrowheads="1"/>
          </p:cNvSpPr>
          <p:nvPr/>
        </p:nvSpPr>
        <p:spPr bwMode="auto">
          <a:xfrm>
            <a:off x="6078538" y="31765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FF0000"/>
                </a:solidFill>
                <a:latin typeface="Garamond" charset="0"/>
              </a:rPr>
              <a:t>Reverse active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6188075" y="399732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FF"/>
                </a:solidFill>
                <a:latin typeface="Garamond" charset="0"/>
              </a:rPr>
              <a:t>Cutoff</a:t>
            </a:r>
          </a:p>
        </p:txBody>
      </p:sp>
      <p:sp>
        <p:nvSpPr>
          <p:cNvPr id="26635" name="TextBox 14"/>
          <p:cNvSpPr txBox="1">
            <a:spLocks noChangeArrowheads="1"/>
          </p:cNvSpPr>
          <p:nvPr/>
        </p:nvSpPr>
        <p:spPr bwMode="auto">
          <a:xfrm>
            <a:off x="7297738" y="3292475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FF"/>
                </a:solidFill>
                <a:latin typeface="Garamond" charset="0"/>
              </a:rPr>
              <a:t>Saturation</a:t>
            </a:r>
          </a:p>
        </p:txBody>
      </p:sp>
      <p:sp>
        <p:nvSpPr>
          <p:cNvPr id="26636" name="TextBox 15"/>
          <p:cNvSpPr txBox="1">
            <a:spLocks noChangeArrowheads="1"/>
          </p:cNvSpPr>
          <p:nvPr/>
        </p:nvSpPr>
        <p:spPr bwMode="auto">
          <a:xfrm>
            <a:off x="7297738" y="3859213"/>
            <a:ext cx="1204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2060"/>
                </a:solidFill>
                <a:latin typeface="Garamond" charset="0"/>
              </a:rPr>
              <a:t>Forward active</a:t>
            </a:r>
          </a:p>
        </p:txBody>
      </p:sp>
      <p:sp>
        <p:nvSpPr>
          <p:cNvPr id="26637" name="TextBox 8"/>
          <p:cNvSpPr txBox="1">
            <a:spLocks noChangeArrowheads="1"/>
          </p:cNvSpPr>
          <p:nvPr/>
        </p:nvSpPr>
        <p:spPr bwMode="auto">
          <a:xfrm>
            <a:off x="8124825" y="3673475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V</a:t>
            </a:r>
            <a:r>
              <a:rPr lang="en-US" sz="1800" baseline="-25000"/>
              <a:t>BE</a:t>
            </a:r>
          </a:p>
        </p:txBody>
      </p:sp>
      <p:sp>
        <p:nvSpPr>
          <p:cNvPr id="26638" name="TextBox 17"/>
          <p:cNvSpPr txBox="1">
            <a:spLocks noChangeArrowheads="1"/>
          </p:cNvSpPr>
          <p:nvPr/>
        </p:nvSpPr>
        <p:spPr bwMode="auto">
          <a:xfrm>
            <a:off x="6869113" y="2686050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V</a:t>
            </a:r>
            <a:r>
              <a:rPr lang="en-US" sz="1800" baseline="-25000"/>
              <a:t>BC</a:t>
            </a:r>
          </a:p>
        </p:txBody>
      </p:sp>
      <p:sp>
        <p:nvSpPr>
          <p:cNvPr id="26639" name="TextBox 1"/>
          <p:cNvSpPr txBox="1">
            <a:spLocks noChangeArrowheads="1"/>
          </p:cNvSpPr>
          <p:nvPr/>
        </p:nvSpPr>
        <p:spPr bwMode="auto">
          <a:xfrm>
            <a:off x="7297738" y="4494213"/>
            <a:ext cx="118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 &lt; B &lt; C</a:t>
            </a:r>
          </a:p>
        </p:txBody>
      </p:sp>
      <p:sp>
        <p:nvSpPr>
          <p:cNvPr id="26640" name="TextBox 17"/>
          <p:cNvSpPr txBox="1">
            <a:spLocks noChangeArrowheads="1"/>
          </p:cNvSpPr>
          <p:nvPr/>
        </p:nvSpPr>
        <p:spPr bwMode="auto">
          <a:xfrm>
            <a:off x="7318375" y="2976563"/>
            <a:ext cx="118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 &lt; B &gt; C</a:t>
            </a:r>
          </a:p>
        </p:txBody>
      </p:sp>
      <p:sp>
        <p:nvSpPr>
          <p:cNvPr id="26641" name="TextBox 18"/>
          <p:cNvSpPr txBox="1">
            <a:spLocks noChangeArrowheads="1"/>
          </p:cNvSpPr>
          <p:nvPr/>
        </p:nvSpPr>
        <p:spPr bwMode="auto">
          <a:xfrm>
            <a:off x="5740400" y="4252913"/>
            <a:ext cx="1185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 &gt; B &lt; C</a:t>
            </a:r>
          </a:p>
        </p:txBody>
      </p:sp>
      <p:sp>
        <p:nvSpPr>
          <p:cNvPr id="26642" name="TextBox 19"/>
          <p:cNvSpPr txBox="1">
            <a:spLocks noChangeArrowheads="1"/>
          </p:cNvSpPr>
          <p:nvPr/>
        </p:nvSpPr>
        <p:spPr bwMode="auto">
          <a:xfrm>
            <a:off x="5808663" y="2930525"/>
            <a:ext cx="118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E &gt; B &gt; C</a:t>
            </a:r>
          </a:p>
        </p:txBody>
      </p:sp>
      <p:sp>
        <p:nvSpPr>
          <p:cNvPr id="2664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6002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8B581D2-CF69-5840-8A0A-54C81154F8C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Transistors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590800"/>
          <a:ext cx="8686801" cy="2857499"/>
        </p:xfrm>
        <a:graphic>
          <a:graphicData uri="http://schemas.openxmlformats.org/drawingml/2006/table">
            <a:tbl>
              <a:tblPr bandRow="1" bandCol="1"/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2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80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9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51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226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6870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3038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NPN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PNP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be(SAT)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ce(SAT)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sz="1800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min/max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i="1" baseline="-25000">
                          <a:effectLst/>
                          <a:latin typeface="Book Antiqua" panose="0204060205030503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8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purpose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2N3904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2N3906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TO-92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0.85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10mA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8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purpose</a:t>
                      </a:r>
                      <a:endParaRPr lang="en-US" sz="1800" b="0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PN2222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PN2907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TO-92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 V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 V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150mA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87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purpose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2N2222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2N2907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TO-18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100/300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500mA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3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TIP29A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TIP30A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TO-220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15/75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TIP31A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TIP32A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TO-220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 V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25/50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TIP41A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TIP42A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TO-220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 V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 V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15/75</a:t>
                      </a:r>
                      <a:endParaRPr lang="en-US" sz="18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 sz="18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Darlington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TIP120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TIP125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TO-220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2.5 V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 V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 min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719" name="TextBox 5"/>
          <p:cNvSpPr txBox="1">
            <a:spLocks noChangeArrowheads="1"/>
          </p:cNvSpPr>
          <p:nvPr/>
        </p:nvSpPr>
        <p:spPr bwMode="auto">
          <a:xfrm>
            <a:off x="1905000" y="14478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FF"/>
                </a:solidFill>
              </a:rPr>
              <a:t>PN2222 Lab 3</a:t>
            </a:r>
          </a:p>
          <a:p>
            <a:r>
              <a:rPr lang="en-US" sz="1800" b="1">
                <a:solidFill>
                  <a:srgbClr val="0000FF"/>
                </a:solidFill>
              </a:rPr>
              <a:t>TIP120 Lab 10</a:t>
            </a:r>
          </a:p>
        </p:txBody>
      </p:sp>
      <p:sp>
        <p:nvSpPr>
          <p:cNvPr id="277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2484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5E7D8FFD-9F46-E140-A942-25F53646CF7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Lab 3 Speaker Interface</a:t>
            </a:r>
          </a:p>
        </p:txBody>
      </p:sp>
      <p:pic>
        <p:nvPicPr>
          <p:cNvPr id="28677" name="Picture 176" descr="SK-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895600"/>
            <a:ext cx="25431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178"/>
          <p:cNvSpPr txBox="1">
            <a:spLocks noChangeArrowheads="1"/>
          </p:cNvSpPr>
          <p:nvPr/>
        </p:nvSpPr>
        <p:spPr bwMode="auto">
          <a:xfrm>
            <a:off x="609600" y="2286000"/>
            <a:ext cx="409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>
                <a:cs typeface="Times New Roman" charset="0"/>
              </a:rPr>
              <a:t>2.25" 32 OHM SPEAKER - 0.38" thick</a:t>
            </a:r>
            <a:r>
              <a:rPr lang="en-US" sz="1800">
                <a:cs typeface="+mn-cs"/>
              </a:rPr>
              <a:t> </a:t>
            </a: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1428750" y="1371600"/>
            <a:ext cx="327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Resistor, R, controls loudness</a:t>
            </a:r>
          </a:p>
          <a:p>
            <a:pPr eaLnBrk="1" hangingPunct="1"/>
            <a:r>
              <a:rPr lang="en-US" sz="1800">
                <a:solidFill>
                  <a:srgbClr val="0000FF"/>
                </a:solidFill>
              </a:rPr>
              <a:t>Power = V*I</a:t>
            </a:r>
          </a:p>
        </p:txBody>
      </p:sp>
      <p:pic>
        <p:nvPicPr>
          <p:cNvPr id="2561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281238"/>
            <a:ext cx="5137150" cy="323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86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40080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7A5C666-5725-AE4A-8AD1-FB59FF6FAF2B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Lab 3 Speaker Interface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4572000" cy="4678363"/>
          </a:xfrm>
        </p:spPr>
        <p:txBody>
          <a:bodyPr/>
          <a:lstStyle/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Assume TM4C output at 3.3V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At saturation (maximum loudness)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 b="1">
                <a:latin typeface="Arial" charset="0"/>
                <a:cs typeface="Times New Roman" charset="0"/>
              </a:rPr>
              <a:t>V</a:t>
            </a:r>
            <a:r>
              <a:rPr lang="en-US" sz="1800" b="1" baseline="-30000">
                <a:latin typeface="Arial" charset="0"/>
                <a:cs typeface="Times New Roman" charset="0"/>
              </a:rPr>
              <a:t>BE</a:t>
            </a:r>
            <a:r>
              <a:rPr lang="en-US" sz="1800" b="1">
                <a:latin typeface="Arial" charset="0"/>
                <a:cs typeface="Times New Roman" charset="0"/>
              </a:rPr>
              <a:t> = 1.2V</a:t>
            </a:r>
            <a:r>
              <a:rPr lang="en-US" sz="1800">
                <a:latin typeface="Arial" charset="0"/>
              </a:rPr>
              <a:t> and </a:t>
            </a:r>
            <a:r>
              <a:rPr lang="en-US" sz="1800" b="1">
                <a:latin typeface="Arial" charset="0"/>
                <a:cs typeface="Times New Roman" charset="0"/>
              </a:rPr>
              <a:t>V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 b="1">
                <a:latin typeface="Arial" charset="0"/>
                <a:cs typeface="Times New Roman" charset="0"/>
              </a:rPr>
              <a:t> = 0.3V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Ohms Law across speaker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I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>
                <a:latin typeface="Arial" charset="0"/>
                <a:cs typeface="Times New Roman" charset="0"/>
              </a:rPr>
              <a:t> = (3.3-0.3V)/32</a:t>
            </a:r>
            <a:r>
              <a:rPr lang="en-US" sz="18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  <a:cs typeface="Times New Roman" charset="0"/>
              </a:rPr>
              <a:t> = 94mA (near maximum!)</a:t>
            </a:r>
            <a:r>
              <a:rPr lang="en-US" sz="1800">
                <a:latin typeface="Arial" charset="0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P = I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 baseline="30000">
                <a:latin typeface="Arial" charset="0"/>
                <a:cs typeface="Times New Roman" charset="0"/>
              </a:rPr>
              <a:t>2</a:t>
            </a:r>
            <a:r>
              <a:rPr lang="en-US" sz="1800">
                <a:latin typeface="Arial" charset="0"/>
                <a:cs typeface="Times New Roman" charset="0"/>
              </a:rPr>
              <a:t>*32</a:t>
            </a:r>
            <a:r>
              <a:rPr lang="en-US" sz="18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  <a:cs typeface="Times New Roman" charset="0"/>
              </a:rPr>
              <a:t> = 0.28 watts (too loud)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Transistor gain is 100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I</a:t>
            </a:r>
            <a:r>
              <a:rPr lang="en-US" sz="1800" b="1" baseline="-30000">
                <a:latin typeface="Arial" charset="0"/>
                <a:cs typeface="Times New Roman" charset="0"/>
              </a:rPr>
              <a:t>B</a:t>
            </a:r>
            <a:r>
              <a:rPr lang="en-US" sz="1800">
                <a:latin typeface="Arial" charset="0"/>
                <a:cs typeface="Times New Roman" charset="0"/>
              </a:rPr>
              <a:t> =I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>
                <a:latin typeface="Arial" charset="0"/>
                <a:cs typeface="Times New Roman" charset="0"/>
              </a:rPr>
              <a:t> /100 = 1mA</a:t>
            </a:r>
            <a:r>
              <a:rPr lang="en-US" sz="180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Ohms Law across input resistor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R = (3.3-1.2V)/0.001A = 2000</a:t>
            </a:r>
            <a:r>
              <a:rPr lang="en-US" sz="18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</a:rPr>
              <a:t> 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2209800"/>
            <a:ext cx="4038600" cy="3916363"/>
          </a:xfrm>
        </p:spPr>
        <p:txBody>
          <a:bodyPr/>
          <a:lstStyle/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What if R = 10k</a:t>
            </a:r>
            <a:r>
              <a:rPr lang="en-US" sz="24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  <a:cs typeface="Times New Roman" charset="0"/>
              </a:rPr>
              <a:t>?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I</a:t>
            </a:r>
            <a:r>
              <a:rPr lang="en-US" sz="1800" b="1" baseline="-30000">
                <a:latin typeface="Arial" charset="0"/>
                <a:cs typeface="Times New Roman" charset="0"/>
              </a:rPr>
              <a:t>B</a:t>
            </a:r>
            <a:r>
              <a:rPr lang="en-US" sz="1800">
                <a:latin typeface="Arial" charset="0"/>
                <a:cs typeface="Times New Roman" charset="0"/>
              </a:rPr>
              <a:t> =(3.3-1.2V)/10000</a:t>
            </a:r>
            <a:r>
              <a:rPr lang="en-US" sz="20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  <a:cs typeface="Times New Roman" charset="0"/>
              </a:rPr>
              <a:t> = 0.21mA</a:t>
            </a:r>
            <a:r>
              <a:rPr lang="en-US" sz="1800">
                <a:latin typeface="Arial" charset="0"/>
              </a:rPr>
              <a:t> </a:t>
            </a:r>
          </a:p>
          <a:p>
            <a:pPr lvl="1">
              <a:defRPr/>
            </a:pPr>
            <a:r>
              <a:rPr lang="en-US" sz="1800" b="1">
                <a:latin typeface="Arial" charset="0"/>
                <a:cs typeface="Times New Roman" charset="0"/>
              </a:rPr>
              <a:t>h</a:t>
            </a:r>
            <a:r>
              <a:rPr lang="en-US" sz="1800" b="1" baseline="-30000">
                <a:latin typeface="Arial" charset="0"/>
                <a:cs typeface="Times New Roman" charset="0"/>
              </a:rPr>
              <a:t>ie</a:t>
            </a:r>
            <a:r>
              <a:rPr lang="en-US" sz="1800" b="1">
                <a:latin typeface="Arial" charset="0"/>
                <a:cs typeface="Times New Roman" charset="0"/>
              </a:rPr>
              <a:t> = 2k</a:t>
            </a:r>
            <a:r>
              <a:rPr lang="en-US" sz="2000">
                <a:latin typeface="Symbol" charset="0"/>
                <a:cs typeface="Times New Roman" charset="0"/>
              </a:rPr>
              <a:t>W</a:t>
            </a:r>
            <a:r>
              <a:rPr lang="en-US" sz="1800">
                <a:latin typeface="Arial" charset="0"/>
                <a:cs typeface="Times New Roman" charset="0"/>
              </a:rPr>
              <a:t> (not a fixed value)</a:t>
            </a:r>
            <a:r>
              <a:rPr lang="en-US" sz="1800">
                <a:latin typeface="Arial" charset="0"/>
              </a:rPr>
              <a:t> </a:t>
            </a:r>
          </a:p>
          <a:p>
            <a:pPr lvl="1">
              <a:defRPr/>
            </a:pPr>
            <a:r>
              <a:rPr lang="de-DE" sz="1800">
                <a:latin typeface="Arial" charset="0"/>
                <a:cs typeface="Times New Roman" charset="0"/>
              </a:rPr>
              <a:t>I</a:t>
            </a:r>
            <a:r>
              <a:rPr lang="de-DE" sz="1800" b="1" baseline="-30000">
                <a:latin typeface="Arial" charset="0"/>
                <a:cs typeface="Times New Roman" charset="0"/>
              </a:rPr>
              <a:t>B</a:t>
            </a:r>
            <a:r>
              <a:rPr lang="de-DE" sz="1800">
                <a:latin typeface="Arial" charset="0"/>
                <a:cs typeface="Times New Roman" charset="0"/>
              </a:rPr>
              <a:t> =V</a:t>
            </a:r>
            <a:r>
              <a:rPr lang="de-DE" sz="1800" baseline="-30000">
                <a:latin typeface="Arial" charset="0"/>
                <a:cs typeface="Times New Roman" charset="0"/>
              </a:rPr>
              <a:t>OH</a:t>
            </a:r>
            <a:r>
              <a:rPr lang="de-DE" sz="1800">
                <a:latin typeface="Arial" charset="0"/>
                <a:cs typeface="Times New Roman" charset="0"/>
              </a:rPr>
              <a:t>/(R +h</a:t>
            </a:r>
            <a:r>
              <a:rPr lang="de-DE" sz="1800" baseline="-30000">
                <a:latin typeface="Arial" charset="0"/>
                <a:cs typeface="Times New Roman" charset="0"/>
              </a:rPr>
              <a:t>ie</a:t>
            </a:r>
            <a:r>
              <a:rPr lang="de-DE" sz="1800">
                <a:latin typeface="Arial" charset="0"/>
                <a:cs typeface="Times New Roman" charset="0"/>
              </a:rPr>
              <a:t>) =3.3V/(10000</a:t>
            </a:r>
            <a:r>
              <a:rPr lang="en-US" sz="2000">
                <a:latin typeface="Symbol" charset="0"/>
                <a:cs typeface="Times New Roman" charset="0"/>
              </a:rPr>
              <a:t>W</a:t>
            </a:r>
            <a:r>
              <a:rPr lang="de-DE" sz="1800">
                <a:latin typeface="Arial" charset="0"/>
                <a:cs typeface="Times New Roman" charset="0"/>
              </a:rPr>
              <a:t> +2000</a:t>
            </a:r>
            <a:r>
              <a:rPr lang="en-US" sz="2000">
                <a:latin typeface="Symbol" charset="0"/>
                <a:cs typeface="Times New Roman" charset="0"/>
              </a:rPr>
              <a:t>W</a:t>
            </a:r>
            <a:r>
              <a:rPr lang="de-DE" sz="1800">
                <a:latin typeface="Arial" charset="0"/>
                <a:cs typeface="Times New Roman" charset="0"/>
              </a:rPr>
              <a:t>)= 0.28mA</a:t>
            </a:r>
            <a:r>
              <a:rPr lang="en-US" sz="1600">
                <a:latin typeface="Arial" charset="0"/>
              </a:rPr>
              <a:t> </a:t>
            </a:r>
          </a:p>
          <a:p>
            <a:pPr>
              <a:defRPr/>
            </a:pPr>
            <a:r>
              <a:rPr lang="en-US" sz="1800">
                <a:latin typeface="Arial" charset="0"/>
                <a:cs typeface="Times New Roman" charset="0"/>
              </a:rPr>
              <a:t>Transistor gain is 100</a:t>
            </a:r>
            <a:r>
              <a:rPr lang="en-US" sz="1800">
                <a:latin typeface="Arial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I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>
                <a:latin typeface="Arial" charset="0"/>
                <a:cs typeface="Times New Roman" charset="0"/>
              </a:rPr>
              <a:t> =I</a:t>
            </a:r>
            <a:r>
              <a:rPr lang="en-US" sz="1800" b="1" baseline="-30000">
                <a:latin typeface="Arial" charset="0"/>
                <a:cs typeface="Times New Roman" charset="0"/>
              </a:rPr>
              <a:t>B</a:t>
            </a:r>
            <a:r>
              <a:rPr lang="en-US" sz="1800">
                <a:latin typeface="Arial" charset="0"/>
                <a:cs typeface="Times New Roman" charset="0"/>
              </a:rPr>
              <a:t> *100 = 21mA</a:t>
            </a:r>
            <a:r>
              <a:rPr lang="en-US" sz="1800">
                <a:latin typeface="Arial" charset="0"/>
              </a:rPr>
              <a:t> </a:t>
            </a:r>
          </a:p>
          <a:p>
            <a:pPr lvl="1">
              <a:defRPr/>
            </a:pPr>
            <a:r>
              <a:rPr lang="en-US" sz="1800">
                <a:latin typeface="Arial" charset="0"/>
                <a:cs typeface="Times New Roman" charset="0"/>
              </a:rPr>
              <a:t>P = I</a:t>
            </a:r>
            <a:r>
              <a:rPr lang="en-US" sz="1800" b="1" baseline="-30000">
                <a:latin typeface="Arial" charset="0"/>
                <a:cs typeface="Times New Roman" charset="0"/>
              </a:rPr>
              <a:t>CE</a:t>
            </a:r>
            <a:r>
              <a:rPr lang="en-US" sz="1800" baseline="30000">
                <a:latin typeface="Arial" charset="0"/>
                <a:cs typeface="Times New Roman" charset="0"/>
              </a:rPr>
              <a:t>2</a:t>
            </a:r>
            <a:r>
              <a:rPr lang="en-US" sz="1800">
                <a:latin typeface="Arial" charset="0"/>
                <a:cs typeface="Times New Roman" charset="0"/>
              </a:rPr>
              <a:t>*32W = 0.015 watts</a:t>
            </a:r>
          </a:p>
          <a:p>
            <a:pPr lvl="1">
              <a:defRPr/>
            </a:pPr>
            <a:r>
              <a:rPr lang="en-US" sz="1800">
                <a:latin typeface="Arial" charset="0"/>
              </a:rPr>
              <a:t>quiet</a:t>
            </a:r>
          </a:p>
        </p:txBody>
      </p:sp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5105400" y="1219200"/>
            <a:ext cx="2671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FF"/>
                </a:solidFill>
              </a:rPr>
              <a:t>Use data sheet to guess</a:t>
            </a:r>
          </a:p>
          <a:p>
            <a:r>
              <a:rPr lang="en-US" sz="1800">
                <a:solidFill>
                  <a:srgbClr val="0000FF"/>
                </a:solidFill>
              </a:rPr>
              <a:t>Measure with voltmeter</a:t>
            </a:r>
          </a:p>
        </p:txBody>
      </p:sp>
      <p:cxnSp>
        <p:nvCxnSpPr>
          <p:cNvPr id="4" name="Straight Arrow Connector 3"/>
          <p:cNvCxnSpPr>
            <a:cxnSpLocks noChangeShapeType="1"/>
            <a:stCxn id="29701" idx="1"/>
          </p:cNvCxnSpPr>
          <p:nvPr/>
        </p:nvCxnSpPr>
        <p:spPr bwMode="auto">
          <a:xfrm flipH="1">
            <a:off x="2362200" y="1543050"/>
            <a:ext cx="2743200" cy="9715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H="1">
            <a:off x="3962400" y="1752600"/>
            <a:ext cx="114300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9BBE73FE-A49D-6C4A-A4E2-D30981538BD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Capacitance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528763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>
              <a:cs typeface="+mn-cs"/>
            </a:endParaRP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9067800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191000" y="4845050"/>
            <a:ext cx="45291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>
                <a:solidFill>
                  <a:srgbClr val="0000FF"/>
                </a:solidFill>
                <a:cs typeface="+mn-cs"/>
              </a:rPr>
              <a:t>Capacitance loading is an important factor when interfacing CMOS devices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8963" y="4354513"/>
            <a:ext cx="4135437" cy="22748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en-US" sz="2800" kern="0" dirty="0"/>
              <a:t>Make it run faster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kern="0" dirty="0">
                <a:ea typeface="+mn-ea"/>
                <a:cs typeface="+mn-cs"/>
              </a:rPr>
              <a:t>Decrease R,C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kern="0" dirty="0">
                <a:ea typeface="+mn-ea"/>
                <a:cs typeface="+mn-cs"/>
              </a:rPr>
              <a:t>Increase I, P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kern="0" dirty="0"/>
              <a:t>Make it less noisy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kern="0" dirty="0">
                <a:ea typeface="+mn-ea"/>
                <a:cs typeface="+mn-cs"/>
              </a:rPr>
              <a:t>Decrease slew rate</a:t>
            </a:r>
          </a:p>
        </p:txBody>
      </p:sp>
      <p:sp>
        <p:nvSpPr>
          <p:cNvPr id="3072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267200" y="6245225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/>
              <a:t>EE 445L – Bard, McDermott, Valvano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D09A03BF-10C8-BC4A-9D31-8A6F62BA9D2F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81000"/>
            <a:ext cx="4953000" cy="1143000"/>
          </a:xfrm>
        </p:spPr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Take Aways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78363"/>
          </a:xfrm>
        </p:spPr>
        <p:txBody>
          <a:bodyPr/>
          <a:lstStyle/>
          <a:p>
            <a:pPr>
              <a:defRPr/>
            </a:pPr>
            <a:r>
              <a:rPr lang="en-US" sz="2800" b="1">
                <a:latin typeface="Arial" charset="0"/>
                <a:cs typeface="Times New Roman" charset="0"/>
              </a:rPr>
              <a:t>R - Resistive loads require current amplification</a:t>
            </a:r>
            <a:r>
              <a:rPr lang="en-US" sz="2800">
                <a:latin typeface="Arial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1">
                <a:latin typeface="Arial" charset="0"/>
                <a:cs typeface="Times New Roman" charset="0"/>
              </a:rPr>
              <a:t>L - Inductive loads produce back EMF </a:t>
            </a:r>
          </a:p>
          <a:p>
            <a:pPr lvl="1">
              <a:defRPr/>
            </a:pPr>
            <a:r>
              <a:rPr lang="en-US" b="1">
                <a:latin typeface="Arial" charset="0"/>
                <a:cs typeface="Times New Roman" charset="0"/>
              </a:rPr>
              <a:t>Snubber diode</a:t>
            </a:r>
            <a:endParaRPr lang="en-US">
              <a:latin typeface="Arial" charset="0"/>
            </a:endParaRPr>
          </a:p>
          <a:p>
            <a:pPr>
              <a:defRPr/>
            </a:pPr>
            <a:r>
              <a:rPr lang="en-US" sz="2800" b="1">
                <a:latin typeface="Arial" charset="0"/>
                <a:cs typeface="Times New Roman" charset="0"/>
              </a:rPr>
              <a:t>C - Capacitive loads will slow down dV/dt </a:t>
            </a:r>
          </a:p>
          <a:p>
            <a:pPr lvl="1">
              <a:defRPr/>
            </a:pPr>
            <a:r>
              <a:rPr lang="en-US" b="1">
                <a:latin typeface="Arial" charset="0"/>
                <a:cs typeface="Times New Roman" charset="0"/>
              </a:rPr>
              <a:t> Time constant,</a:t>
            </a:r>
            <a:r>
              <a:rPr lang="en-US" b="1">
                <a:latin typeface="Symbol" charset="0"/>
                <a:cs typeface="Times New Roman" charset="0"/>
              </a:rPr>
              <a:t> t = </a:t>
            </a:r>
            <a:r>
              <a:rPr lang="en-US" b="1">
                <a:latin typeface="Arial" charset="0"/>
                <a:cs typeface="Times New Roman" charset="0"/>
              </a:rPr>
              <a:t>R*C</a:t>
            </a:r>
            <a:endParaRPr lang="en-US">
              <a:latin typeface="Arial" charset="0"/>
            </a:endParaRPr>
          </a:p>
          <a:p>
            <a:pPr>
              <a:defRPr/>
            </a:pPr>
            <a:r>
              <a:rPr lang="en-US" sz="2800" b="1">
                <a:latin typeface="Arial" charset="0"/>
                <a:cs typeface="Times New Roman" charset="0"/>
              </a:rPr>
              <a:t>Make it go faster by </a:t>
            </a:r>
          </a:p>
          <a:p>
            <a:pPr lvl="1">
              <a:defRPr/>
            </a:pPr>
            <a:r>
              <a:rPr lang="en-US" b="1">
                <a:latin typeface="Arial" charset="0"/>
                <a:cs typeface="Times New Roman" charset="0"/>
              </a:rPr>
              <a:t>Decreasing R and C</a:t>
            </a:r>
          </a:p>
          <a:p>
            <a:pPr lvl="1">
              <a:defRPr/>
            </a:pPr>
            <a:r>
              <a:rPr lang="en-US" b="1">
                <a:latin typeface="Arial" charset="0"/>
                <a:cs typeface="Times New Roman" charset="0"/>
              </a:rPr>
              <a:t>Increasing I</a:t>
            </a:r>
            <a:r>
              <a:rPr lang="en-US">
                <a:latin typeface="Arial" charset="0"/>
              </a:rPr>
              <a:t> </a:t>
            </a:r>
          </a:p>
        </p:txBody>
      </p:sp>
      <p:sp>
        <p:nvSpPr>
          <p:cNvPr id="31748" name="TextBox 1"/>
          <p:cNvSpPr txBox="1">
            <a:spLocks noChangeArrowheads="1"/>
          </p:cNvSpPr>
          <p:nvPr/>
        </p:nvSpPr>
        <p:spPr bwMode="auto">
          <a:xfrm>
            <a:off x="5257800" y="4648200"/>
            <a:ext cx="3370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Speed related to power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5410200" cy="52578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cs typeface="+mn-cs"/>
              </a:rPr>
              <a:t>Saturated Mode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Current gain h</a:t>
            </a:r>
            <a:r>
              <a:rPr lang="en-US" baseline="-25000">
                <a:latin typeface="Arial" charset="0"/>
                <a:cs typeface="+mn-cs"/>
              </a:rPr>
              <a:t>fe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Activation V</a:t>
            </a:r>
            <a:r>
              <a:rPr lang="en-US" baseline="-25000">
                <a:latin typeface="Arial" charset="0"/>
                <a:cs typeface="+mn-cs"/>
              </a:rPr>
              <a:t>be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Output V</a:t>
            </a:r>
            <a:r>
              <a:rPr lang="en-US" baseline="-25000">
                <a:latin typeface="Arial" charset="0"/>
                <a:cs typeface="+mn-cs"/>
              </a:rPr>
              <a:t>ce </a:t>
            </a:r>
            <a:r>
              <a:rPr lang="en-US">
                <a:latin typeface="Arial" charset="0"/>
                <a:cs typeface="+mn-cs"/>
              </a:rPr>
              <a:t> I</a:t>
            </a:r>
            <a:r>
              <a:rPr lang="en-US" baseline="-25000">
                <a:latin typeface="Arial" charset="0"/>
                <a:cs typeface="+mn-cs"/>
              </a:rPr>
              <a:t>ce</a:t>
            </a:r>
          </a:p>
          <a:p>
            <a:pPr>
              <a:defRPr/>
            </a:pPr>
            <a:r>
              <a:rPr lang="en-US">
                <a:latin typeface="Arial" charset="0"/>
                <a:cs typeface="+mn-cs"/>
              </a:rPr>
              <a:t>Capacitance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Slows down</a:t>
            </a:r>
          </a:p>
          <a:p>
            <a:pPr lvl="1">
              <a:defRPr/>
            </a:pPr>
            <a:r>
              <a:rPr lang="en-US">
                <a:latin typeface="Arial" charset="0"/>
              </a:rPr>
              <a:t>Reduces EM emissions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Summary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2EE8DB44-CE20-4E44-9F8F-5344E729EB91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18</a:t>
            </a:fld>
            <a:endParaRPr lang="en-US" sz="1400">
              <a:solidFill>
                <a:schemeClr val="bg2"/>
              </a:solidFill>
            </a:endParaRPr>
          </a:p>
        </p:txBody>
      </p:sp>
      <p:pic>
        <p:nvPicPr>
          <p:cNvPr id="2970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2281238"/>
            <a:ext cx="3881437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533AB49-EFA6-2F49-8E56-962202FAD0ED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2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j-ea"/>
                <a:cs typeface="+mj-cs"/>
              </a:rPr>
              <a:t>Digital Logic (MOS-MOS)</a:t>
            </a:r>
            <a:br>
              <a:rPr lang="en-US" altLang="en-US" dirty="0">
                <a:ea typeface="+mj-ea"/>
                <a:cs typeface="+mj-cs"/>
              </a:rPr>
            </a:br>
            <a:r>
              <a:rPr lang="en-US" altLang="en-US" sz="2400" dirty="0">
                <a:ea typeface="+mj-ea"/>
                <a:cs typeface="+mj-cs"/>
              </a:rPr>
              <a:t>Output High State</a:t>
            </a:r>
            <a:endParaRPr lang="en-US" altLang="en-US" dirty="0">
              <a:ea typeface="+mj-ea"/>
              <a:cs typeface="+mj-cs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The device providing (driving) the output is capable of sourcing a maximum current to that output</a:t>
            </a:r>
          </a:p>
          <a:p>
            <a:pPr lvl="1"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OH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Each input device receiving (sinking) the output as an input requires a maximum current:</a:t>
            </a:r>
          </a:p>
          <a:p>
            <a:pPr lvl="1"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IH</a:t>
            </a: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505075" y="5756275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1.4 in the book</a:t>
            </a:r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1612900"/>
            <a:ext cx="4152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AE04069-DBCF-BA4D-9749-BA24AD13EAC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342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(MOS-MOS)</a:t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Output Low State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The device providing (driving) the output is capable of receiving (sinking) a maximum current through the output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OL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Each input device sources a maximum current: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IL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00200"/>
            <a:ext cx="396240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533AB49-EFA6-2F49-8E56-962202FAD0ED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4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+mj-ea"/>
                <a:cs typeface="+mj-cs"/>
              </a:rPr>
              <a:t>Digital Logic (MOS</a:t>
            </a:r>
            <a:r>
              <a:rPr lang="en-US" altLang="en-US" dirty="0" smtClean="0">
                <a:ea typeface="+mj-ea"/>
                <a:cs typeface="+mj-cs"/>
              </a:rPr>
              <a:t>-</a:t>
            </a:r>
            <a:r>
              <a:rPr lang="en-US" altLang="en-US" dirty="0" smtClean="0">
                <a:ea typeface="+mj-ea"/>
                <a:cs typeface="+mj-cs"/>
              </a:rPr>
              <a:t>TTL(BJT)</a:t>
            </a:r>
            <a:r>
              <a:rPr lang="en-US" altLang="en-US" dirty="0" smtClean="0">
                <a:ea typeface="+mj-ea"/>
                <a:cs typeface="+mj-cs"/>
              </a:rPr>
              <a:t>)</a:t>
            </a:r>
            <a:r>
              <a:rPr lang="en-US" altLang="en-US" dirty="0">
                <a:ea typeface="+mj-ea"/>
                <a:cs typeface="+mj-cs"/>
              </a:rPr>
              <a:t/>
            </a:r>
            <a:br>
              <a:rPr lang="en-US" altLang="en-US" dirty="0">
                <a:ea typeface="+mj-ea"/>
                <a:cs typeface="+mj-cs"/>
              </a:rPr>
            </a:br>
            <a:r>
              <a:rPr lang="en-US" altLang="en-US" sz="2400" dirty="0">
                <a:ea typeface="+mj-ea"/>
                <a:cs typeface="+mj-cs"/>
              </a:rPr>
              <a:t>Output High State</a:t>
            </a:r>
            <a:endParaRPr lang="en-US" altLang="en-US" dirty="0">
              <a:ea typeface="+mj-ea"/>
              <a:cs typeface="+mj-cs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The device providing (driving) the output is capable of sourcing a maximum current to that output</a:t>
            </a:r>
          </a:p>
          <a:p>
            <a:pPr lvl="1"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OH</a:t>
            </a:r>
          </a:p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Each input device receiving (sinking) the output as an input requires a maximum current:</a:t>
            </a:r>
          </a:p>
          <a:p>
            <a:pPr lvl="1"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IH</a:t>
            </a: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2505075" y="5756275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solidFill>
                  <a:srgbClr val="0000FF"/>
                </a:solidFill>
              </a:rPr>
              <a:t>For more information read Section 1.4 in the book</a:t>
            </a:r>
          </a:p>
        </p:txBody>
      </p:sp>
      <p:sp>
        <p:nvSpPr>
          <p:cNvPr id="1843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4152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4AE04069-DBCF-BA4D-9749-BA24AD13EAC4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248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(MOS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-TTL(BJT))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</a:b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Output Low State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The device providing (driving) the output is capable of receiving (sinking) a maximum current through the output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OL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Each input device sources a maximum current: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 b="1" baseline="-25000" dirty="0">
                <a:solidFill>
                  <a:srgbClr val="FF0000"/>
                </a:solidFill>
                <a:latin typeface="Arial" charset="0"/>
              </a:rPr>
              <a:t>IL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600200"/>
            <a:ext cx="4152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8F0674BF-4ED6-CD41-A671-69A07DBC3D47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6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9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Families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0767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The following five parameters most affect our choice of logic families:</a:t>
            </a:r>
          </a:p>
          <a:p>
            <a:pPr lvl="1">
              <a:defRPr/>
            </a:pPr>
            <a:r>
              <a:rPr lang="en-US" dirty="0"/>
              <a:t>power supply voltage</a:t>
            </a:r>
          </a:p>
          <a:p>
            <a:pPr lvl="1">
              <a:defRPr/>
            </a:pPr>
            <a:r>
              <a:rPr lang="en-US" dirty="0"/>
              <a:t>power supply current</a:t>
            </a:r>
          </a:p>
          <a:p>
            <a:pPr lvl="1">
              <a:defRPr/>
            </a:pPr>
            <a:r>
              <a:rPr lang="en-US" dirty="0"/>
              <a:t>speed</a:t>
            </a:r>
          </a:p>
          <a:p>
            <a:pPr lvl="1">
              <a:defRPr/>
            </a:pPr>
            <a:r>
              <a:rPr lang="en-US" dirty="0"/>
              <a:t>output drive, I</a:t>
            </a:r>
            <a:r>
              <a:rPr lang="en-US" baseline="-25000" dirty="0"/>
              <a:t>OL</a:t>
            </a:r>
            <a:r>
              <a:rPr lang="en-US" dirty="0"/>
              <a:t>, I</a:t>
            </a:r>
            <a:r>
              <a:rPr lang="en-US" baseline="-25000" dirty="0"/>
              <a:t>OH</a:t>
            </a:r>
          </a:p>
          <a:p>
            <a:pPr lvl="1">
              <a:defRPr/>
            </a:pPr>
            <a:r>
              <a:rPr lang="en-US" dirty="0"/>
              <a:t>noise immunity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9DF67B9-627D-CA46-8C26-23278F517EB2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Families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4678363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latin typeface="Arial" charset="0"/>
                <a:cs typeface="+mn-cs"/>
              </a:rPr>
              <a:t>Logic voltage levels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V</a:t>
            </a:r>
            <a:r>
              <a:rPr lang="en-US" sz="2400" baseline="-25000" dirty="0">
                <a:latin typeface="Arial" charset="0"/>
              </a:rPr>
              <a:t>IL</a:t>
            </a:r>
            <a:r>
              <a:rPr lang="en-US" sz="2400" dirty="0">
                <a:latin typeface="Arial" charset="0"/>
              </a:rPr>
              <a:t> – voltage below which an input is considered logic low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V</a:t>
            </a:r>
            <a:r>
              <a:rPr lang="en-US" sz="2400" baseline="-25000" dirty="0">
                <a:latin typeface="Arial" charset="0"/>
              </a:rPr>
              <a:t>IH</a:t>
            </a:r>
            <a:r>
              <a:rPr lang="en-US" sz="2400" dirty="0">
                <a:latin typeface="Arial" charset="0"/>
              </a:rPr>
              <a:t> - voltage above which an input is considered logic high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V</a:t>
            </a:r>
            <a:r>
              <a:rPr lang="en-US" sz="2400" baseline="-25000" dirty="0">
                <a:latin typeface="Arial" charset="0"/>
              </a:rPr>
              <a:t>OH</a:t>
            </a:r>
            <a:r>
              <a:rPr lang="en-US" sz="2400" dirty="0">
                <a:latin typeface="Arial" charset="0"/>
              </a:rPr>
              <a:t> – output voltage for a logic high (current less than I</a:t>
            </a:r>
            <a:r>
              <a:rPr lang="en-US" sz="2400" baseline="-25000" dirty="0">
                <a:latin typeface="Arial" charset="0"/>
              </a:rPr>
              <a:t>OH</a:t>
            </a:r>
            <a:r>
              <a:rPr lang="en-US" sz="2400" dirty="0">
                <a:latin typeface="Arial" charset="0"/>
              </a:rPr>
              <a:t>)</a:t>
            </a:r>
          </a:p>
          <a:p>
            <a:pPr lvl="1">
              <a:defRPr/>
            </a:pPr>
            <a:r>
              <a:rPr lang="en-US" sz="2400" dirty="0">
                <a:latin typeface="Arial" charset="0"/>
              </a:rPr>
              <a:t>V</a:t>
            </a:r>
            <a:r>
              <a:rPr lang="en-US" sz="2400" baseline="-25000" dirty="0">
                <a:latin typeface="Arial" charset="0"/>
              </a:rPr>
              <a:t>OL</a:t>
            </a:r>
            <a:r>
              <a:rPr lang="en-US" sz="2400" dirty="0">
                <a:latin typeface="Arial" charset="0"/>
              </a:rPr>
              <a:t> - output voltage for a logic low (current less than I</a:t>
            </a:r>
            <a:r>
              <a:rPr lang="en-US" sz="2400" baseline="-25000" dirty="0">
                <a:latin typeface="Arial" charset="0"/>
              </a:rPr>
              <a:t>OL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21508" name="Rectangle 3"/>
          <p:cNvSpPr txBox="1">
            <a:spLocks noChangeArrowheads="1"/>
          </p:cNvSpPr>
          <p:nvPr/>
        </p:nvSpPr>
        <p:spPr bwMode="auto">
          <a:xfrm>
            <a:off x="2743200" y="3962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OL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£</a:t>
            </a:r>
            <a:r>
              <a:rPr lang="en-US" sz="3200">
                <a:solidFill>
                  <a:srgbClr val="0000FF"/>
                </a:solidFill>
              </a:rPr>
              <a:t> V</a:t>
            </a:r>
            <a:r>
              <a:rPr lang="en-US" sz="3200" baseline="-25000">
                <a:solidFill>
                  <a:srgbClr val="0000FF"/>
                </a:solidFill>
              </a:rPr>
              <a:t>IL</a:t>
            </a:r>
            <a:endParaRPr lang="en-US" sz="3200">
              <a:solidFill>
                <a:srgbClr val="0000FF"/>
              </a:solidFill>
            </a:endParaRPr>
          </a:p>
          <a:p>
            <a:pPr marL="0" indent="0">
              <a:spcBef>
                <a:spcPct val="20000"/>
              </a:spcBef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OH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IH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022607B1-0111-814E-84AE-CEC5261CA13F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8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Logic Families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01073"/>
              </p:ext>
            </p:extLst>
          </p:nvPr>
        </p:nvGraphicFramePr>
        <p:xfrm>
          <a:off x="190500" y="2362200"/>
          <a:ext cx="8610600" cy="3270250"/>
        </p:xfrm>
        <a:graphic>
          <a:graphicData uri="http://schemas.openxmlformats.org/drawingml/2006/table">
            <a:tbl>
              <a:tblPr/>
              <a:tblGrid>
                <a:gridCol w="24844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25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2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98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29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Family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Example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</a:t>
                      </a:r>
                      <a:r>
                        <a:rPr kumimoji="0" 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</a:t>
                      </a:r>
                      <a:r>
                        <a:rPr kumimoji="0" 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</a:t>
                      </a:r>
                      <a:r>
                        <a:rPr kumimoji="0" 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</a:t>
                      </a:r>
                      <a:r>
                        <a:rPr kumimoji="0" lang="en-US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IL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Standard TTL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7404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0.4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16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40 µA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1.6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Schottky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TTL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74S04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20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50 µA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Low Power Schottky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74LS04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20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0.4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High Speed CMOS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74HC04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Adv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 High Speed CMOS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74AHC04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 2mA-drive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mA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mA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 4mA-drive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 mA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 8mA-drive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 mA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 mA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 12mA-drive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TM4C1294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12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12 mA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 µA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96" name="TextBox 1"/>
          <p:cNvSpPr txBox="1">
            <a:spLocks noChangeArrowheads="1"/>
          </p:cNvSpPr>
          <p:nvPr/>
        </p:nvSpPr>
        <p:spPr bwMode="auto">
          <a:xfrm>
            <a:off x="2133600" y="5821363"/>
            <a:ext cx="6248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 dirty="0">
                <a:solidFill>
                  <a:srgbClr val="0000FF"/>
                </a:solidFill>
              </a:rPr>
              <a:t>For more information read Section 1.4 in the book</a:t>
            </a:r>
          </a:p>
        </p:txBody>
      </p:sp>
      <p:sp>
        <p:nvSpPr>
          <p:cNvPr id="2259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DAB497B-A53D-AD4B-BA56-2640D1631EF5}" type="slidenum">
              <a:rPr lang="en-US" sz="1400" smtClean="0">
                <a:solidFill>
                  <a:schemeClr val="bg2"/>
                </a:solidFill>
              </a:rPr>
              <a:pPr>
                <a:defRPr/>
              </a:pPr>
              <a:t>9</a:t>
            </a:fld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cs typeface="+mj-cs"/>
              </a:rPr>
              <a:t>Digital Logic Families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5010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3"/>
          <p:cNvSpPr txBox="1">
            <a:spLocks noChangeArrowheads="1"/>
          </p:cNvSpPr>
          <p:nvPr/>
        </p:nvSpPr>
        <p:spPr bwMode="auto">
          <a:xfrm>
            <a:off x="1447800" y="1295400"/>
            <a:ext cx="3657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OH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V</a:t>
            </a:r>
            <a:r>
              <a:rPr lang="en-US" sz="3200" baseline="-25000">
                <a:solidFill>
                  <a:srgbClr val="0000FF"/>
                </a:solidFill>
              </a:rPr>
              <a:t>IH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OH </a:t>
            </a:r>
            <a:r>
              <a:rPr lang="en-US" sz="3200">
                <a:solidFill>
                  <a:srgbClr val="0000FF"/>
                </a:solidFill>
                <a:latin typeface="Symbol" charset="0"/>
              </a:rPr>
              <a:t>³ </a:t>
            </a:r>
            <a:r>
              <a:rPr lang="en-US" sz="3200">
                <a:solidFill>
                  <a:srgbClr val="0000FF"/>
                </a:solidFill>
              </a:rPr>
              <a:t>I</a:t>
            </a:r>
            <a:r>
              <a:rPr lang="en-US" sz="3200" baseline="-25000">
                <a:solidFill>
                  <a:srgbClr val="0000FF"/>
                </a:solidFill>
              </a:rPr>
              <a:t>IH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3200" baseline="-25000">
              <a:solidFill>
                <a:srgbClr val="0000FF"/>
              </a:solidFill>
            </a:endParaRP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90800" y="6381750"/>
            <a:ext cx="3962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400" dirty="0"/>
              <a:t>EE 445L – Bard, McDermott, Valvano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1177</Words>
  <Application>Microsoft Macintosh PowerPoint</Application>
  <PresentationFormat>On-screen Show (4:3)</PresentationFormat>
  <Paragraphs>297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EE 445L – Embedded System Design Lab </vt:lpstr>
      <vt:lpstr>Digital Logic (MOS-MOS) Output High State</vt:lpstr>
      <vt:lpstr>Digital Logic (MOS-MOS) Output Low State</vt:lpstr>
      <vt:lpstr>Digital Logic (MOS-TTL(BJT)) Output High State</vt:lpstr>
      <vt:lpstr>Digital Logic (MOS-TTL(BJT)) Output Low State</vt:lpstr>
      <vt:lpstr>Digital Logic Families</vt:lpstr>
      <vt:lpstr>Digital Logic Families</vt:lpstr>
      <vt:lpstr>Logic Families</vt:lpstr>
      <vt:lpstr>Digital Logic Families</vt:lpstr>
      <vt:lpstr>Digital Logic Families</vt:lpstr>
      <vt:lpstr>Digital Logic Families</vt:lpstr>
      <vt:lpstr>NPN Transistor Model</vt:lpstr>
      <vt:lpstr>Transistors</vt:lpstr>
      <vt:lpstr>Lab 3 Speaker Interface</vt:lpstr>
      <vt:lpstr>Lab 3 Speaker Interface</vt:lpstr>
      <vt:lpstr>Capacitance</vt:lpstr>
      <vt:lpstr>Take Aways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345L - Microprocessor Applications and Organization</dc:title>
  <dc:creator>wcb</dc:creator>
  <cp:lastModifiedBy>Mark McDermott</cp:lastModifiedBy>
  <cp:revision>342</cp:revision>
  <dcterms:created xsi:type="dcterms:W3CDTF">2006-06-01T19:47:22Z</dcterms:created>
  <dcterms:modified xsi:type="dcterms:W3CDTF">2017-09-18T18:17:49Z</dcterms:modified>
</cp:coreProperties>
</file>