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Lst>
  <p:sldSz cx="21945600" cy="2926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33" d="100"/>
          <a:sy n="33" d="100"/>
        </p:scale>
        <p:origin x="2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16459200" cy="10187093"/>
          </a:xfrm>
        </p:spPr>
        <p:txBody>
          <a:bodyPr anchor="b"/>
          <a:lstStyle>
            <a:lvl1pPr algn="ctr">
              <a:defRPr sz="10800"/>
            </a:lvl1pPr>
          </a:lstStyle>
          <a:p>
            <a:r>
              <a:rPr lang="en-US"/>
              <a:t>Click to edit Master title style</a:t>
            </a:r>
          </a:p>
        </p:txBody>
      </p:sp>
      <p:sp>
        <p:nvSpPr>
          <p:cNvPr id="3" name="Subtitle 2"/>
          <p:cNvSpPr>
            <a:spLocks noGrp="1"/>
          </p:cNvSpPr>
          <p:nvPr>
            <p:ph type="subTitle" idx="1"/>
          </p:nvPr>
        </p:nvSpPr>
        <p:spPr>
          <a:xfrm>
            <a:off x="2743200" y="15368695"/>
            <a:ext cx="16459200" cy="7064585"/>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p:cNvSpPr>
            <a:spLocks noGrp="1"/>
          </p:cNvSpPr>
          <p:nvPr>
            <p:ph type="dt" sz="half" idx="10"/>
          </p:nvPr>
        </p:nvSpPr>
        <p:spPr/>
        <p:txBody>
          <a:bodyPr/>
          <a:lstStyle/>
          <a:p>
            <a:fld id="{9C56EF53-EBE9-4FAF-92CF-FE5B5CCEDE3C}"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307892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6EF53-EBE9-4FAF-92CF-FE5B5CCEDE3C}"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162875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0" y="1557867"/>
            <a:ext cx="4732020" cy="24797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0" y="1557867"/>
            <a:ext cx="1392174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6EF53-EBE9-4FAF-92CF-FE5B5CCEDE3C}"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291996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6EF53-EBE9-4FAF-92CF-FE5B5CCEDE3C}"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250947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0" y="7294884"/>
            <a:ext cx="18928080" cy="12171678"/>
          </a:xfrm>
        </p:spPr>
        <p:txBody>
          <a:bodyPr anchor="b"/>
          <a:lstStyle>
            <a:lvl1pPr>
              <a:defRPr sz="10800"/>
            </a:lvl1pPr>
          </a:lstStyle>
          <a:p>
            <a:r>
              <a:rPr lang="en-US"/>
              <a:t>Click to edit Master title style</a:t>
            </a:r>
          </a:p>
        </p:txBody>
      </p:sp>
      <p:sp>
        <p:nvSpPr>
          <p:cNvPr id="3" name="Text Placeholder 2"/>
          <p:cNvSpPr>
            <a:spLocks noGrp="1"/>
          </p:cNvSpPr>
          <p:nvPr>
            <p:ph type="body" idx="1"/>
          </p:nvPr>
        </p:nvSpPr>
        <p:spPr>
          <a:xfrm>
            <a:off x="1497330" y="19581711"/>
            <a:ext cx="18928080" cy="64007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6EF53-EBE9-4FAF-92CF-FE5B5CCEDE3C}"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333861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56EF53-EBE9-4FAF-92CF-FE5B5CCEDE3C}"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5595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69"/>
            <a:ext cx="18928080" cy="5655735"/>
          </a:xfrm>
        </p:spPr>
        <p:txBody>
          <a:bodyPr/>
          <a:lstStyle/>
          <a:p>
            <a:r>
              <a:rPr lang="en-US"/>
              <a:t>Click to edit Master title style</a:t>
            </a:r>
          </a:p>
        </p:txBody>
      </p:sp>
      <p:sp>
        <p:nvSpPr>
          <p:cNvPr id="3" name="Text Placeholder 2"/>
          <p:cNvSpPr>
            <a:spLocks noGrp="1"/>
          </p:cNvSpPr>
          <p:nvPr>
            <p:ph type="body" idx="1"/>
          </p:nvPr>
        </p:nvSpPr>
        <p:spPr>
          <a:xfrm>
            <a:off x="1511619" y="7172962"/>
            <a:ext cx="9284017" cy="351535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Edit Master text styles</a:t>
            </a:r>
          </a:p>
        </p:txBody>
      </p:sp>
      <p:sp>
        <p:nvSpPr>
          <p:cNvPr id="4" name="Content Placeholder 3"/>
          <p:cNvSpPr>
            <a:spLocks noGrp="1"/>
          </p:cNvSpPr>
          <p:nvPr>
            <p:ph sz="half" idx="2"/>
          </p:nvPr>
        </p:nvSpPr>
        <p:spPr>
          <a:xfrm>
            <a:off x="1511619" y="10688320"/>
            <a:ext cx="9284017"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0" y="7172962"/>
            <a:ext cx="9329738" cy="351535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Edit Master text styles</a:t>
            </a:r>
          </a:p>
        </p:txBody>
      </p:sp>
      <p:sp>
        <p:nvSpPr>
          <p:cNvPr id="6" name="Content Placeholder 5"/>
          <p:cNvSpPr>
            <a:spLocks noGrp="1"/>
          </p:cNvSpPr>
          <p:nvPr>
            <p:ph sz="quarter" idx="4"/>
          </p:nvPr>
        </p:nvSpPr>
        <p:spPr>
          <a:xfrm>
            <a:off x="11109960" y="10688320"/>
            <a:ext cx="9329738"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56EF53-EBE9-4FAF-92CF-FE5B5CCEDE3C}"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300987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56EF53-EBE9-4FAF-92CF-FE5B5CCEDE3C}"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338316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6EF53-EBE9-4FAF-92CF-FE5B5CCEDE3C}"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239827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5760"/>
            </a:lvl1pPr>
          </a:lstStyle>
          <a:p>
            <a:r>
              <a:rPr lang="en-US"/>
              <a:t>Click to edit Master title style</a:t>
            </a:r>
          </a:p>
        </p:txBody>
      </p:sp>
      <p:sp>
        <p:nvSpPr>
          <p:cNvPr id="3" name="Content Placeholder 2"/>
          <p:cNvSpPr>
            <a:spLocks noGrp="1"/>
          </p:cNvSpPr>
          <p:nvPr>
            <p:ph idx="1"/>
          </p:nvPr>
        </p:nvSpPr>
        <p:spPr>
          <a:xfrm>
            <a:off x="9329738" y="4213016"/>
            <a:ext cx="11109960" cy="20794133"/>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Edit Master text styles</a:t>
            </a:r>
          </a:p>
        </p:txBody>
      </p:sp>
      <p:sp>
        <p:nvSpPr>
          <p:cNvPr id="5" name="Date Placeholder 4"/>
          <p:cNvSpPr>
            <a:spLocks noGrp="1"/>
          </p:cNvSpPr>
          <p:nvPr>
            <p:ph type="dt" sz="half" idx="10"/>
          </p:nvPr>
        </p:nvSpPr>
        <p:spPr/>
        <p:txBody>
          <a:bodyPr/>
          <a:lstStyle/>
          <a:p>
            <a:fld id="{9C56EF53-EBE9-4FAF-92CF-FE5B5CCEDE3C}"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14028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5760"/>
            </a:lvl1pPr>
          </a:lstStyle>
          <a:p>
            <a:r>
              <a:rPr lang="en-US"/>
              <a:t>Click to edit Master title style</a:t>
            </a:r>
          </a:p>
        </p:txBody>
      </p:sp>
      <p:sp>
        <p:nvSpPr>
          <p:cNvPr id="3" name="Picture Placeholder 2"/>
          <p:cNvSpPr>
            <a:spLocks noGrp="1"/>
          </p:cNvSpPr>
          <p:nvPr>
            <p:ph type="pic" idx="1"/>
          </p:nvPr>
        </p:nvSpPr>
        <p:spPr>
          <a:xfrm>
            <a:off x="9329738" y="4213016"/>
            <a:ext cx="11109960" cy="20794133"/>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Edit Master text styles</a:t>
            </a:r>
          </a:p>
        </p:txBody>
      </p:sp>
      <p:sp>
        <p:nvSpPr>
          <p:cNvPr id="5" name="Date Placeholder 4"/>
          <p:cNvSpPr>
            <a:spLocks noGrp="1"/>
          </p:cNvSpPr>
          <p:nvPr>
            <p:ph type="dt" sz="half" idx="10"/>
          </p:nvPr>
        </p:nvSpPr>
        <p:spPr/>
        <p:txBody>
          <a:bodyPr/>
          <a:lstStyle/>
          <a:p>
            <a:fld id="{9C56EF53-EBE9-4FAF-92CF-FE5B5CCEDE3C}"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C2E7B-2E22-495E-9416-C6F07C729A08}" type="slidenum">
              <a:rPr lang="en-US" smtClean="0"/>
              <a:t>‹#›</a:t>
            </a:fld>
            <a:endParaRPr lang="en-US"/>
          </a:p>
        </p:txBody>
      </p:sp>
    </p:spTree>
    <p:extLst>
      <p:ext uri="{BB962C8B-B14F-4D97-AF65-F5344CB8AC3E}">
        <p14:creationId xmlns:p14="http://schemas.microsoft.com/office/powerpoint/2010/main" val="195610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69"/>
            <a:ext cx="18928080" cy="56557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27120429"/>
            <a:ext cx="4937760" cy="1557867"/>
          </a:xfrm>
          <a:prstGeom prst="rect">
            <a:avLst/>
          </a:prstGeom>
        </p:spPr>
        <p:txBody>
          <a:bodyPr vert="horz" lIns="91440" tIns="45720" rIns="91440" bIns="45720" rtlCol="0" anchor="ctr"/>
          <a:lstStyle>
            <a:lvl1pPr algn="l">
              <a:defRPr sz="2160">
                <a:solidFill>
                  <a:schemeClr val="tx1">
                    <a:tint val="75000"/>
                  </a:schemeClr>
                </a:solidFill>
              </a:defRPr>
            </a:lvl1pPr>
          </a:lstStyle>
          <a:p>
            <a:fld id="{9C56EF53-EBE9-4FAF-92CF-FE5B5CCEDE3C}" type="datetimeFigureOut">
              <a:rPr lang="en-US" smtClean="0"/>
              <a:t>12/12/2016</a:t>
            </a:fld>
            <a:endParaRPr lang="en-US"/>
          </a:p>
        </p:txBody>
      </p:sp>
      <p:sp>
        <p:nvSpPr>
          <p:cNvPr id="5" name="Footer Placeholder 4"/>
          <p:cNvSpPr>
            <a:spLocks noGrp="1"/>
          </p:cNvSpPr>
          <p:nvPr>
            <p:ph type="ftr" sz="quarter" idx="3"/>
          </p:nvPr>
        </p:nvSpPr>
        <p:spPr>
          <a:xfrm>
            <a:off x="7269480" y="27120429"/>
            <a:ext cx="7406640" cy="1557867"/>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29"/>
            <a:ext cx="4937760" cy="1557867"/>
          </a:xfrm>
          <a:prstGeom prst="rect">
            <a:avLst/>
          </a:prstGeom>
        </p:spPr>
        <p:txBody>
          <a:bodyPr vert="horz" lIns="91440" tIns="45720" rIns="91440" bIns="45720" rtlCol="0" anchor="ctr"/>
          <a:lstStyle>
            <a:lvl1pPr algn="r">
              <a:defRPr sz="2160">
                <a:solidFill>
                  <a:schemeClr val="tx1">
                    <a:tint val="75000"/>
                  </a:schemeClr>
                </a:solidFill>
              </a:defRPr>
            </a:lvl1pPr>
          </a:lstStyle>
          <a:p>
            <a:fld id="{E5BC2E7B-2E22-495E-9416-C6F07C729A08}" type="slidenum">
              <a:rPr lang="en-US" smtClean="0"/>
              <a:t>‹#›</a:t>
            </a:fld>
            <a:endParaRPr lang="en-US"/>
          </a:p>
        </p:txBody>
      </p:sp>
    </p:spTree>
    <p:extLst>
      <p:ext uri="{BB962C8B-B14F-4D97-AF65-F5344CB8AC3E}">
        <p14:creationId xmlns:p14="http://schemas.microsoft.com/office/powerpoint/2010/main" val="258516191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50000">
              <a:schemeClr val="accent1">
                <a:lumMod val="40000"/>
                <a:lumOff val="60000"/>
              </a:schemeClr>
            </a:gs>
            <a:gs pos="76000">
              <a:schemeClr val="accent1">
                <a:lumMod val="40000"/>
                <a:lumOff val="60000"/>
              </a:schemeClr>
            </a:gs>
            <a:gs pos="100000">
              <a:schemeClr val="accent1">
                <a:lumMod val="40000"/>
                <a:lumOff val="60000"/>
              </a:schemeClr>
            </a:gs>
            <a:gs pos="87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2133599" y="1219200"/>
            <a:ext cx="18810515" cy="4659086"/>
          </a:xfrm>
        </p:spPr>
        <p:txBody>
          <a:bodyPr>
            <a:normAutofit/>
            <a:scene3d>
              <a:camera prst="orthographicFront">
                <a:rot lat="2485270" lon="19000587" rev="19350843"/>
              </a:camera>
              <a:lightRig rig="threePt" dir="t"/>
            </a:scene3d>
            <a:sp3d/>
          </a:bodyPr>
          <a:lstStyle/>
          <a:p>
            <a:pPr algn="l"/>
            <a:r>
              <a:rPr lang="en-US" sz="15600" dirty="0">
                <a:latin typeface="Eras Demi ITC" panose="020B0805030504020804" pitchFamily="34" charset="0"/>
              </a:rPr>
              <a:t>Versatile </a:t>
            </a:r>
            <a:br>
              <a:rPr lang="en-US" sz="15600" dirty="0">
                <a:latin typeface="Eras Demi ITC" panose="020B0805030504020804" pitchFamily="34" charset="0"/>
              </a:rPr>
            </a:br>
            <a:r>
              <a:rPr lang="en-US" sz="15600" dirty="0">
                <a:latin typeface="Eras Demi ITC" panose="020B0805030504020804" pitchFamily="34" charset="0"/>
              </a:rPr>
              <a:t>Augmentati     n </a:t>
            </a:r>
          </a:p>
        </p:txBody>
      </p:sp>
      <p:pic>
        <p:nvPicPr>
          <p:cNvPr id="7" name="Picture 2" descr="Lo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0029" y="3379414"/>
            <a:ext cx="2498872" cy="2498872"/>
          </a:xfrm>
          <a:prstGeom prst="rect">
            <a:avLst/>
          </a:prstGeom>
          <a:noFill/>
          <a:scene3d>
            <a:camera prst="orthographicFront">
              <a:rot lat="2460000" lon="18966000" rev="19332000"/>
            </a:camera>
            <a:lightRig rig="threePt" dir="t"/>
          </a:scene3d>
          <a:extLst>
            <a:ext uri="{909E8E84-426E-40DD-AFC4-6F175D3DCCD1}">
              <a14:hiddenFill xmlns:a14="http://schemas.microsoft.com/office/drawing/2010/main">
                <a:solidFill>
                  <a:srgbClr val="FFFFFF"/>
                </a:solidFill>
              </a14:hiddenFill>
            </a:ext>
          </a:extLst>
        </p:spPr>
      </p:pic>
      <p:pic>
        <p:nvPicPr>
          <p:cNvPr id="8" name="Picture 4" descr="Image result for barbarian 3d"/>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 r="20992"/>
          <a:stretch/>
        </p:blipFill>
        <p:spPr bwMode="auto">
          <a:xfrm>
            <a:off x="11538856" y="609601"/>
            <a:ext cx="3713137" cy="4699649"/>
          </a:xfrm>
          <a:prstGeom prst="rect">
            <a:avLst/>
          </a:prstGeom>
          <a:noFill/>
          <a:scene3d>
            <a:camera prst="orthographicFront">
              <a:rot lat="287061" lon="20577339" rev="86947"/>
            </a:camera>
            <a:lightRig rig="threePt" dir="t"/>
          </a:scene3d>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8207686" y="3936352"/>
            <a:ext cx="3352800" cy="2246769"/>
          </a:xfrm>
          <a:prstGeom prst="rect">
            <a:avLst/>
          </a:prstGeom>
          <a:noFill/>
        </p:spPr>
        <p:txBody>
          <a:bodyPr wrap="square" rtlCol="0">
            <a:spAutoFit/>
          </a:bodyPr>
          <a:lstStyle/>
          <a:p>
            <a:r>
              <a:rPr lang="en-US" sz="2800" i="1" u="sng" dirty="0">
                <a:latin typeface="Eras Demi ITC" panose="020B0805030504020804" pitchFamily="34" charset="0"/>
              </a:rPr>
              <a:t>Kimberly Zhang</a:t>
            </a:r>
          </a:p>
          <a:p>
            <a:endParaRPr lang="en-US" sz="2800" i="1" u="sng" dirty="0">
              <a:latin typeface="Eras Demi ITC" panose="020B0805030504020804" pitchFamily="34" charset="0"/>
            </a:endParaRPr>
          </a:p>
          <a:p>
            <a:r>
              <a:rPr lang="en-US" sz="2800" i="1" u="sng" dirty="0">
                <a:latin typeface="Eras Demi ITC" panose="020B0805030504020804" pitchFamily="34" charset="0"/>
              </a:rPr>
              <a:t>Timothy </a:t>
            </a:r>
            <a:r>
              <a:rPr lang="en-US" sz="2800" i="1" u="sng" dirty="0" err="1">
                <a:latin typeface="Eras Demi ITC" panose="020B0805030504020804" pitchFamily="34" charset="0"/>
              </a:rPr>
              <a:t>Kokotajlo</a:t>
            </a:r>
            <a:endParaRPr lang="en-US" sz="2800" i="1" u="sng" dirty="0">
              <a:latin typeface="Eras Demi ITC" panose="020B0805030504020804" pitchFamily="34" charset="0"/>
            </a:endParaRPr>
          </a:p>
          <a:p>
            <a:endParaRPr lang="en-US" sz="2800" i="1" u="sng" dirty="0">
              <a:latin typeface="Eras Demi ITC" panose="020B0805030504020804" pitchFamily="34" charset="0"/>
            </a:endParaRPr>
          </a:p>
          <a:p>
            <a:pPr algn="ctr"/>
            <a:r>
              <a:rPr lang="en-US" sz="2800" dirty="0">
                <a:latin typeface="Eras Demi ITC" panose="020B0805030504020804" pitchFamily="34" charset="0"/>
              </a:rPr>
              <a:t>Fall 2016</a:t>
            </a:r>
          </a:p>
        </p:txBody>
      </p:sp>
      <p:pic>
        <p:nvPicPr>
          <p:cNvPr id="1028" name="Picture 4" descr="Image result for vufor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1211" y="25887413"/>
            <a:ext cx="56292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n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1210" y="23282599"/>
            <a:ext cx="562927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ndroi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16407" y="24954271"/>
            <a:ext cx="3405768" cy="3405768"/>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1261871" y="5965371"/>
            <a:ext cx="7955281" cy="2255406"/>
          </a:xfrm>
          <a:prstGeom prst="rect">
            <a:avLst/>
          </a:prstGeom>
        </p:spPr>
        <p:txBody>
          <a:bodyPr vert="horz" lIns="91440" tIns="45720" rIns="91440" bIns="45720" rtlCol="0" anchor="b">
            <a:normAutofit/>
            <a:scene3d>
              <a:camera prst="orthographicFront">
                <a:rot lat="2485270" lon="19000587" rev="19350843"/>
              </a:camera>
              <a:lightRig rig="threePt" dir="t"/>
            </a:scene3d>
            <a:sp3d/>
          </a:bodyPr>
          <a:lstStyle>
            <a:lvl1pPr algn="ctr" defTabSz="1645920" rtl="0" eaLnBrk="1" latinLnBrk="0" hangingPunct="1">
              <a:lnSpc>
                <a:spcPct val="90000"/>
              </a:lnSpc>
              <a:spcBef>
                <a:spcPct val="0"/>
              </a:spcBef>
              <a:buNone/>
              <a:defRPr sz="10800" kern="1200">
                <a:solidFill>
                  <a:schemeClr val="tx1"/>
                </a:solidFill>
                <a:latin typeface="+mj-lt"/>
                <a:ea typeface="+mj-ea"/>
                <a:cs typeface="+mj-cs"/>
              </a:defRPr>
            </a:lvl1pPr>
          </a:lstStyle>
          <a:p>
            <a:pPr algn="l"/>
            <a:r>
              <a:rPr lang="en-US" sz="8800" dirty="0">
                <a:latin typeface="Eras Demi ITC" panose="020B0805030504020804" pitchFamily="34" charset="0"/>
              </a:rPr>
              <a:t>Introduction</a:t>
            </a:r>
            <a:endParaRPr lang="en-US" sz="9600" dirty="0">
              <a:latin typeface="Eras Demi ITC" panose="020B0805030504020804" pitchFamily="34" charset="0"/>
            </a:endParaRPr>
          </a:p>
        </p:txBody>
      </p:sp>
      <p:sp>
        <p:nvSpPr>
          <p:cNvPr id="16" name="Title 1"/>
          <p:cNvSpPr txBox="1">
            <a:spLocks/>
          </p:cNvSpPr>
          <p:nvPr/>
        </p:nvSpPr>
        <p:spPr>
          <a:xfrm>
            <a:off x="1261869" y="21698236"/>
            <a:ext cx="9425483" cy="2255406"/>
          </a:xfrm>
          <a:prstGeom prst="rect">
            <a:avLst/>
          </a:prstGeom>
        </p:spPr>
        <p:txBody>
          <a:bodyPr vert="horz" lIns="91440" tIns="45720" rIns="91440" bIns="45720" rtlCol="0" anchor="b">
            <a:normAutofit/>
            <a:scene3d>
              <a:camera prst="orthographicFront">
                <a:rot lat="2485270" lon="19000587" rev="19350843"/>
              </a:camera>
              <a:lightRig rig="threePt" dir="t"/>
            </a:scene3d>
            <a:sp3d/>
          </a:bodyPr>
          <a:lstStyle>
            <a:lvl1pPr algn="ctr" defTabSz="1645920" rtl="0" eaLnBrk="1" latinLnBrk="0" hangingPunct="1">
              <a:lnSpc>
                <a:spcPct val="90000"/>
              </a:lnSpc>
              <a:spcBef>
                <a:spcPct val="0"/>
              </a:spcBef>
              <a:buNone/>
              <a:defRPr sz="10800" kern="1200">
                <a:solidFill>
                  <a:schemeClr val="tx1"/>
                </a:solidFill>
                <a:latin typeface="+mj-lt"/>
                <a:ea typeface="+mj-ea"/>
                <a:cs typeface="+mj-cs"/>
              </a:defRPr>
            </a:lvl1pPr>
          </a:lstStyle>
          <a:p>
            <a:pPr algn="l"/>
            <a:r>
              <a:rPr lang="en-US" sz="8800" dirty="0">
                <a:latin typeface="Eras Demi ITC" panose="020B0805030504020804" pitchFamily="34" charset="0"/>
              </a:rPr>
              <a:t>Methodology</a:t>
            </a:r>
            <a:endParaRPr lang="en-US" dirty="0">
              <a:latin typeface="Eras Demi ITC" panose="020B0805030504020804" pitchFamily="34" charset="0"/>
            </a:endParaRPr>
          </a:p>
          <a:p>
            <a:pPr algn="l"/>
            <a:endParaRPr lang="en-US" dirty="0">
              <a:latin typeface="Eras Demi ITC" panose="020B0805030504020804" pitchFamily="34" charset="0"/>
            </a:endParaRPr>
          </a:p>
        </p:txBody>
      </p:sp>
      <p:sp>
        <p:nvSpPr>
          <p:cNvPr id="17" name="Title 1"/>
          <p:cNvSpPr txBox="1">
            <a:spLocks/>
          </p:cNvSpPr>
          <p:nvPr/>
        </p:nvSpPr>
        <p:spPr>
          <a:xfrm>
            <a:off x="1261870" y="12591836"/>
            <a:ext cx="7955281" cy="2255406"/>
          </a:xfrm>
          <a:prstGeom prst="rect">
            <a:avLst/>
          </a:prstGeom>
        </p:spPr>
        <p:txBody>
          <a:bodyPr vert="horz" lIns="91440" tIns="45720" rIns="91440" bIns="45720" rtlCol="0" anchor="b">
            <a:normAutofit/>
            <a:scene3d>
              <a:camera prst="orthographicFront">
                <a:rot lat="2485270" lon="19000587" rev="19350843"/>
              </a:camera>
              <a:lightRig rig="threePt" dir="t"/>
            </a:scene3d>
            <a:sp3d/>
          </a:bodyPr>
          <a:lstStyle>
            <a:lvl1pPr algn="ctr" defTabSz="1645920" rtl="0" eaLnBrk="1" latinLnBrk="0" hangingPunct="1">
              <a:lnSpc>
                <a:spcPct val="90000"/>
              </a:lnSpc>
              <a:spcBef>
                <a:spcPct val="0"/>
              </a:spcBef>
              <a:buNone/>
              <a:defRPr sz="10800" kern="1200">
                <a:solidFill>
                  <a:schemeClr val="tx1"/>
                </a:solidFill>
                <a:latin typeface="+mj-lt"/>
                <a:ea typeface="+mj-ea"/>
                <a:cs typeface="+mj-cs"/>
              </a:defRPr>
            </a:lvl1pPr>
          </a:lstStyle>
          <a:p>
            <a:pPr algn="l"/>
            <a:r>
              <a:rPr lang="en-US" sz="8800" dirty="0">
                <a:latin typeface="Eras Demi ITC" panose="020B0805030504020804" pitchFamily="34" charset="0"/>
              </a:rPr>
              <a:t>Background</a:t>
            </a:r>
            <a:endParaRPr lang="en-US" dirty="0">
              <a:latin typeface="Eras Demi ITC" panose="020B0805030504020804" pitchFamily="34" charset="0"/>
            </a:endParaRPr>
          </a:p>
        </p:txBody>
      </p:sp>
      <p:sp>
        <p:nvSpPr>
          <p:cNvPr id="18" name="Title 1"/>
          <p:cNvSpPr txBox="1">
            <a:spLocks/>
          </p:cNvSpPr>
          <p:nvPr/>
        </p:nvSpPr>
        <p:spPr>
          <a:xfrm>
            <a:off x="12988832" y="6263329"/>
            <a:ext cx="7955281" cy="2255406"/>
          </a:xfrm>
          <a:prstGeom prst="rect">
            <a:avLst/>
          </a:prstGeom>
        </p:spPr>
        <p:txBody>
          <a:bodyPr vert="horz" lIns="91440" tIns="45720" rIns="91440" bIns="45720" rtlCol="0" anchor="b">
            <a:normAutofit/>
            <a:scene3d>
              <a:camera prst="orthographicFront">
                <a:rot lat="2485270" lon="19000587" rev="19350843"/>
              </a:camera>
              <a:lightRig rig="threePt" dir="t"/>
            </a:scene3d>
            <a:sp3d/>
          </a:bodyPr>
          <a:lstStyle>
            <a:lvl1pPr algn="ctr" defTabSz="1645920" rtl="0" eaLnBrk="1" latinLnBrk="0" hangingPunct="1">
              <a:lnSpc>
                <a:spcPct val="90000"/>
              </a:lnSpc>
              <a:spcBef>
                <a:spcPct val="0"/>
              </a:spcBef>
              <a:buNone/>
              <a:defRPr sz="10800" kern="1200">
                <a:solidFill>
                  <a:schemeClr val="tx1"/>
                </a:solidFill>
                <a:latin typeface="+mj-lt"/>
                <a:ea typeface="+mj-ea"/>
                <a:cs typeface="+mj-cs"/>
              </a:defRPr>
            </a:lvl1pPr>
          </a:lstStyle>
          <a:p>
            <a:pPr algn="l"/>
            <a:r>
              <a:rPr lang="en-US" sz="8800" dirty="0">
                <a:latin typeface="Eras Demi ITC" panose="020B0805030504020804" pitchFamily="34" charset="0"/>
              </a:rPr>
              <a:t>Results</a:t>
            </a:r>
            <a:endParaRPr lang="en-US" dirty="0">
              <a:latin typeface="Eras Demi ITC" panose="020B0805030504020804" pitchFamily="34" charset="0"/>
            </a:endParaRPr>
          </a:p>
        </p:txBody>
      </p:sp>
      <p:sp>
        <p:nvSpPr>
          <p:cNvPr id="19" name="Title 1"/>
          <p:cNvSpPr txBox="1">
            <a:spLocks/>
          </p:cNvSpPr>
          <p:nvPr/>
        </p:nvSpPr>
        <p:spPr>
          <a:xfrm>
            <a:off x="12988831" y="11498142"/>
            <a:ext cx="7955281" cy="2255406"/>
          </a:xfrm>
          <a:prstGeom prst="rect">
            <a:avLst/>
          </a:prstGeom>
        </p:spPr>
        <p:txBody>
          <a:bodyPr vert="horz" lIns="91440" tIns="45720" rIns="91440" bIns="45720" rtlCol="0" anchor="b">
            <a:normAutofit/>
            <a:scene3d>
              <a:camera prst="orthographicFront">
                <a:rot lat="2485270" lon="19000587" rev="19350843"/>
              </a:camera>
              <a:lightRig rig="threePt" dir="t"/>
            </a:scene3d>
            <a:sp3d/>
          </a:bodyPr>
          <a:lstStyle>
            <a:lvl1pPr algn="ctr" defTabSz="1645920" rtl="0" eaLnBrk="1" latinLnBrk="0" hangingPunct="1">
              <a:lnSpc>
                <a:spcPct val="90000"/>
              </a:lnSpc>
              <a:spcBef>
                <a:spcPct val="0"/>
              </a:spcBef>
              <a:buNone/>
              <a:defRPr sz="10800" kern="1200">
                <a:solidFill>
                  <a:schemeClr val="tx1"/>
                </a:solidFill>
                <a:latin typeface="+mj-lt"/>
                <a:ea typeface="+mj-ea"/>
                <a:cs typeface="+mj-cs"/>
              </a:defRPr>
            </a:lvl1pPr>
          </a:lstStyle>
          <a:p>
            <a:pPr algn="l"/>
            <a:r>
              <a:rPr lang="en-US" sz="8800" dirty="0">
                <a:latin typeface="Eras Demi ITC" panose="020B0805030504020804" pitchFamily="34" charset="0"/>
              </a:rPr>
              <a:t>Conclusions</a:t>
            </a:r>
            <a:endParaRPr lang="en-US" dirty="0">
              <a:latin typeface="Eras Demi ITC" panose="020B0805030504020804" pitchFamily="34" charset="0"/>
            </a:endParaRPr>
          </a:p>
        </p:txBody>
      </p:sp>
      <p:sp>
        <p:nvSpPr>
          <p:cNvPr id="20" name="Title 1"/>
          <p:cNvSpPr txBox="1">
            <a:spLocks/>
          </p:cNvSpPr>
          <p:nvPr/>
        </p:nvSpPr>
        <p:spPr>
          <a:xfrm>
            <a:off x="12881574" y="17941017"/>
            <a:ext cx="7955281" cy="2276900"/>
          </a:xfrm>
          <a:prstGeom prst="rect">
            <a:avLst/>
          </a:prstGeom>
        </p:spPr>
        <p:txBody>
          <a:bodyPr vert="horz" lIns="91440" tIns="45720" rIns="91440" bIns="45720" rtlCol="0" anchor="b">
            <a:normAutofit/>
            <a:scene3d>
              <a:camera prst="orthographicFront">
                <a:rot lat="2485270" lon="19000587" rev="19350843"/>
              </a:camera>
              <a:lightRig rig="threePt" dir="t"/>
            </a:scene3d>
            <a:sp3d/>
          </a:bodyPr>
          <a:lstStyle>
            <a:lvl1pPr algn="ctr" defTabSz="1645920" rtl="0" eaLnBrk="1" latinLnBrk="0" hangingPunct="1">
              <a:lnSpc>
                <a:spcPct val="90000"/>
              </a:lnSpc>
              <a:spcBef>
                <a:spcPct val="0"/>
              </a:spcBef>
              <a:buNone/>
              <a:defRPr sz="10800" kern="1200">
                <a:solidFill>
                  <a:schemeClr val="tx1"/>
                </a:solidFill>
                <a:latin typeface="+mj-lt"/>
                <a:ea typeface="+mj-ea"/>
                <a:cs typeface="+mj-cs"/>
              </a:defRPr>
            </a:lvl1pPr>
          </a:lstStyle>
          <a:p>
            <a:pPr algn="l"/>
            <a:r>
              <a:rPr lang="en-US" sz="8800" dirty="0">
                <a:latin typeface="Eras Demi ITC" panose="020B0805030504020804" pitchFamily="34" charset="0"/>
              </a:rPr>
              <a:t>References</a:t>
            </a:r>
            <a:endParaRPr lang="en-US" dirty="0">
              <a:latin typeface="Eras Demi ITC" panose="020B0805030504020804" pitchFamily="34" charset="0"/>
            </a:endParaRPr>
          </a:p>
        </p:txBody>
      </p:sp>
      <p:sp>
        <p:nvSpPr>
          <p:cNvPr id="12" name="Rectangle: Rounded Corners 11"/>
          <p:cNvSpPr/>
          <p:nvPr/>
        </p:nvSpPr>
        <p:spPr>
          <a:xfrm>
            <a:off x="1261869" y="22741736"/>
            <a:ext cx="6711698" cy="6004713"/>
          </a:xfrm>
          <a:prstGeom prst="roundRect">
            <a:avLst/>
          </a:prstGeom>
          <a:noFill/>
          <a:ln>
            <a:solidFill>
              <a:schemeClr val="accent6">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261870" y="15203310"/>
            <a:ext cx="6711698" cy="5690730"/>
          </a:xfrm>
          <a:prstGeom prst="roundRect">
            <a:avLst/>
          </a:prstGeom>
          <a:noFill/>
          <a:ln>
            <a:solidFill>
              <a:schemeClr val="accent6">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1414270" y="8373177"/>
            <a:ext cx="6711698" cy="4727127"/>
          </a:xfrm>
          <a:prstGeom prst="roundRect">
            <a:avLst/>
          </a:prstGeom>
          <a:noFill/>
          <a:ln>
            <a:solidFill>
              <a:schemeClr val="accent6">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12575361" y="8376699"/>
            <a:ext cx="8074838" cy="3765408"/>
          </a:xfrm>
          <a:prstGeom prst="roundRect">
            <a:avLst/>
          </a:prstGeom>
          <a:noFill/>
          <a:ln>
            <a:solidFill>
              <a:schemeClr val="accent6">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12575360" y="13738381"/>
            <a:ext cx="8074839" cy="4677220"/>
          </a:xfrm>
          <a:prstGeom prst="roundRect">
            <a:avLst/>
          </a:prstGeom>
          <a:noFill/>
          <a:ln>
            <a:solidFill>
              <a:schemeClr val="accent6">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2575359" y="20217917"/>
            <a:ext cx="7967582" cy="2934038"/>
          </a:xfrm>
          <a:prstGeom prst="roundRect">
            <a:avLst/>
          </a:prstGeom>
          <a:noFill/>
          <a:ln>
            <a:solidFill>
              <a:schemeClr val="accent6">
                <a:lumMod val="60000"/>
                <a:lumOff val="40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85355" y="8595439"/>
            <a:ext cx="5264728" cy="4893647"/>
          </a:xfrm>
          <a:prstGeom prst="rect">
            <a:avLst/>
          </a:prstGeom>
          <a:noFill/>
        </p:spPr>
        <p:txBody>
          <a:bodyPr wrap="square" rtlCol="0">
            <a:spAutoFit/>
          </a:bodyPr>
          <a:lstStyle/>
          <a:p>
            <a:pPr marL="342900" indent="-342900">
              <a:buClr>
                <a:schemeClr val="accent6">
                  <a:lumMod val="75000"/>
                </a:schemeClr>
              </a:buClr>
              <a:buFont typeface="Wingdings" panose="05000000000000000000" pitchFamily="2" charset="2"/>
              <a:buChar char="§"/>
            </a:pPr>
            <a:r>
              <a:rPr lang="en-US" sz="2400" dirty="0"/>
              <a:t>Augmented Reality is the step in-between a camera and complete virtual reality. It relies heavily on computer vision to place objects over a real image in such a way so that they appear part of the original picture/video. </a:t>
            </a:r>
          </a:p>
          <a:p>
            <a:pPr marL="342900" indent="-342900">
              <a:buClr>
                <a:schemeClr val="accent6">
                  <a:lumMod val="75000"/>
                </a:schemeClr>
              </a:buClr>
              <a:buFont typeface="Wingdings" panose="05000000000000000000" pitchFamily="2" charset="2"/>
              <a:buChar char="§"/>
            </a:pPr>
            <a:r>
              <a:rPr lang="en-US" sz="2400" dirty="0"/>
              <a:t>This app is designed to provide an easy to use and flexible tool allowing users to create their own AR scenes without having to learn and design software themselves. </a:t>
            </a:r>
          </a:p>
          <a:p>
            <a:pPr marL="342900" indent="-342900">
              <a:buClr>
                <a:schemeClr val="accent6">
                  <a:lumMod val="60000"/>
                  <a:lumOff val="40000"/>
                </a:schemeClr>
              </a:buClr>
              <a:buFont typeface="Wingdings" panose="05000000000000000000" pitchFamily="2" charset="2"/>
              <a:buChar char="§"/>
            </a:pPr>
            <a:endParaRPr lang="en-US" sz="2400" dirty="0"/>
          </a:p>
        </p:txBody>
      </p:sp>
      <p:sp>
        <p:nvSpPr>
          <p:cNvPr id="28" name="TextBox 27"/>
          <p:cNvSpPr txBox="1"/>
          <p:nvPr/>
        </p:nvSpPr>
        <p:spPr>
          <a:xfrm>
            <a:off x="1985355" y="15595237"/>
            <a:ext cx="5264728" cy="4893647"/>
          </a:xfrm>
          <a:prstGeom prst="rect">
            <a:avLst/>
          </a:prstGeom>
          <a:noFill/>
        </p:spPr>
        <p:txBody>
          <a:bodyPr wrap="square" rtlCol="0">
            <a:spAutoFit/>
          </a:bodyPr>
          <a:lstStyle/>
          <a:p>
            <a:pPr marL="342900" indent="-342900">
              <a:buClr>
                <a:schemeClr val="accent6">
                  <a:lumMod val="75000"/>
                </a:schemeClr>
              </a:buClr>
              <a:buFont typeface="Wingdings" panose="05000000000000000000" pitchFamily="2" charset="2"/>
              <a:buChar char="§"/>
            </a:pPr>
            <a:r>
              <a:rPr lang="en-US" sz="2400" dirty="0"/>
              <a:t>One of the primary usages that inspired this project was Tabletop games (think Dungeon and Dragons)</a:t>
            </a:r>
          </a:p>
          <a:p>
            <a:pPr marL="342900" indent="-342900">
              <a:buClr>
                <a:schemeClr val="accent6">
                  <a:lumMod val="75000"/>
                </a:schemeClr>
              </a:buClr>
              <a:buFont typeface="Wingdings" panose="05000000000000000000" pitchFamily="2" charset="2"/>
              <a:buChar char="§"/>
            </a:pPr>
            <a:r>
              <a:rPr lang="en-US" sz="2400" dirty="0"/>
              <a:t>As the models and action that happens changes widely per game (even per scene) most of the time players resort to jury-rigged representations or imagination.</a:t>
            </a:r>
          </a:p>
          <a:p>
            <a:pPr marL="342900" indent="-342900">
              <a:buClr>
                <a:schemeClr val="accent6">
                  <a:lumMod val="75000"/>
                </a:schemeClr>
              </a:buClr>
              <a:buFont typeface="Wingdings" panose="05000000000000000000" pitchFamily="2" charset="2"/>
              <a:buChar char="§"/>
            </a:pPr>
            <a:r>
              <a:rPr lang="en-US" sz="2400" dirty="0"/>
              <a:t>Right now almost every Augmented Reality (AR) application is designed exclusively for a specific purpose. </a:t>
            </a:r>
          </a:p>
          <a:p>
            <a:pPr marL="342900" indent="-342900">
              <a:buClr>
                <a:schemeClr val="accent6">
                  <a:lumMod val="75000"/>
                </a:schemeClr>
              </a:buClr>
              <a:buFont typeface="Wingdings" panose="05000000000000000000" pitchFamily="2" charset="2"/>
              <a:buChar char="§"/>
            </a:pPr>
            <a:r>
              <a:rPr lang="en-US" sz="2400" dirty="0"/>
              <a:t>Ex: Pokémon GO , Google Translate, Business cards, Games, etc.</a:t>
            </a:r>
          </a:p>
        </p:txBody>
      </p:sp>
      <p:sp>
        <p:nvSpPr>
          <p:cNvPr id="29" name="TextBox 28"/>
          <p:cNvSpPr txBox="1"/>
          <p:nvPr/>
        </p:nvSpPr>
        <p:spPr>
          <a:xfrm>
            <a:off x="1985354" y="22886591"/>
            <a:ext cx="5264728" cy="6001643"/>
          </a:xfrm>
          <a:prstGeom prst="rect">
            <a:avLst/>
          </a:prstGeom>
          <a:noFill/>
        </p:spPr>
        <p:txBody>
          <a:bodyPr wrap="square" rtlCol="0">
            <a:spAutoFit/>
          </a:bodyPr>
          <a:lstStyle/>
          <a:p>
            <a:pPr marL="342900" indent="-342900">
              <a:buClr>
                <a:schemeClr val="accent6">
                  <a:lumMod val="75000"/>
                </a:schemeClr>
              </a:buClr>
              <a:buSzPct val="100000"/>
              <a:buFont typeface="Wingdings" panose="05000000000000000000" pitchFamily="2" charset="2"/>
              <a:buChar char="§"/>
            </a:pPr>
            <a:r>
              <a:rPr lang="en-US" sz="2400" dirty="0"/>
              <a:t>Vuforia is an AR library that can be used in a variety of development settings, from Phone Dev kits, to OS kits, to Unity, which we used</a:t>
            </a:r>
          </a:p>
          <a:p>
            <a:pPr marL="342900" indent="-342900">
              <a:buClr>
                <a:schemeClr val="accent6">
                  <a:lumMod val="75000"/>
                </a:schemeClr>
              </a:buClr>
              <a:buSzPct val="100000"/>
              <a:buFont typeface="Wingdings" panose="05000000000000000000" pitchFamily="2" charset="2"/>
              <a:buChar char="§"/>
            </a:pPr>
            <a:r>
              <a:rPr lang="en-US" sz="2400" dirty="0"/>
              <a:t>Instead of a traditional player-point of-view camera, the AR camera is fixed and the virtual universe moves around it based on the 2d video input.</a:t>
            </a:r>
          </a:p>
          <a:p>
            <a:pPr marL="342900" indent="-342900">
              <a:buClr>
                <a:schemeClr val="accent6">
                  <a:lumMod val="75000"/>
                </a:schemeClr>
              </a:buClr>
              <a:buSzPct val="100000"/>
              <a:buFont typeface="Wingdings" panose="05000000000000000000" pitchFamily="2" charset="2"/>
              <a:buChar char="§"/>
            </a:pPr>
            <a:r>
              <a:rPr lang="en-US" sz="2400" dirty="0"/>
              <a:t>Vuforia supports several types of tracking, our app currently uses Image tracking, but can be switched to Framed</a:t>
            </a:r>
          </a:p>
          <a:p>
            <a:pPr marL="342900" indent="-342900">
              <a:buClr>
                <a:schemeClr val="accent6">
                  <a:lumMod val="75000"/>
                </a:schemeClr>
              </a:buClr>
              <a:buSzPct val="100000"/>
              <a:buFont typeface="Wingdings" panose="05000000000000000000" pitchFamily="2" charset="2"/>
              <a:buChar char="§"/>
            </a:pPr>
            <a:r>
              <a:rPr lang="en-US" sz="2400" dirty="0"/>
              <a:t>The camera recognizes points on the images and uses that to orient the 3d model accordingly</a:t>
            </a:r>
          </a:p>
          <a:p>
            <a:pPr marL="342900" indent="-342900">
              <a:buClr>
                <a:schemeClr val="accent6">
                  <a:lumMod val="75000"/>
                </a:schemeClr>
              </a:buClr>
              <a:buSzPct val="100000"/>
              <a:buFont typeface="Wingdings" panose="05000000000000000000" pitchFamily="2" charset="2"/>
              <a:buChar char="§"/>
            </a:pPr>
            <a:endParaRPr lang="en-US" sz="2400" dirty="0"/>
          </a:p>
        </p:txBody>
      </p:sp>
      <p:sp>
        <p:nvSpPr>
          <p:cNvPr id="30" name="TextBox 29"/>
          <p:cNvSpPr txBox="1"/>
          <p:nvPr/>
        </p:nvSpPr>
        <p:spPr>
          <a:xfrm>
            <a:off x="12988832" y="8572170"/>
            <a:ext cx="7413718" cy="3785652"/>
          </a:xfrm>
          <a:prstGeom prst="rect">
            <a:avLst/>
          </a:prstGeom>
          <a:noFill/>
        </p:spPr>
        <p:txBody>
          <a:bodyPr wrap="square" rtlCol="0">
            <a:spAutoFit/>
          </a:bodyPr>
          <a:lstStyle/>
          <a:p>
            <a:pPr marL="342900" indent="-342900">
              <a:buClr>
                <a:schemeClr val="accent6">
                  <a:lumMod val="75000"/>
                </a:schemeClr>
              </a:buClr>
              <a:buSzPct val="100000"/>
              <a:buFont typeface="Wingdings" panose="05000000000000000000" pitchFamily="2" charset="2"/>
              <a:buChar char="§"/>
            </a:pPr>
            <a:r>
              <a:rPr lang="en-US" sz="2400" dirty="0"/>
              <a:t>Our application currently supports Android* and allows the user to choose between over a dozen targets and half a dozen models.</a:t>
            </a:r>
          </a:p>
          <a:p>
            <a:pPr marL="342900" indent="-342900">
              <a:buClr>
                <a:schemeClr val="accent6">
                  <a:lumMod val="75000"/>
                </a:schemeClr>
              </a:buClr>
              <a:buSzPct val="100000"/>
              <a:buFont typeface="Wingdings" panose="05000000000000000000" pitchFamily="2" charset="2"/>
              <a:buChar char="§"/>
            </a:pPr>
            <a:r>
              <a:rPr lang="en-US" sz="2400" dirty="0"/>
              <a:t>There is an ability for the user to select their own images in app for targets, but it severely degrades the quality of the tracking ability. </a:t>
            </a:r>
          </a:p>
          <a:p>
            <a:pPr marL="342900" indent="-342900">
              <a:buClr>
                <a:schemeClr val="accent6">
                  <a:lumMod val="75000"/>
                </a:schemeClr>
              </a:buClr>
              <a:buSzPct val="100000"/>
              <a:buFont typeface="Wingdings" panose="05000000000000000000" pitchFamily="2" charset="2"/>
              <a:buChar char="§"/>
            </a:pPr>
            <a:r>
              <a:rPr lang="en-US" sz="2400" dirty="0"/>
              <a:t>*AR is resource intensive and we have not optimized any part of the app, so while adding more models is trivial, it significantly slows the app down (or crashes it)</a:t>
            </a:r>
          </a:p>
          <a:p>
            <a:pPr marL="342900" indent="-342900">
              <a:buClr>
                <a:schemeClr val="accent6">
                  <a:lumMod val="75000"/>
                </a:schemeClr>
              </a:buClr>
              <a:buSzPct val="100000"/>
              <a:buFont typeface="Wingdings" panose="05000000000000000000" pitchFamily="2" charset="2"/>
              <a:buChar char="§"/>
            </a:pPr>
            <a:endParaRPr lang="en-US" sz="2400" dirty="0"/>
          </a:p>
        </p:txBody>
      </p:sp>
      <p:sp>
        <p:nvSpPr>
          <p:cNvPr id="31" name="TextBox 30"/>
          <p:cNvSpPr txBox="1"/>
          <p:nvPr/>
        </p:nvSpPr>
        <p:spPr>
          <a:xfrm>
            <a:off x="12988832" y="14045509"/>
            <a:ext cx="7413718" cy="4154984"/>
          </a:xfrm>
          <a:prstGeom prst="rect">
            <a:avLst/>
          </a:prstGeom>
          <a:noFill/>
        </p:spPr>
        <p:txBody>
          <a:bodyPr wrap="square" rtlCol="0">
            <a:spAutoFit/>
          </a:bodyPr>
          <a:lstStyle/>
          <a:p>
            <a:pPr marL="342900" indent="-342900">
              <a:buClr>
                <a:schemeClr val="accent6">
                  <a:lumMod val="75000"/>
                </a:schemeClr>
              </a:buClr>
              <a:buSzPct val="100000"/>
              <a:buFont typeface="Wingdings" panose="05000000000000000000" pitchFamily="2" charset="2"/>
              <a:buChar char="§"/>
            </a:pPr>
            <a:r>
              <a:rPr lang="en-US" sz="2400" dirty="0"/>
              <a:t>What we have working is a very crude version of the idea. Many of the difficulties came from us learning the software and trying things out, or from issues with the software itself.</a:t>
            </a:r>
          </a:p>
          <a:p>
            <a:pPr marL="342900" indent="-342900">
              <a:buClr>
                <a:schemeClr val="accent6">
                  <a:lumMod val="75000"/>
                </a:schemeClr>
              </a:buClr>
              <a:buSzPct val="100000"/>
              <a:buFont typeface="Wingdings" panose="05000000000000000000" pitchFamily="2" charset="2"/>
              <a:buChar char="§"/>
            </a:pPr>
            <a:r>
              <a:rPr lang="en-US" sz="2400" dirty="0"/>
              <a:t>AR is relatively new, so as the technology gets better, issues like Unity crashing, the jittering objects, and the atrocious app size will be greatly reduced. </a:t>
            </a:r>
          </a:p>
          <a:p>
            <a:pPr marL="342900" indent="-342900">
              <a:buClr>
                <a:schemeClr val="accent6">
                  <a:lumMod val="75000"/>
                </a:schemeClr>
              </a:buClr>
              <a:buSzPct val="100000"/>
              <a:buFont typeface="Wingdings" panose="05000000000000000000" pitchFamily="2" charset="2"/>
              <a:buChar char="§"/>
            </a:pPr>
            <a:r>
              <a:rPr lang="en-US" sz="2400" dirty="0"/>
              <a:t>There are almost infinite things we can do to make this better, were we to do this again we would aim for the crude but workable version from the start to give us more time to prioritize features and fixes afterwards. </a:t>
            </a:r>
          </a:p>
        </p:txBody>
      </p:sp>
      <p:sp>
        <p:nvSpPr>
          <p:cNvPr id="32" name="TextBox 31"/>
          <p:cNvSpPr txBox="1"/>
          <p:nvPr/>
        </p:nvSpPr>
        <p:spPr>
          <a:xfrm>
            <a:off x="12881572" y="20503500"/>
            <a:ext cx="7377177" cy="3046988"/>
          </a:xfrm>
          <a:prstGeom prst="rect">
            <a:avLst/>
          </a:prstGeom>
          <a:noFill/>
        </p:spPr>
        <p:txBody>
          <a:bodyPr wrap="square" rtlCol="0">
            <a:spAutoFit/>
          </a:bodyPr>
          <a:lstStyle/>
          <a:p>
            <a:pPr marL="342900" indent="-342900">
              <a:buClr>
                <a:schemeClr val="accent6">
                  <a:lumMod val="75000"/>
                </a:schemeClr>
              </a:buClr>
              <a:buSzPct val="100000"/>
              <a:buFont typeface="Wingdings" panose="05000000000000000000" pitchFamily="2" charset="2"/>
              <a:buChar char="§"/>
            </a:pPr>
            <a:r>
              <a:rPr lang="en-US" sz="2400" dirty="0"/>
              <a:t>Unity 3D Engine: </a:t>
            </a:r>
          </a:p>
          <a:p>
            <a:pPr marL="800100" lvl="1" indent="-342900">
              <a:buClr>
                <a:schemeClr val="accent6">
                  <a:lumMod val="75000"/>
                </a:schemeClr>
              </a:buClr>
              <a:buSzPct val="100000"/>
              <a:buFont typeface="Wingdings" panose="05000000000000000000" pitchFamily="2" charset="2"/>
              <a:buChar char="§"/>
            </a:pPr>
            <a:r>
              <a:rPr lang="en-US" sz="2400" dirty="0"/>
              <a:t>https://unity3d.com/</a:t>
            </a:r>
          </a:p>
          <a:p>
            <a:pPr marL="342900" indent="-342900">
              <a:buClr>
                <a:schemeClr val="accent6">
                  <a:lumMod val="75000"/>
                </a:schemeClr>
              </a:buClr>
              <a:buSzPct val="100000"/>
              <a:buFont typeface="Wingdings" panose="05000000000000000000" pitchFamily="2" charset="2"/>
              <a:buChar char="§"/>
            </a:pPr>
            <a:r>
              <a:rPr lang="en-US" sz="2400" dirty="0"/>
              <a:t>Vuforia Augmented Reality</a:t>
            </a:r>
          </a:p>
          <a:p>
            <a:pPr marL="800100" lvl="1" indent="-342900">
              <a:buClr>
                <a:schemeClr val="accent6">
                  <a:lumMod val="75000"/>
                </a:schemeClr>
              </a:buClr>
              <a:buSzPct val="100000"/>
              <a:buFont typeface="Wingdings" panose="05000000000000000000" pitchFamily="2" charset="2"/>
              <a:buChar char="§"/>
            </a:pPr>
            <a:r>
              <a:rPr lang="en-US" sz="2400" dirty="0"/>
              <a:t>https://www.vuforia.com/</a:t>
            </a:r>
          </a:p>
          <a:p>
            <a:pPr marL="342900" indent="-342900">
              <a:buClr>
                <a:schemeClr val="accent6">
                  <a:lumMod val="75000"/>
                </a:schemeClr>
              </a:buClr>
              <a:buSzPct val="100000"/>
              <a:buFont typeface="Wingdings" panose="05000000000000000000" pitchFamily="2" charset="2"/>
              <a:buChar char="§"/>
            </a:pPr>
            <a:r>
              <a:rPr lang="en-US" sz="2400" dirty="0"/>
              <a:t>Android SDK</a:t>
            </a:r>
          </a:p>
          <a:p>
            <a:pPr marL="800100" lvl="1" indent="-342900">
              <a:buClr>
                <a:schemeClr val="accent6">
                  <a:lumMod val="75000"/>
                </a:schemeClr>
              </a:buClr>
              <a:buSzPct val="100000"/>
              <a:buFont typeface="Wingdings" panose="05000000000000000000" pitchFamily="2" charset="2"/>
              <a:buChar char="§"/>
            </a:pPr>
            <a:r>
              <a:rPr lang="en-US" sz="2400" dirty="0"/>
              <a:t>https://developer.android.com/studio/index.html</a:t>
            </a:r>
          </a:p>
          <a:p>
            <a:pPr marL="342900" indent="-342900">
              <a:buClr>
                <a:schemeClr val="accent6">
                  <a:lumMod val="75000"/>
                </a:schemeClr>
              </a:buClr>
              <a:buSzPct val="100000"/>
              <a:buFont typeface="Wingdings" panose="05000000000000000000" pitchFamily="2" charset="2"/>
              <a:buChar char="§"/>
            </a:pPr>
            <a:endParaRPr lang="en-US" sz="2400" dirty="0"/>
          </a:p>
          <a:p>
            <a:pPr marL="800100" lvl="1" indent="-342900">
              <a:buClr>
                <a:schemeClr val="accent6">
                  <a:lumMod val="75000"/>
                </a:schemeClr>
              </a:buClr>
              <a:buSzPct val="100000"/>
              <a:buFont typeface="Wingdings" panose="05000000000000000000" pitchFamily="2" charset="2"/>
              <a:buChar char="§"/>
            </a:pPr>
            <a:endParaRPr lang="en-US" sz="2400" dirty="0"/>
          </a:p>
        </p:txBody>
      </p:sp>
      <p:pic>
        <p:nvPicPr>
          <p:cNvPr id="14" name="Picture 13"/>
          <p:cNvPicPr>
            <a:picLocks noChangeAspect="1"/>
          </p:cNvPicPr>
          <p:nvPr/>
        </p:nvPicPr>
        <p:blipFill>
          <a:blip r:embed="rId7"/>
          <a:stretch>
            <a:fillRect/>
          </a:stretch>
        </p:blipFill>
        <p:spPr>
          <a:xfrm>
            <a:off x="8756642" y="8374650"/>
            <a:ext cx="1417734" cy="1408432"/>
          </a:xfrm>
          <a:prstGeom prst="rect">
            <a:avLst/>
          </a:prstGeom>
        </p:spPr>
      </p:pic>
      <p:pic>
        <p:nvPicPr>
          <p:cNvPr id="21" name="Picture 20"/>
          <p:cNvPicPr>
            <a:picLocks noChangeAspect="1"/>
          </p:cNvPicPr>
          <p:nvPr/>
        </p:nvPicPr>
        <p:blipFill>
          <a:blip r:embed="rId8"/>
          <a:stretch>
            <a:fillRect/>
          </a:stretch>
        </p:blipFill>
        <p:spPr>
          <a:xfrm>
            <a:off x="10645100" y="8380949"/>
            <a:ext cx="1447451" cy="1451265"/>
          </a:xfrm>
          <a:prstGeom prst="rect">
            <a:avLst/>
          </a:prstGeom>
        </p:spPr>
      </p:pic>
      <p:pic>
        <p:nvPicPr>
          <p:cNvPr id="34" name="Picture 33"/>
          <p:cNvPicPr>
            <a:picLocks noChangeAspect="1"/>
          </p:cNvPicPr>
          <p:nvPr/>
        </p:nvPicPr>
        <p:blipFill>
          <a:blip r:embed="rId9"/>
          <a:stretch>
            <a:fillRect/>
          </a:stretch>
        </p:blipFill>
        <p:spPr>
          <a:xfrm>
            <a:off x="8140865" y="18107042"/>
            <a:ext cx="4267500" cy="3911874"/>
          </a:xfrm>
          <a:prstGeom prst="rect">
            <a:avLst/>
          </a:prstGeom>
          <a:effectLst>
            <a:softEdge rad="63500"/>
          </a:effectLst>
        </p:spPr>
      </p:pic>
      <p:pic>
        <p:nvPicPr>
          <p:cNvPr id="35" name="Picture 34"/>
          <p:cNvPicPr>
            <a:picLocks noChangeAspect="1"/>
          </p:cNvPicPr>
          <p:nvPr/>
        </p:nvPicPr>
        <p:blipFill>
          <a:blip r:embed="rId10"/>
          <a:stretch>
            <a:fillRect/>
          </a:stretch>
        </p:blipFill>
        <p:spPr>
          <a:xfrm>
            <a:off x="8140563" y="14117373"/>
            <a:ext cx="4267802" cy="3854479"/>
          </a:xfrm>
          <a:prstGeom prst="rect">
            <a:avLst/>
          </a:prstGeom>
          <a:effectLst>
            <a:softEdge rad="63500"/>
          </a:effectLst>
        </p:spPr>
      </p:pic>
      <p:pic>
        <p:nvPicPr>
          <p:cNvPr id="36" name="Picture 35"/>
          <p:cNvPicPr>
            <a:picLocks noChangeAspect="1"/>
          </p:cNvPicPr>
          <p:nvPr/>
        </p:nvPicPr>
        <p:blipFill>
          <a:blip r:embed="rId11"/>
          <a:stretch>
            <a:fillRect/>
          </a:stretch>
        </p:blipFill>
        <p:spPr>
          <a:xfrm>
            <a:off x="8751409" y="10625441"/>
            <a:ext cx="3264998" cy="3271858"/>
          </a:xfrm>
          <a:prstGeom prst="rect">
            <a:avLst/>
          </a:prstGeom>
        </p:spPr>
      </p:pic>
      <p:pic>
        <p:nvPicPr>
          <p:cNvPr id="2" name="Picture 1"/>
          <p:cNvPicPr>
            <a:picLocks noChangeAspect="1"/>
          </p:cNvPicPr>
          <p:nvPr/>
        </p:nvPicPr>
        <p:blipFill>
          <a:blip r:embed="rId12"/>
          <a:stretch>
            <a:fillRect/>
          </a:stretch>
        </p:blipFill>
        <p:spPr>
          <a:xfrm>
            <a:off x="8233705" y="22136386"/>
            <a:ext cx="3858846" cy="4804492"/>
          </a:xfrm>
          <a:prstGeom prst="rect">
            <a:avLst/>
          </a:prstGeom>
        </p:spPr>
      </p:pic>
    </p:spTree>
    <p:extLst>
      <p:ext uri="{BB962C8B-B14F-4D97-AF65-F5344CB8AC3E}">
        <p14:creationId xmlns:p14="http://schemas.microsoft.com/office/powerpoint/2010/main" val="251027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TotalTime>
  <Words>490</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Eras Demi ITC</vt:lpstr>
      <vt:lpstr>Wingdings</vt:lpstr>
      <vt:lpstr>Office Theme</vt:lpstr>
      <vt:lpstr>Versatile  Augmentati     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ADMAN</dc:creator>
  <cp:lastModifiedBy>ADMAN</cp:lastModifiedBy>
  <cp:revision>22</cp:revision>
  <dcterms:created xsi:type="dcterms:W3CDTF">2016-12-11T17:40:27Z</dcterms:created>
  <dcterms:modified xsi:type="dcterms:W3CDTF">2016-12-12T05:40:14Z</dcterms:modified>
</cp:coreProperties>
</file>