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8"/>
  </p:notesMasterIdLst>
  <p:sldIdLst>
    <p:sldId id="287" r:id="rId5"/>
    <p:sldId id="291" r:id="rId6"/>
    <p:sldId id="292" r:id="rId7"/>
    <p:sldId id="293" r:id="rId8"/>
    <p:sldId id="322" r:id="rId9"/>
    <p:sldId id="323" r:id="rId10"/>
    <p:sldId id="324" r:id="rId11"/>
    <p:sldId id="295" r:id="rId12"/>
    <p:sldId id="296" r:id="rId13"/>
    <p:sldId id="297" r:id="rId14"/>
    <p:sldId id="298" r:id="rId15"/>
    <p:sldId id="299" r:id="rId16"/>
    <p:sldId id="300" r:id="rId17"/>
    <p:sldId id="315" r:id="rId18"/>
    <p:sldId id="304" r:id="rId19"/>
    <p:sldId id="305" r:id="rId20"/>
    <p:sldId id="307" r:id="rId21"/>
    <p:sldId id="308" r:id="rId22"/>
    <p:sldId id="309" r:id="rId23"/>
    <p:sldId id="310" r:id="rId24"/>
    <p:sldId id="311" r:id="rId25"/>
    <p:sldId id="316" r:id="rId26"/>
    <p:sldId id="317" r:id="rId27"/>
    <p:sldId id="327" r:id="rId28"/>
    <p:sldId id="318" r:id="rId29"/>
    <p:sldId id="319" r:id="rId30"/>
    <p:sldId id="320" r:id="rId31"/>
    <p:sldId id="325" r:id="rId32"/>
    <p:sldId id="313" r:id="rId33"/>
    <p:sldId id="314" r:id="rId34"/>
    <p:sldId id="321" r:id="rId35"/>
    <p:sldId id="326"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Brazeau" initials="NB" lastIdx="2" clrIdx="0">
    <p:extLst>
      <p:ext uri="{19B8F6BF-5375-455C-9EA6-DF929625EA0E}">
        <p15:presenceInfo xmlns:p15="http://schemas.microsoft.com/office/powerpoint/2012/main" userId="S-1-5-21-2127521184-1604012920-1887927527-16880922" providerId="AD"/>
      </p:ext>
    </p:extLst>
  </p:cmAuthor>
  <p:cmAuthor id="2" name="Achim Dettweiler" initials="AD" lastIdx="4" clrIdx="1">
    <p:extLst>
      <p:ext uri="{19B8F6BF-5375-455C-9EA6-DF929625EA0E}">
        <p15:presenceInfo xmlns:p15="http://schemas.microsoft.com/office/powerpoint/2012/main" userId="S-1-5-21-2127521184-1604012920-1887927527-8448984" providerId="AD"/>
      </p:ext>
    </p:extLst>
  </p:cmAuthor>
  <p:cmAuthor id="3" name="Beth Massi" initials="BM" lastIdx="4" clrIdx="2">
    <p:extLst>
      <p:ext uri="{19B8F6BF-5375-455C-9EA6-DF929625EA0E}">
        <p15:presenceInfo xmlns:p15="http://schemas.microsoft.com/office/powerpoint/2012/main" userId="S-1-5-21-2127521184-1604012920-1887927527-3218060" providerId="AD"/>
      </p:ext>
    </p:extLst>
  </p:cmAuthor>
  <p:cmAuthor id="4" name="Diego Vega" initials="DV" lastIdx="2" clrIdx="3">
    <p:extLst>
      <p:ext uri="{19B8F6BF-5375-455C-9EA6-DF929625EA0E}">
        <p15:presenceInfo xmlns:p15="http://schemas.microsoft.com/office/powerpoint/2012/main" userId="S003BFFD801C0A84@LIVE.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6A6A6"/>
    <a:srgbClr val="D83B01"/>
    <a:srgbClr val="FFB900"/>
    <a:srgbClr val="00BCF2"/>
    <a:srgbClr val="92D050"/>
    <a:srgbClr val="505050"/>
    <a:srgbClr val="F8F8F8"/>
    <a:srgbClr val="6E3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27" autoAdjust="0"/>
    <p:restoredTop sz="96113" autoAdjust="0"/>
  </p:normalViewPr>
  <p:slideViewPr>
    <p:cSldViewPr snapToGrid="0">
      <p:cViewPr varScale="1">
        <p:scale>
          <a:sx n="26" d="100"/>
          <a:sy n="26" d="100"/>
        </p:scale>
        <p:origin x="14" y="9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A0A5C-BDFE-4AA0-8363-842B4B5195FB}"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195A8-0CC9-4EC5-84EE-12317B82121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195A8-0CC9-4EC5-84EE-12317B82121E}" type="slidenum">
              <a:rPr lang="en-US" smtClean="0"/>
              <a:t>1</a:t>
            </a:fld>
            <a:endParaRPr lang="en-US"/>
          </a:p>
        </p:txBody>
      </p:sp>
    </p:spTree>
    <p:extLst>
      <p:ext uri="{BB962C8B-B14F-4D97-AF65-F5344CB8AC3E}">
        <p14:creationId xmlns:p14="http://schemas.microsoft.com/office/powerpoint/2010/main" val="36508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Monotouch</a:t>
            </a:r>
            <a:r>
              <a:rPr lang="en-US" dirty="0"/>
              <a:t> keeps its references with retains for automatic disposing from the auto </a:t>
            </a:r>
            <a:r>
              <a:rPr lang="en-US" dirty="0" err="1"/>
              <a:t>refcounting</a:t>
            </a:r>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13</a:t>
            </a:fld>
            <a:endParaRPr lang="en-US"/>
          </a:p>
        </p:txBody>
      </p:sp>
    </p:spTree>
    <p:extLst>
      <p:ext uri="{BB962C8B-B14F-4D97-AF65-F5344CB8AC3E}">
        <p14:creationId xmlns:p14="http://schemas.microsoft.com/office/powerpoint/2010/main" val="887850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14</a:t>
            </a:fld>
            <a:endParaRPr lang="en-US"/>
          </a:p>
        </p:txBody>
      </p:sp>
    </p:spTree>
    <p:extLst>
      <p:ext uri="{BB962C8B-B14F-4D97-AF65-F5344CB8AC3E}">
        <p14:creationId xmlns:p14="http://schemas.microsoft.com/office/powerpoint/2010/main" val="1298546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15</a:t>
            </a:fld>
            <a:endParaRPr lang="en-US"/>
          </a:p>
        </p:txBody>
      </p:sp>
    </p:spTree>
    <p:extLst>
      <p:ext uri="{BB962C8B-B14F-4D97-AF65-F5344CB8AC3E}">
        <p14:creationId xmlns:p14="http://schemas.microsoft.com/office/powerpoint/2010/main" val="2910565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16</a:t>
            </a:fld>
            <a:endParaRPr lang="en-US"/>
          </a:p>
        </p:txBody>
      </p:sp>
    </p:spTree>
    <p:extLst>
      <p:ext uri="{BB962C8B-B14F-4D97-AF65-F5344CB8AC3E}">
        <p14:creationId xmlns:p14="http://schemas.microsoft.com/office/powerpoint/2010/main" val="18733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17</a:t>
            </a:fld>
            <a:endParaRPr lang="en-US"/>
          </a:p>
        </p:txBody>
      </p:sp>
    </p:spTree>
    <p:extLst>
      <p:ext uri="{BB962C8B-B14F-4D97-AF65-F5344CB8AC3E}">
        <p14:creationId xmlns:p14="http://schemas.microsoft.com/office/powerpoint/2010/main" val="2600773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18</a:t>
            </a:fld>
            <a:endParaRPr lang="en-US"/>
          </a:p>
        </p:txBody>
      </p:sp>
    </p:spTree>
    <p:extLst>
      <p:ext uri="{BB962C8B-B14F-4D97-AF65-F5344CB8AC3E}">
        <p14:creationId xmlns:p14="http://schemas.microsoft.com/office/powerpoint/2010/main" val="3068667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19</a:t>
            </a:fld>
            <a:endParaRPr lang="en-US"/>
          </a:p>
        </p:txBody>
      </p:sp>
    </p:spTree>
    <p:extLst>
      <p:ext uri="{BB962C8B-B14F-4D97-AF65-F5344CB8AC3E}">
        <p14:creationId xmlns:p14="http://schemas.microsoft.com/office/powerpoint/2010/main" val="18829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20</a:t>
            </a:fld>
            <a:endParaRPr lang="en-US"/>
          </a:p>
        </p:txBody>
      </p:sp>
    </p:spTree>
    <p:extLst>
      <p:ext uri="{BB962C8B-B14F-4D97-AF65-F5344CB8AC3E}">
        <p14:creationId xmlns:p14="http://schemas.microsoft.com/office/powerpoint/2010/main" val="858650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21</a:t>
            </a:fld>
            <a:endParaRPr lang="en-US"/>
          </a:p>
        </p:txBody>
      </p:sp>
    </p:spTree>
    <p:extLst>
      <p:ext uri="{BB962C8B-B14F-4D97-AF65-F5344CB8AC3E}">
        <p14:creationId xmlns:p14="http://schemas.microsoft.com/office/powerpoint/2010/main" val="4161533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22</a:t>
            </a:fld>
            <a:endParaRPr lang="en-US"/>
          </a:p>
        </p:txBody>
      </p:sp>
    </p:spTree>
    <p:extLst>
      <p:ext uri="{BB962C8B-B14F-4D97-AF65-F5344CB8AC3E}">
        <p14:creationId xmlns:p14="http://schemas.microsoft.com/office/powerpoint/2010/main" val="337200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Ximian</a:t>
            </a:r>
            <a:br>
              <a:rPr lang="en-US" dirty="0"/>
            </a:br>
            <a:r>
              <a:rPr lang="en-US" dirty="0"/>
              <a:t>Acquisitions by Novel at 2003, Attachmate 2011 – then layoffs of mono engineers.</a:t>
            </a:r>
          </a:p>
          <a:p>
            <a:r>
              <a:rPr lang="en-US" dirty="0"/>
              <a:t>Evolve 2016 brought Steve Wozniak on stage </a:t>
            </a:r>
          </a:p>
        </p:txBody>
      </p:sp>
      <p:sp>
        <p:nvSpPr>
          <p:cNvPr id="4" name="Slide Number Placeholder 3"/>
          <p:cNvSpPr>
            <a:spLocks noGrp="1"/>
          </p:cNvSpPr>
          <p:nvPr>
            <p:ph type="sldNum" sz="quarter" idx="10"/>
          </p:nvPr>
        </p:nvSpPr>
        <p:spPr/>
        <p:txBody>
          <a:bodyPr/>
          <a:lstStyle/>
          <a:p>
            <a:fld id="{E8F5608D-D8CE-4B79-B3F1-16C33D0CD8B0}" type="slidenum">
              <a:rPr lang="en-US" smtClean="0"/>
              <a:t>3</a:t>
            </a:fld>
            <a:endParaRPr lang="en-US"/>
          </a:p>
        </p:txBody>
      </p:sp>
    </p:spTree>
    <p:extLst>
      <p:ext uri="{BB962C8B-B14F-4D97-AF65-F5344CB8AC3E}">
        <p14:creationId xmlns:p14="http://schemas.microsoft.com/office/powerpoint/2010/main" val="229869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23</a:t>
            </a:fld>
            <a:endParaRPr lang="en-US"/>
          </a:p>
        </p:txBody>
      </p:sp>
    </p:spTree>
    <p:extLst>
      <p:ext uri="{BB962C8B-B14F-4D97-AF65-F5344CB8AC3E}">
        <p14:creationId xmlns:p14="http://schemas.microsoft.com/office/powerpoint/2010/main" val="26735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24</a:t>
            </a:fld>
            <a:endParaRPr lang="en-US"/>
          </a:p>
        </p:txBody>
      </p:sp>
    </p:spTree>
    <p:extLst>
      <p:ext uri="{BB962C8B-B14F-4D97-AF65-F5344CB8AC3E}">
        <p14:creationId xmlns:p14="http://schemas.microsoft.com/office/powerpoint/2010/main" val="91926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25</a:t>
            </a:fld>
            <a:endParaRPr lang="en-US"/>
          </a:p>
        </p:txBody>
      </p:sp>
    </p:spTree>
    <p:extLst>
      <p:ext uri="{BB962C8B-B14F-4D97-AF65-F5344CB8AC3E}">
        <p14:creationId xmlns:p14="http://schemas.microsoft.com/office/powerpoint/2010/main" val="1052965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26</a:t>
            </a:fld>
            <a:endParaRPr lang="en-US"/>
          </a:p>
        </p:txBody>
      </p:sp>
    </p:spTree>
    <p:extLst>
      <p:ext uri="{BB962C8B-B14F-4D97-AF65-F5344CB8AC3E}">
        <p14:creationId xmlns:p14="http://schemas.microsoft.com/office/powerpoint/2010/main" val="3294974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88C26-F2EE-4531-A8A2-E8EE44056931}" type="slidenum">
              <a:rPr lang="en-US" smtClean="0"/>
              <a:t>27</a:t>
            </a:fld>
            <a:endParaRPr lang="en-US"/>
          </a:p>
        </p:txBody>
      </p:sp>
    </p:spTree>
    <p:extLst>
      <p:ext uri="{BB962C8B-B14F-4D97-AF65-F5344CB8AC3E}">
        <p14:creationId xmlns:p14="http://schemas.microsoft.com/office/powerpoint/2010/main" val="3668320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28</a:t>
            </a:fld>
            <a:endParaRPr lang="en-US"/>
          </a:p>
        </p:txBody>
      </p:sp>
    </p:spTree>
    <p:extLst>
      <p:ext uri="{BB962C8B-B14F-4D97-AF65-F5344CB8AC3E}">
        <p14:creationId xmlns:p14="http://schemas.microsoft.com/office/powerpoint/2010/main" val="2184019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29</a:t>
            </a:fld>
            <a:endParaRPr lang="en-US"/>
          </a:p>
        </p:txBody>
      </p:sp>
    </p:spTree>
    <p:extLst>
      <p:ext uri="{BB962C8B-B14F-4D97-AF65-F5344CB8AC3E}">
        <p14:creationId xmlns:p14="http://schemas.microsoft.com/office/powerpoint/2010/main" val="60580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31</a:t>
            </a:fld>
            <a:endParaRPr lang="en-US"/>
          </a:p>
        </p:txBody>
      </p:sp>
    </p:spTree>
    <p:extLst>
      <p:ext uri="{BB962C8B-B14F-4D97-AF65-F5344CB8AC3E}">
        <p14:creationId xmlns:p14="http://schemas.microsoft.com/office/powerpoint/2010/main" val="2556521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32</a:t>
            </a:fld>
            <a:endParaRPr lang="en-US"/>
          </a:p>
        </p:txBody>
      </p:sp>
    </p:spTree>
    <p:extLst>
      <p:ext uri="{BB962C8B-B14F-4D97-AF65-F5344CB8AC3E}">
        <p14:creationId xmlns:p14="http://schemas.microsoft.com/office/powerpoint/2010/main" val="1762773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63EB8A-53A4-4077-8798-610E05BE84FE}" type="slidenum">
              <a:rPr lang="en-US" smtClean="0"/>
              <a:t>33</a:t>
            </a:fld>
            <a:endParaRPr lang="en-US"/>
          </a:p>
        </p:txBody>
      </p:sp>
    </p:spTree>
    <p:extLst>
      <p:ext uri="{BB962C8B-B14F-4D97-AF65-F5344CB8AC3E}">
        <p14:creationId xmlns:p14="http://schemas.microsoft.com/office/powerpoint/2010/main" val="3032721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Ximian</a:t>
            </a:r>
            <a:br>
              <a:rPr lang="en-US" dirty="0"/>
            </a:br>
            <a:r>
              <a:rPr lang="en-US" dirty="0"/>
              <a:t>Acquisitions by Novel at 2003, Attachmate 2011 – then layoffs of mono engineers.</a:t>
            </a:r>
          </a:p>
          <a:p>
            <a:r>
              <a:rPr lang="en-US" dirty="0"/>
              <a:t>Evolve 2016 brought Steve Wozniak on stage </a:t>
            </a:r>
          </a:p>
        </p:txBody>
      </p:sp>
      <p:sp>
        <p:nvSpPr>
          <p:cNvPr id="4" name="Slide Number Placeholder 3"/>
          <p:cNvSpPr>
            <a:spLocks noGrp="1"/>
          </p:cNvSpPr>
          <p:nvPr>
            <p:ph type="sldNum" sz="quarter" idx="10"/>
          </p:nvPr>
        </p:nvSpPr>
        <p:spPr/>
        <p:txBody>
          <a:bodyPr/>
          <a:lstStyle/>
          <a:p>
            <a:fld id="{E8F5608D-D8CE-4B79-B3F1-16C33D0CD8B0}" type="slidenum">
              <a:rPr lang="en-US" smtClean="0"/>
              <a:t>4</a:t>
            </a:fld>
            <a:endParaRPr lang="en-US"/>
          </a:p>
        </p:txBody>
      </p:sp>
    </p:spTree>
    <p:extLst>
      <p:ext uri="{BB962C8B-B14F-4D97-AF65-F5344CB8AC3E}">
        <p14:creationId xmlns:p14="http://schemas.microsoft.com/office/powerpoint/2010/main" val="206030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talk about .NET we’re talking about an entire unified platform and ecosystem. Any workload on .NET supports .NET Standard going forward. With Mono now under the .NET Foundation we can steer the direction of all of these implementations more easily. Each .NET implementation be that .NET Framework, .NET Core, or Mono for Xamarin &amp; Unity, share the same common infrastructure and .NET Standard library. This means not only are your .NET skills portable, but your </a:t>
            </a:r>
            <a:r>
              <a:rPr lang="en-US" i="1" baseline="0" dirty="0"/>
              <a:t>actual binaries </a:t>
            </a:r>
            <a:r>
              <a:rPr lang="en-US" baseline="0" dirty="0"/>
              <a:t>are portable across implementations. </a:t>
            </a:r>
          </a:p>
          <a:p>
            <a:endParaRPr lang="en-US" baseline="0" dirty="0"/>
          </a:p>
          <a:p>
            <a:r>
              <a:rPr lang="en-US" baseline="0" dirty="0"/>
              <a:t>You can think of the .NET Standard to HTML5 – it’s a specification of HTML that browsers must implement. Similarly, the .NET Standard defines the API’s that all the .NET’s must implement. This is the promise of .NET Everywhere. </a:t>
            </a:r>
          </a:p>
          <a:p>
            <a:endParaRPr lang="en-US" dirty="0"/>
          </a:p>
          <a:p>
            <a:r>
              <a:rPr lang="en-US" dirty="0"/>
              <a:t>See:</a:t>
            </a:r>
            <a:r>
              <a:rPr lang="en-US" baseline="0" dirty="0"/>
              <a:t> https://docs.microsoft.com/en-us/dotnet/articles/standard/components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29E9FC-B671-424D-AD31-3E8C5FC948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643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6</a:t>
            </a:fld>
            <a:endParaRPr lang="en-US"/>
          </a:p>
        </p:txBody>
      </p:sp>
    </p:spTree>
    <p:extLst>
      <p:ext uri="{BB962C8B-B14F-4D97-AF65-F5344CB8AC3E}">
        <p14:creationId xmlns:p14="http://schemas.microsoft.com/office/powerpoint/2010/main" val="98635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2354389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BD7D81-D864-B349-9FB4-613ED1F9D755}" type="slidenum">
              <a:rPr lang="en-US" smtClean="0"/>
              <a:t>8</a:t>
            </a:fld>
            <a:endParaRPr lang="en-US"/>
          </a:p>
        </p:txBody>
      </p:sp>
    </p:spTree>
    <p:extLst>
      <p:ext uri="{BB962C8B-B14F-4D97-AF65-F5344CB8AC3E}">
        <p14:creationId xmlns:p14="http://schemas.microsoft.com/office/powerpoint/2010/main" val="3768944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Monotouch</a:t>
            </a:r>
            <a:r>
              <a:rPr lang="en-US" dirty="0"/>
              <a:t> keeps its references with retains for automatic disposing from the auto </a:t>
            </a:r>
            <a:r>
              <a:rPr lang="en-US" dirty="0" err="1"/>
              <a:t>refcounting</a:t>
            </a:r>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9</a:t>
            </a:fld>
            <a:endParaRPr lang="en-US"/>
          </a:p>
        </p:txBody>
      </p:sp>
    </p:spTree>
    <p:extLst>
      <p:ext uri="{BB962C8B-B14F-4D97-AF65-F5344CB8AC3E}">
        <p14:creationId xmlns:p14="http://schemas.microsoft.com/office/powerpoint/2010/main" val="3127099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Monotouch</a:t>
            </a:r>
            <a:r>
              <a:rPr lang="en-US" dirty="0"/>
              <a:t> keeps its references with retains for automatic disposing from the auto </a:t>
            </a:r>
            <a:r>
              <a:rPr lang="en-US" dirty="0" err="1"/>
              <a:t>refcounting</a:t>
            </a:r>
            <a:endParaRPr lang="en-US" dirty="0"/>
          </a:p>
        </p:txBody>
      </p:sp>
      <p:sp>
        <p:nvSpPr>
          <p:cNvPr id="4" name="Slide Number Placeholder 3"/>
          <p:cNvSpPr>
            <a:spLocks noGrp="1"/>
          </p:cNvSpPr>
          <p:nvPr>
            <p:ph type="sldNum" sz="quarter" idx="10"/>
          </p:nvPr>
        </p:nvSpPr>
        <p:spPr/>
        <p:txBody>
          <a:bodyPr/>
          <a:lstStyle/>
          <a:p>
            <a:fld id="{E8F5608D-D8CE-4B79-B3F1-16C33D0CD8B0}" type="slidenum">
              <a:rPr lang="en-US" smtClean="0"/>
              <a:t>11</a:t>
            </a:fld>
            <a:endParaRPr lang="en-US"/>
          </a:p>
        </p:txBody>
      </p:sp>
    </p:spTree>
    <p:extLst>
      <p:ext uri="{BB962C8B-B14F-4D97-AF65-F5344CB8AC3E}">
        <p14:creationId xmlns:p14="http://schemas.microsoft.com/office/powerpoint/2010/main" val="2826241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3" name="Picture 2">
            <a:extLst>
              <a:ext uri="{FF2B5EF4-FFF2-40B4-BE49-F238E27FC236}">
                <a16:creationId xmlns:a16="http://schemas.microsoft.com/office/drawing/2014/main" id="{5C3560EA-E0BC-4D23-AB03-94687AB577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750227"/>
            <a:ext cx="12193160" cy="3518745"/>
          </a:xfrm>
          <a:prstGeom prst="rect">
            <a:avLst/>
          </a:prstGeom>
        </p:spPr>
      </p:pic>
      <p:pic>
        <p:nvPicPr>
          <p:cNvPr id="4" name="Picture 3">
            <a:extLst>
              <a:ext uri="{FF2B5EF4-FFF2-40B4-BE49-F238E27FC236}">
                <a16:creationId xmlns:a16="http://schemas.microsoft.com/office/drawing/2014/main" id="{B4CBA2C8-3215-4ADB-AC4C-D39B15E75B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60" y="5098627"/>
            <a:ext cx="12193160" cy="3518745"/>
          </a:xfrm>
          <a:prstGeom prst="rect">
            <a:avLst/>
          </a:prstGeom>
        </p:spPr>
      </p:pic>
      <p:sp>
        <p:nvSpPr>
          <p:cNvPr id="8" name="TextBox 7">
            <a:extLst>
              <a:ext uri="{FF2B5EF4-FFF2-40B4-BE49-F238E27FC236}">
                <a16:creationId xmlns:a16="http://schemas.microsoft.com/office/drawing/2014/main" id="{DE3E9E9A-5DF0-461C-9286-4130DEB11327}"/>
              </a:ext>
            </a:extLst>
          </p:cNvPr>
          <p:cNvSpPr txBox="1"/>
          <p:nvPr userDrawn="1"/>
        </p:nvSpPr>
        <p:spPr>
          <a:xfrm>
            <a:off x="8201320" y="5448693"/>
            <a:ext cx="4128940" cy="1541961"/>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lumMod val="95000"/>
                  </a:schemeClr>
                </a:solidFill>
                <a:latin typeface="+mj-lt"/>
              </a:rPr>
              <a:t>Learn. Imagine. Build.</a:t>
            </a:r>
            <a:br>
              <a:rPr lang="en-US" sz="2400" dirty="0">
                <a:solidFill>
                  <a:schemeClr val="bg1">
                    <a:lumMod val="95000"/>
                  </a:schemeClr>
                </a:solidFill>
              </a:rPr>
            </a:br>
            <a:r>
              <a:rPr lang="en-US" sz="6600" dirty="0">
                <a:solidFill>
                  <a:schemeClr val="bg1"/>
                </a:solidFill>
                <a:latin typeface="+mn-lt"/>
              </a:rPr>
              <a:t>.NET Conf</a:t>
            </a:r>
            <a:endParaRPr lang="en-US" sz="2400" dirty="0">
              <a:gradFill>
                <a:gsLst>
                  <a:gs pos="2917">
                    <a:schemeClr val="tx1"/>
                  </a:gs>
                  <a:gs pos="30000">
                    <a:schemeClr val="tx1"/>
                  </a:gs>
                </a:gsLst>
                <a:lin ang="5400000" scaled="0"/>
              </a:gradFill>
            </a:endParaRPr>
          </a:p>
        </p:txBody>
      </p:sp>
      <p:sp>
        <p:nvSpPr>
          <p:cNvPr id="2" name="Title 1">
            <a:extLst>
              <a:ext uri="{FF2B5EF4-FFF2-40B4-BE49-F238E27FC236}">
                <a16:creationId xmlns:a16="http://schemas.microsoft.com/office/drawing/2014/main" id="{E83FFA8C-0B63-40B6-A827-BFFE5D75FDD0}"/>
              </a:ext>
            </a:extLst>
          </p:cNvPr>
          <p:cNvSpPr>
            <a:spLocks noGrp="1"/>
          </p:cNvSpPr>
          <p:nvPr>
            <p:ph type="title" hasCustomPrompt="1"/>
          </p:nvPr>
        </p:nvSpPr>
        <p:spPr>
          <a:xfrm>
            <a:off x="438206" y="2608084"/>
            <a:ext cx="11655840" cy="899665"/>
          </a:xfrm>
        </p:spPr>
        <p:txBody>
          <a:bodyPr/>
          <a:lstStyle>
            <a:lvl1pPr>
              <a:defRPr sz="4400">
                <a:solidFill>
                  <a:schemeClr val="bg1"/>
                </a:solidFill>
                <a:latin typeface="+mn-lt"/>
              </a:defRPr>
            </a:lvl1pPr>
          </a:lstStyle>
          <a:p>
            <a:r>
              <a:rPr lang="en-US" dirty="0"/>
              <a:t>Session Title</a:t>
            </a:r>
          </a:p>
        </p:txBody>
      </p:sp>
      <p:sp>
        <p:nvSpPr>
          <p:cNvPr id="9" name="Text Placeholder 8">
            <a:extLst>
              <a:ext uri="{FF2B5EF4-FFF2-40B4-BE49-F238E27FC236}">
                <a16:creationId xmlns:a16="http://schemas.microsoft.com/office/drawing/2014/main" id="{AF327309-25BC-4FEC-AA25-95EAC4318806}"/>
              </a:ext>
            </a:extLst>
          </p:cNvPr>
          <p:cNvSpPr>
            <a:spLocks noGrp="1"/>
          </p:cNvSpPr>
          <p:nvPr>
            <p:ph type="body" sz="quarter" idx="10" hasCustomPrompt="1"/>
          </p:nvPr>
        </p:nvSpPr>
        <p:spPr>
          <a:xfrm>
            <a:off x="438150" y="4140200"/>
            <a:ext cx="5708650" cy="627864"/>
          </a:xfrm>
        </p:spPr>
        <p:txBody>
          <a:bodyPr/>
          <a:lstStyle>
            <a:lvl1pPr marL="0" indent="0">
              <a:buNone/>
              <a:defRPr sz="320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0922703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59"/>
            </a:lvl2pPr>
            <a:lvl3pPr marL="223812" indent="0">
              <a:buNone/>
              <a:defRPr/>
            </a:lvl3pPr>
            <a:lvl4pPr marL="447624" indent="0">
              <a:buNone/>
              <a:defRPr/>
            </a:lvl4pPr>
            <a:lvl5pPr marL="6714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1283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57502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41226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93280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5333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45309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Video title</a:t>
            </a:r>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26652" y="882710"/>
            <a:ext cx="7984402" cy="5763417"/>
          </a:xfrm>
          <a:prstGeom prst="rect">
            <a:avLst/>
          </a:prstGeom>
        </p:spPr>
      </p:pic>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65662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spTree>
    <p:extLst>
      <p:ext uri="{BB962C8B-B14F-4D97-AF65-F5344CB8AC3E}">
        <p14:creationId xmlns:p14="http://schemas.microsoft.com/office/powerpoint/2010/main" val="9816152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029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149114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51AC467E-40BB-4167-B886-3BE80F4C6BFF}"/>
              </a:ext>
            </a:extLst>
          </p:cNvPr>
          <p:cNvGrpSpPr/>
          <p:nvPr userDrawn="1"/>
        </p:nvGrpSpPr>
        <p:grpSpPr>
          <a:xfrm>
            <a:off x="1" y="6150820"/>
            <a:ext cx="13541654" cy="904863"/>
            <a:chOff x="1" y="6150820"/>
            <a:chExt cx="13541654" cy="904863"/>
          </a:xfrm>
        </p:grpSpPr>
        <p:pic>
          <p:nvPicPr>
            <p:cNvPr id="6" name="Picture 5">
              <a:extLst>
                <a:ext uri="{FF2B5EF4-FFF2-40B4-BE49-F238E27FC236}">
                  <a16:creationId xmlns:a16="http://schemas.microsoft.com/office/drawing/2014/main" id="{06122FB3-2713-493C-AB08-276B6613B152}"/>
                </a:ext>
              </a:extLst>
            </p:cNvPr>
            <p:cNvPicPr>
              <a:picLocks noChangeAspect="1"/>
            </p:cNvPicPr>
            <p:nvPr userDrawn="1"/>
          </p:nvPicPr>
          <p:blipFill>
            <a:blip r:embed="rId13"/>
            <a:stretch>
              <a:fillRect/>
            </a:stretch>
          </p:blipFill>
          <p:spPr>
            <a:xfrm>
              <a:off x="1" y="6272117"/>
              <a:ext cx="12192000" cy="590550"/>
            </a:xfrm>
            <a:prstGeom prst="rect">
              <a:avLst/>
            </a:prstGeom>
          </p:spPr>
        </p:pic>
        <p:sp>
          <p:nvSpPr>
            <p:cNvPr id="21" name="TextBox 20">
              <a:extLst>
                <a:ext uri="{FF2B5EF4-FFF2-40B4-BE49-F238E27FC236}">
                  <a16:creationId xmlns:a16="http://schemas.microsoft.com/office/drawing/2014/main" id="{6F9C8AD2-E3AF-433C-91E6-F177F22D3A0D}"/>
                </a:ext>
              </a:extLst>
            </p:cNvPr>
            <p:cNvSpPr txBox="1"/>
            <p:nvPr userDrawn="1"/>
          </p:nvSpPr>
          <p:spPr>
            <a:xfrm>
              <a:off x="9412715" y="6150820"/>
              <a:ext cx="4128940" cy="904863"/>
            </a:xfrm>
            <a:prstGeom prst="rect">
              <a:avLst/>
            </a:prstGeom>
            <a:noFill/>
            <a:effectLst>
              <a:outerShdw sx="1000" sy="1000" algn="ctr" rotWithShape="0">
                <a:schemeClr val="bg1"/>
              </a:outerShdw>
            </a:effectLst>
          </p:spPr>
          <p:txBody>
            <a:bodyPr wrap="square" lIns="182880" tIns="146304" rIns="182880" bIns="146304" rtlCol="0">
              <a:spAutoFit/>
            </a:bodyPr>
            <a:lstStyle/>
            <a:p>
              <a:pPr>
                <a:lnSpc>
                  <a:spcPct val="90000"/>
                </a:lnSpc>
                <a:spcAft>
                  <a:spcPts val="600"/>
                </a:spcAft>
              </a:pPr>
              <a:r>
                <a:rPr lang="en-US" sz="4400" dirty="0">
                  <a:solidFill>
                    <a:srgbClr val="F8F8F8"/>
                  </a:solidFill>
                  <a:effectLst/>
                  <a:latin typeface="+mn-lt"/>
                </a:rPr>
                <a:t>.NET Conf</a:t>
              </a:r>
              <a:endParaRPr lang="en-US" sz="4400" dirty="0">
                <a:solidFill>
                  <a:srgbClr val="F8F8F8"/>
                </a:solidFill>
                <a:effectLst/>
              </a:endParaRPr>
            </a:p>
          </p:txBody>
        </p:sp>
      </p:grpSp>
    </p:spTree>
    <p:extLst>
      <p:ext uri="{BB962C8B-B14F-4D97-AF65-F5344CB8AC3E}">
        <p14:creationId xmlns:p14="http://schemas.microsoft.com/office/powerpoint/2010/main" val="3512875427"/>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3" r:id="rId6"/>
    <p:sldLayoutId id="2147483686" r:id="rId7"/>
    <p:sldLayoutId id="2147483687" r:id="rId8"/>
    <p:sldLayoutId id="2147483697" r:id="rId9"/>
    <p:sldLayoutId id="2147483699" r:id="rId10"/>
    <p:sldLayoutId id="2147483700"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docs.microsoft.com/en-us/windows/uwp/get-started/whats-a-uwp"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developer.xamarin.com/guides/mac/" TargetMode="External"/><Relationship Id="rId4" Type="http://schemas.openxmlformats.org/officeDocument/2006/relationships/hyperlink" Target="developer.tizen.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5.xml"/><Relationship Id="rId6" Type="http://schemas.openxmlformats.org/officeDocument/2006/relationships/image" Target="../media/image11.jpg"/><Relationship Id="rId11" Type="http://schemas.openxmlformats.org/officeDocument/2006/relationships/image" Target="../media/image16.png"/><Relationship Id="rId5" Type="http://schemas.openxmlformats.org/officeDocument/2006/relationships/image" Target="../media/image10.jp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icrosoft/xaml-standar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blog.xamarin.com/glimpse-future-xamarin-forms-3-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xamarin.com/guides/xamarin-forms/creating-mobile-apps-xamarin-form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channel9.msdn.com/Events/Build/2017/B8099"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davidortinau/build2017-new-in-xamarin-form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developer.xamarin.com/samples/xamarin-forms/UserInterface/CustomLayout/WrapLayou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E338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1E340D-E4F5-43F6-B9CB-F9B75FA82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0227"/>
            <a:ext cx="12193160" cy="3518745"/>
          </a:xfrm>
          <a:prstGeom prst="rect">
            <a:avLst/>
          </a:prstGeom>
        </p:spPr>
      </p:pic>
      <p:pic>
        <p:nvPicPr>
          <p:cNvPr id="7" name="Picture 6">
            <a:extLst>
              <a:ext uri="{FF2B5EF4-FFF2-40B4-BE49-F238E27FC236}">
                <a16:creationId xmlns:a16="http://schemas.microsoft.com/office/drawing/2014/main" id="{6F1C0FB0-4C94-4FAB-9C64-1B93E8C5E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160" y="5098627"/>
            <a:ext cx="12193160" cy="3518745"/>
          </a:xfrm>
          <a:prstGeom prst="rect">
            <a:avLst/>
          </a:prstGeom>
        </p:spPr>
      </p:pic>
      <p:sp>
        <p:nvSpPr>
          <p:cNvPr id="2" name="Title 1">
            <a:extLst>
              <a:ext uri="{FF2B5EF4-FFF2-40B4-BE49-F238E27FC236}">
                <a16:creationId xmlns:a16="http://schemas.microsoft.com/office/drawing/2014/main" id="{7DF6E106-D1CC-47CA-8569-84F2DB6A7E68}"/>
              </a:ext>
            </a:extLst>
          </p:cNvPr>
          <p:cNvSpPr>
            <a:spLocks noGrp="1"/>
          </p:cNvSpPr>
          <p:nvPr>
            <p:ph type="title"/>
          </p:nvPr>
        </p:nvSpPr>
        <p:spPr>
          <a:xfrm>
            <a:off x="7897092" y="5462650"/>
            <a:ext cx="4294908" cy="724705"/>
          </a:xfrm>
        </p:spPr>
        <p:txBody>
          <a:bodyPr/>
          <a:lstStyle/>
          <a:p>
            <a:r>
              <a:rPr lang="en-US" sz="2800" dirty="0">
                <a:solidFill>
                  <a:schemeClr val="bg1">
                    <a:lumMod val="95000"/>
                  </a:schemeClr>
                </a:solidFill>
              </a:rPr>
              <a:t> Learn. Imagine. Build.</a:t>
            </a:r>
            <a:br>
              <a:rPr lang="en-US" dirty="0">
                <a:solidFill>
                  <a:schemeClr val="bg1">
                    <a:lumMod val="95000"/>
                  </a:schemeClr>
                </a:solidFill>
              </a:rPr>
            </a:br>
            <a:r>
              <a:rPr lang="en-US" sz="7200" dirty="0">
                <a:solidFill>
                  <a:schemeClr val="bg1"/>
                </a:solidFill>
                <a:latin typeface="+mn-lt"/>
              </a:rPr>
              <a:t>.NET Conf</a:t>
            </a:r>
            <a:br>
              <a:rPr lang="en-US" dirty="0">
                <a:solidFill>
                  <a:schemeClr val="bg1"/>
                </a:solidFill>
                <a:latin typeface="+mn-lt"/>
              </a:rPr>
            </a:br>
            <a:br>
              <a:rPr lang="en-US" dirty="0">
                <a:solidFill>
                  <a:schemeClr val="bg1"/>
                </a:solidFill>
              </a:rPr>
            </a:br>
            <a:endParaRPr lang="en-US" dirty="0">
              <a:solidFill>
                <a:schemeClr val="bg1"/>
              </a:solidFill>
            </a:endParaRPr>
          </a:p>
        </p:txBody>
      </p:sp>
      <p:sp>
        <p:nvSpPr>
          <p:cNvPr id="3" name="TextBox 2">
            <a:extLst>
              <a:ext uri="{FF2B5EF4-FFF2-40B4-BE49-F238E27FC236}">
                <a16:creationId xmlns:a16="http://schemas.microsoft.com/office/drawing/2014/main" id="{5E058538-92E4-4599-A7E3-7B6D8A353732}"/>
              </a:ext>
            </a:extLst>
          </p:cNvPr>
          <p:cNvSpPr txBox="1"/>
          <p:nvPr/>
        </p:nvSpPr>
        <p:spPr>
          <a:xfrm>
            <a:off x="380011" y="2087126"/>
            <a:ext cx="10390909" cy="904863"/>
          </a:xfrm>
          <a:prstGeom prst="rect">
            <a:avLst/>
          </a:prstGeom>
          <a:noFill/>
        </p:spPr>
        <p:txBody>
          <a:bodyPr wrap="square" lIns="182880" tIns="146304" rIns="182880" bIns="146304" rtlCol="0">
            <a:spAutoFit/>
          </a:bodyPr>
          <a:lstStyle/>
          <a:p>
            <a:pPr>
              <a:lnSpc>
                <a:spcPct val="90000"/>
              </a:lnSpc>
              <a:spcAft>
                <a:spcPts val="600"/>
              </a:spcAft>
            </a:pPr>
            <a:r>
              <a:rPr lang="en-US" sz="4400" dirty="0">
                <a:solidFill>
                  <a:schemeClr val="bg1"/>
                </a:solidFill>
              </a:rPr>
              <a:t>Xamarin – </a:t>
            </a:r>
            <a:r>
              <a:rPr lang="en-US" sz="4400" dirty="0">
                <a:solidFill>
                  <a:srgbClr val="FFFFFF"/>
                </a:solidFill>
              </a:rPr>
              <a:t>Building cross-platform apps</a:t>
            </a:r>
            <a:endParaRPr lang="en-US" sz="4400" dirty="0">
              <a:solidFill>
                <a:schemeClr val="bg1"/>
              </a:solidFill>
            </a:endParaRPr>
          </a:p>
        </p:txBody>
      </p:sp>
      <p:sp>
        <p:nvSpPr>
          <p:cNvPr id="4" name="TextBox 3">
            <a:extLst>
              <a:ext uri="{FF2B5EF4-FFF2-40B4-BE49-F238E27FC236}">
                <a16:creationId xmlns:a16="http://schemas.microsoft.com/office/drawing/2014/main" id="{D04B2266-E97B-470D-97CF-784B6D847E77}"/>
              </a:ext>
            </a:extLst>
          </p:cNvPr>
          <p:cNvSpPr txBox="1"/>
          <p:nvPr/>
        </p:nvSpPr>
        <p:spPr>
          <a:xfrm>
            <a:off x="380011" y="4132614"/>
            <a:ext cx="496982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Tsvyatko Konov</a:t>
            </a:r>
          </a:p>
        </p:txBody>
      </p:sp>
      <p:grpSp>
        <p:nvGrpSpPr>
          <p:cNvPr id="15" name="Group 14">
            <a:extLst>
              <a:ext uri="{FF2B5EF4-FFF2-40B4-BE49-F238E27FC236}">
                <a16:creationId xmlns:a16="http://schemas.microsoft.com/office/drawing/2014/main" id="{6A09EB18-8EDD-45EE-AC40-E76C682BB226}"/>
              </a:ext>
            </a:extLst>
          </p:cNvPr>
          <p:cNvGrpSpPr/>
          <p:nvPr/>
        </p:nvGrpSpPr>
        <p:grpSpPr>
          <a:xfrm>
            <a:off x="644666" y="198289"/>
            <a:ext cx="3541917" cy="1496424"/>
            <a:chOff x="5575465" y="-1515936"/>
            <a:chExt cx="6365375" cy="2689306"/>
          </a:xfrm>
        </p:grpSpPr>
        <p:pic>
          <p:nvPicPr>
            <p:cNvPr id="10" name="Picture 9">
              <a:extLst>
                <a:ext uri="{FF2B5EF4-FFF2-40B4-BE49-F238E27FC236}">
                  <a16:creationId xmlns:a16="http://schemas.microsoft.com/office/drawing/2014/main" id="{E2155C56-EB70-4DA5-9627-3BDB60FE8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465" y="-1515936"/>
              <a:ext cx="3687000" cy="2462437"/>
            </a:xfrm>
            <a:prstGeom prst="rect">
              <a:avLst/>
            </a:prstGeom>
          </p:spPr>
        </p:pic>
        <p:pic>
          <p:nvPicPr>
            <p:cNvPr id="14" name="Picture 13">
              <a:extLst>
                <a:ext uri="{FF2B5EF4-FFF2-40B4-BE49-F238E27FC236}">
                  <a16:creationId xmlns:a16="http://schemas.microsoft.com/office/drawing/2014/main" id="{D7EA55A1-B62A-4F13-A34C-16FCA42FF6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9842" y="-223631"/>
              <a:ext cx="4190998" cy="1397001"/>
            </a:xfrm>
            <a:prstGeom prst="rect">
              <a:avLst/>
            </a:prstGeom>
          </p:spPr>
        </p:pic>
      </p:grpSp>
    </p:spTree>
    <p:extLst>
      <p:ext uri="{BB962C8B-B14F-4D97-AF65-F5344CB8AC3E}">
        <p14:creationId xmlns:p14="http://schemas.microsoft.com/office/powerpoint/2010/main" val="1117828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72568" y="1367011"/>
            <a:ext cx="3810000" cy="4525963"/>
          </a:xfrm>
          <a:prstGeom prst="rect">
            <a:avLst/>
          </a:prstGeom>
          <a:ln>
            <a:solidFill>
              <a:schemeClr val="bg1">
                <a:lumMod val="75000"/>
              </a:schemeClr>
            </a:solidFill>
          </a:ln>
        </p:spPr>
        <p:txBody>
          <a:bodyPr>
            <a:normAutofit fontScale="4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AA0D91"/>
                </a:solidFill>
                <a:latin typeface="Consolas" panose="020B0609020204030204" pitchFamily="49" charset="0"/>
                <a:cs typeface="Consolas" panose="020B0609020204030204" pitchFamily="49" charset="0"/>
              </a:rPr>
              <a:t>@implementation</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MSViewController</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r>
              <a:rPr lang="en-US" dirty="0">
                <a:solidFill>
                  <a:srgbClr val="AA0D91"/>
                </a:solidFill>
                <a:latin typeface="Consolas" panose="020B0609020204030204" pitchFamily="49" charset="0"/>
                <a:cs typeface="Consolas" panose="020B0609020204030204" pitchFamily="49" charset="0"/>
              </a:rPr>
              <a:t>void</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viewDidLoad</a:t>
            </a: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AA0D91"/>
                </a:solidFill>
                <a:latin typeface="Consolas" panose="020B0609020204030204" pitchFamily="49" charset="0"/>
                <a:cs typeface="Consolas" panose="020B0609020204030204" pitchFamily="49" charset="0"/>
              </a:rPr>
              <a:t>super</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E0D6E"/>
                </a:solidFill>
                <a:latin typeface="Consolas" panose="020B0609020204030204" pitchFamily="49" charset="0"/>
                <a:cs typeface="Consolas" panose="020B0609020204030204" pitchFamily="49" charset="0"/>
              </a:rPr>
              <a:t>viewDidLoad</a:t>
            </a:r>
            <a:r>
              <a:rPr lang="en-US" dirty="0">
                <a:solidFill>
                  <a:srgbClr val="000000"/>
                </a:solidFill>
                <a:latin typeface="Consolas" panose="020B0609020204030204" pitchFamily="49" charset="0"/>
                <a:cs typeface="Consolas" panose="020B0609020204030204" pitchFamily="49" charset="0"/>
              </a:rPr>
              <a:t>];	</a:t>
            </a:r>
          </a:p>
          <a:p>
            <a:r>
              <a:rPr lang="en-US" dirty="0">
                <a:solidFill>
                  <a:srgbClr val="000000"/>
                </a:solidFill>
                <a:latin typeface="Consolas" panose="020B0609020204030204" pitchFamily="49" charset="0"/>
                <a:cs typeface="Consolas" panose="020B0609020204030204" pitchFamily="49" charset="0"/>
              </a:rPr>
              <a:t>}</a:t>
            </a:r>
            <a:br>
              <a:rPr lang="en-US" dirty="0">
                <a:solidFill>
                  <a:srgbClr val="000000"/>
                </a:solidFill>
                <a:latin typeface="Consolas" panose="020B0609020204030204" pitchFamily="49" charset="0"/>
                <a:cs typeface="Consolas" panose="020B0609020204030204" pitchFamily="49" charset="0"/>
              </a:rPr>
            </a:br>
            <a:br>
              <a:rPr lang="en-US" dirty="0">
                <a:solidFill>
                  <a:srgbClr val="000000"/>
                </a:solidFill>
                <a:latin typeface="Consolas" panose="020B0609020204030204" pitchFamily="49" charset="0"/>
                <a:cs typeface="Consolas" panose="020B0609020204030204" pitchFamily="49" charset="0"/>
              </a:rPr>
            </a:br>
            <a:br>
              <a:rPr lang="en-US" dirty="0">
                <a:solidFill>
                  <a:srgbClr val="000000"/>
                </a:solidFill>
                <a:latin typeface="Consolas" panose="020B0609020204030204" pitchFamily="49" charset="0"/>
                <a:cs typeface="Consolas" panose="020B0609020204030204" pitchFamily="49" charset="0"/>
              </a:rPr>
            </a:br>
            <a:endParaRPr lang="en-US" dirty="0">
              <a:solidFill>
                <a:srgbClr val="000000"/>
              </a:solidFill>
              <a:latin typeface="Consolas" panose="020B0609020204030204" pitchFamily="49" charset="0"/>
              <a:cs typeface="Consolas" panose="020B0609020204030204" pitchFamily="49" charset="0"/>
            </a:endParaRP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AA0D91"/>
                </a:solidFill>
                <a:latin typeface="Consolas" panose="020B0609020204030204" pitchFamily="49" charset="0"/>
                <a:cs typeface="Consolas" panose="020B0609020204030204" pitchFamily="49" charset="0"/>
              </a:rPr>
              <a:t>IBAction</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OnButtonDown</a:t>
            </a:r>
            <a:r>
              <a:rPr lang="en-US" dirty="0">
                <a:solidFill>
                  <a:srgbClr val="000000"/>
                </a:solidFill>
                <a:latin typeface="Consolas" panose="020B0609020204030204" pitchFamily="49" charset="0"/>
                <a:cs typeface="Consolas" panose="020B0609020204030204" pitchFamily="49" charset="0"/>
              </a:rPr>
              <a:t>:(</a:t>
            </a:r>
            <a:r>
              <a:rPr lang="en-US" dirty="0">
                <a:solidFill>
                  <a:srgbClr val="AA0D91"/>
                </a:solidFill>
                <a:latin typeface="Consolas" panose="020B0609020204030204" pitchFamily="49" charset="0"/>
                <a:cs typeface="Consolas" panose="020B0609020204030204" pitchFamily="49" charset="0"/>
              </a:rPr>
              <a:t>id</a:t>
            </a:r>
            <a:r>
              <a:rPr lang="en-US" dirty="0">
                <a:solidFill>
                  <a:srgbClr val="000000"/>
                </a:solidFill>
                <a:latin typeface="Consolas" panose="020B0609020204030204" pitchFamily="49" charset="0"/>
                <a:cs typeface="Consolas" panose="020B0609020204030204" pitchFamily="49" charset="0"/>
              </a:rPr>
              <a:t>)sender {    </a:t>
            </a: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5C2699"/>
                </a:solidFill>
                <a:latin typeface="Consolas" panose="020B0609020204030204" pitchFamily="49" charset="0"/>
                <a:cs typeface="Consolas" panose="020B0609020204030204" pitchFamily="49" charset="0"/>
              </a:rPr>
              <a:t>UIAlertView</a:t>
            </a:r>
            <a:r>
              <a:rPr lang="en-US" dirty="0">
                <a:solidFill>
                  <a:srgbClr val="000000"/>
                </a:solidFill>
                <a:latin typeface="Consolas" panose="020B0609020204030204" pitchFamily="49" charset="0"/>
                <a:cs typeface="Consolas" panose="020B0609020204030204" pitchFamily="49" charset="0"/>
              </a:rPr>
              <a:t>* view =  </a:t>
            </a:r>
          </a:p>
          <a:p>
            <a:r>
              <a:rPr lang="en-US" dirty="0">
                <a:solidFill>
                  <a:srgbClr val="000000"/>
                </a:solidFill>
                <a:latin typeface="Consolas" panose="020B0609020204030204" pitchFamily="49" charset="0"/>
                <a:cs typeface="Consolas" panose="020B0609020204030204" pitchFamily="49" charset="0"/>
              </a:rPr>
              <a:t>           [[</a:t>
            </a:r>
            <a:r>
              <a:rPr lang="en-US" dirty="0" err="1">
                <a:solidFill>
                  <a:srgbClr val="5C2699"/>
                </a:solidFill>
                <a:latin typeface="Consolas" panose="020B0609020204030204" pitchFamily="49" charset="0"/>
                <a:cs typeface="Consolas" panose="020B0609020204030204" pitchFamily="49" charset="0"/>
              </a:rPr>
              <a:t>UIAlertView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E0D6E"/>
                </a:solidFill>
                <a:latin typeface="Consolas" panose="020B0609020204030204" pitchFamily="49" charset="0"/>
                <a:cs typeface="Consolas" panose="020B0609020204030204" pitchFamily="49" charset="0"/>
              </a:rPr>
              <a:t>alloc</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2E0D6E"/>
                </a:solidFill>
                <a:latin typeface="Consolas" panose="020B0609020204030204" pitchFamily="49" charset="0"/>
                <a:cs typeface="Consolas" panose="020B0609020204030204" pitchFamily="49" charset="0"/>
              </a:rPr>
              <a:t>init</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[view </a:t>
            </a:r>
            <a:r>
              <a:rPr lang="en-US" dirty="0" err="1">
                <a:solidFill>
                  <a:srgbClr val="2E0D6E"/>
                </a:solidFill>
                <a:latin typeface="Consolas" panose="020B0609020204030204" pitchFamily="49" charset="0"/>
                <a:cs typeface="Consolas" panose="020B0609020204030204" pitchFamily="49" charset="0"/>
              </a:rPr>
              <a:t>setTitle</a:t>
            </a:r>
            <a:r>
              <a:rPr lang="en-US" dirty="0">
                <a:solidFill>
                  <a:srgbClr val="000000"/>
                </a:solidFill>
                <a:latin typeface="Consolas" panose="020B0609020204030204" pitchFamily="49" charset="0"/>
                <a:cs typeface="Consolas" panose="020B0609020204030204" pitchFamily="49" charset="0"/>
              </a:rPr>
              <a:t>:</a:t>
            </a:r>
            <a:r>
              <a:rPr lang="en-US" dirty="0">
                <a:solidFill>
                  <a:srgbClr val="C41A16"/>
                </a:solidFill>
                <a:latin typeface="Consolas" panose="020B0609020204030204" pitchFamily="49" charset="0"/>
                <a:cs typeface="Consolas" panose="020B0609020204030204" pitchFamily="49" charset="0"/>
              </a:rPr>
              <a:t>@"Hello World"</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[view </a:t>
            </a:r>
            <a:r>
              <a:rPr lang="en-US" dirty="0" err="1">
                <a:solidFill>
                  <a:srgbClr val="000000"/>
                </a:solidFill>
                <a:latin typeface="Consolas" panose="020B0609020204030204" pitchFamily="49" charset="0"/>
                <a:cs typeface="Consolas" panose="020B0609020204030204" pitchFamily="49" charset="0"/>
              </a:rPr>
              <a:t>setM</a:t>
            </a:r>
            <a:r>
              <a:rPr lang="en-US" dirty="0" err="1">
                <a:solidFill>
                  <a:srgbClr val="5C2699"/>
                </a:solidFill>
                <a:latin typeface="Consolas" panose="020B0609020204030204" pitchFamily="49" charset="0"/>
                <a:cs typeface="Consolas" panose="020B0609020204030204" pitchFamily="49" charset="0"/>
              </a:rPr>
              <a:t>essage</a:t>
            </a:r>
            <a:r>
              <a:rPr lang="en-US" dirty="0">
                <a:solidFill>
                  <a:srgbClr val="5C2699"/>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C41A16"/>
                </a:solidFill>
                <a:latin typeface="Consolas" panose="020B0609020204030204" pitchFamily="49" charset="0"/>
                <a:cs typeface="Consolas" panose="020B0609020204030204" pitchFamily="49" charset="0"/>
              </a:rPr>
              <a:t>@"How are you?”</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[view </a:t>
            </a:r>
            <a:r>
              <a:rPr lang="en-US" dirty="0" err="1">
                <a:solidFill>
                  <a:srgbClr val="2E0D6E"/>
                </a:solidFill>
                <a:latin typeface="Consolas" panose="020B0609020204030204" pitchFamily="49" charset="0"/>
                <a:cs typeface="Consolas" panose="020B0609020204030204" pitchFamily="49" charset="0"/>
              </a:rPr>
              <a:t>addButtonWithTitle</a:t>
            </a:r>
            <a:r>
              <a:rPr lang="en-US" dirty="0">
                <a:solidFill>
                  <a:srgbClr val="000000"/>
                </a:solidFill>
                <a:latin typeface="Consolas" panose="020B0609020204030204" pitchFamily="49" charset="0"/>
                <a:cs typeface="Consolas" panose="020B0609020204030204" pitchFamily="49" charset="0"/>
              </a:rPr>
              <a:t>:</a:t>
            </a:r>
            <a:r>
              <a:rPr lang="en-US" dirty="0">
                <a:solidFill>
                  <a:srgbClr val="C41A16"/>
                </a:solidFill>
                <a:latin typeface="Consolas" panose="020B0609020204030204" pitchFamily="49" charset="0"/>
                <a:cs typeface="Consolas" panose="020B0609020204030204" pitchFamily="49" charset="0"/>
              </a:rPr>
              <a:t>@"OK"</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[view </a:t>
            </a:r>
            <a:r>
              <a:rPr lang="en-US" dirty="0">
                <a:solidFill>
                  <a:srgbClr val="2E0D6E"/>
                </a:solidFill>
                <a:latin typeface="Consolas" panose="020B0609020204030204" pitchFamily="49" charset="0"/>
                <a:cs typeface="Consolas" panose="020B0609020204030204" pitchFamily="49" charset="0"/>
              </a:rPr>
              <a:t>show</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a:t>
            </a:r>
          </a:p>
          <a:p>
            <a:r>
              <a:rPr lang="en-US" dirty="0">
                <a:solidFill>
                  <a:srgbClr val="AA0D91"/>
                </a:solidFill>
                <a:latin typeface="Consolas" panose="020B0609020204030204" pitchFamily="49" charset="0"/>
                <a:cs typeface="Consolas" panose="020B0609020204030204" pitchFamily="49" charset="0"/>
              </a:rPr>
              <a:t>@end</a:t>
            </a:r>
            <a:endParaRPr lang="en-US" dirty="0">
              <a:solidFill>
                <a:srgbClr val="000000"/>
              </a:solidFill>
              <a:latin typeface="Consolas" panose="020B0609020204030204" pitchFamily="49" charset="0"/>
              <a:cs typeface="Consolas" panose="020B0609020204030204" pitchFamily="49" charset="0"/>
            </a:endParaRPr>
          </a:p>
          <a:p>
            <a:endParaRPr lang="en-US" dirty="0"/>
          </a:p>
          <a:p>
            <a:endParaRPr lang="en-US" dirty="0"/>
          </a:p>
        </p:txBody>
      </p:sp>
      <p:sp>
        <p:nvSpPr>
          <p:cNvPr id="3" name="Content Placeholder 2"/>
          <p:cNvSpPr txBox="1">
            <a:spLocks/>
          </p:cNvSpPr>
          <p:nvPr/>
        </p:nvSpPr>
        <p:spPr>
          <a:xfrm>
            <a:off x="6193331" y="1367011"/>
            <a:ext cx="5350969" cy="4525963"/>
          </a:xfrm>
          <a:prstGeom prst="rect">
            <a:avLst/>
          </a:prstGeom>
          <a:ln>
            <a:solidFill>
              <a:schemeClr val="bg1">
                <a:lumMod val="65000"/>
              </a:schemeClr>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solidFill>
                  <a:srgbClr val="009695"/>
                </a:solidFill>
                <a:latin typeface="Consolas" panose="020B0609020204030204" pitchFamily="49" charset="0"/>
                <a:cs typeface="Consolas" panose="020B0609020204030204" pitchFamily="49" charset="0"/>
              </a:rPr>
              <a:t>public</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partial</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class</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iOSAppViewController</a:t>
            </a:r>
            <a:r>
              <a:rPr lang="en-US" sz="1200" dirty="0">
                <a:solidFill>
                  <a:srgbClr val="333333"/>
                </a:solidFill>
                <a:latin typeface="Consolas" panose="020B0609020204030204" pitchFamily="49" charset="0"/>
                <a:cs typeface="Consolas" panose="020B0609020204030204" pitchFamily="49" charset="0"/>
              </a:rPr>
              <a:t> : 			</a:t>
            </a:r>
            <a:r>
              <a:rPr lang="en-US" sz="1200" dirty="0" err="1">
                <a:solidFill>
                  <a:srgbClr val="3364A4"/>
                </a:solidFill>
                <a:latin typeface="Consolas" panose="020B0609020204030204" pitchFamily="49" charset="0"/>
                <a:cs typeface="Consolas" panose="020B0609020204030204" pitchFamily="49" charset="0"/>
              </a:rPr>
              <a:t>UIViewController</a:t>
            </a:r>
            <a:endParaRPr lang="en-US" sz="1200" dirty="0">
              <a:solidFill>
                <a:srgbClr val="3364A4"/>
              </a:solidFill>
              <a:latin typeface="Consolas" panose="020B0609020204030204" pitchFamily="49" charset="0"/>
              <a:cs typeface="Consolas" panose="020B0609020204030204" pitchFamily="49" charset="0"/>
            </a:endParaRPr>
          </a:p>
          <a:p>
            <a:pPr marL="0" indent="0">
              <a:buNone/>
            </a:pPr>
            <a:r>
              <a:rPr lang="en-US" sz="1200" dirty="0">
                <a:solidFill>
                  <a:srgbClr val="333333"/>
                </a:solidFill>
                <a:latin typeface="Consolas" panose="020B0609020204030204" pitchFamily="49" charset="0"/>
                <a:cs typeface="Consolas" panose="020B0609020204030204" pitchFamily="49" charset="0"/>
              </a:rPr>
              <a:t>{</a:t>
            </a:r>
          </a:p>
          <a:p>
            <a:pPr marL="0" indent="0">
              <a:buNone/>
            </a:pP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public</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iOSAppViewController</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IntPtr</a:t>
            </a:r>
            <a:r>
              <a:rPr lang="en-US" sz="1200" dirty="0">
                <a:solidFill>
                  <a:srgbClr val="333333"/>
                </a:solidFill>
                <a:latin typeface="Consolas" panose="020B0609020204030204" pitchFamily="49" charset="0"/>
                <a:cs typeface="Consolas" panose="020B0609020204030204" pitchFamily="49" charset="0"/>
              </a:rPr>
              <a:t> handle) :                            				</a:t>
            </a:r>
            <a:r>
              <a:rPr lang="en-US" sz="1200" dirty="0">
                <a:solidFill>
                  <a:srgbClr val="009695"/>
                </a:solidFill>
                <a:latin typeface="Consolas" panose="020B0609020204030204" pitchFamily="49" charset="0"/>
                <a:cs typeface="Consolas" panose="020B0609020204030204" pitchFamily="49" charset="0"/>
              </a:rPr>
              <a:t>base</a:t>
            </a:r>
            <a:r>
              <a:rPr lang="en-US" sz="1200" dirty="0">
                <a:solidFill>
                  <a:srgbClr val="333333"/>
                </a:solidFill>
                <a:latin typeface="Consolas" panose="020B0609020204030204" pitchFamily="49" charset="0"/>
                <a:cs typeface="Consolas" panose="020B0609020204030204" pitchFamily="49" charset="0"/>
              </a:rPr>
              <a:t> (handle){</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public</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override</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void</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ViewDidLoad</a:t>
            </a: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009695"/>
                </a:solidFill>
                <a:latin typeface="Consolas" panose="020B0609020204030204" pitchFamily="49" charset="0"/>
                <a:cs typeface="Consolas" panose="020B0609020204030204" pitchFamily="49" charset="0"/>
              </a:rPr>
              <a:t>base</a:t>
            </a:r>
            <a:r>
              <a:rPr lang="en-US" sz="1200" dirty="0" err="1">
                <a:solidFill>
                  <a:srgbClr val="333333"/>
                </a:solidFill>
                <a:latin typeface="Consolas" panose="020B0609020204030204" pitchFamily="49" charset="0"/>
                <a:cs typeface="Consolas" panose="020B0609020204030204" pitchFamily="49" charset="0"/>
              </a:rPr>
              <a:t>.ViewDidLoad</a:t>
            </a: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i="0" dirty="0">
                <a:solidFill>
                  <a:srgbClr val="333333"/>
                </a:solidFill>
                <a:latin typeface="Consolas" panose="020B0609020204030204" pitchFamily="49" charset="0"/>
                <a:cs typeface="Consolas" panose="020B0609020204030204" pitchFamily="49" charset="0"/>
              </a:rPr>
              <a:t>}</a:t>
            </a: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			</a:t>
            </a:r>
            <a:br>
              <a:rPr lang="en-US" sz="1200" i="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i="0" dirty="0">
                <a:solidFill>
                  <a:srgbClr val="009695"/>
                </a:solidFill>
                <a:latin typeface="Consolas" panose="020B0609020204030204" pitchFamily="49" charset="0"/>
                <a:cs typeface="Consolas" panose="020B0609020204030204" pitchFamily="49" charset="0"/>
              </a:rPr>
              <a:t>partial</a:t>
            </a:r>
            <a:r>
              <a:rPr lang="en-US" sz="1200" i="0" dirty="0">
                <a:solidFill>
                  <a:srgbClr val="333333"/>
                </a:solidFill>
                <a:latin typeface="Consolas" panose="020B0609020204030204" pitchFamily="49" charset="0"/>
                <a:cs typeface="Consolas" panose="020B0609020204030204" pitchFamily="49" charset="0"/>
              </a:rPr>
              <a:t> </a:t>
            </a:r>
            <a:r>
              <a:rPr lang="en-US" sz="1200" i="0" dirty="0">
                <a:solidFill>
                  <a:srgbClr val="009695"/>
                </a:solidFill>
                <a:latin typeface="Consolas" panose="020B0609020204030204" pitchFamily="49" charset="0"/>
                <a:cs typeface="Consolas" panose="020B0609020204030204" pitchFamily="49" charset="0"/>
              </a:rPr>
              <a:t>void</a:t>
            </a: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3333"/>
                </a:solidFill>
                <a:latin typeface="Consolas" panose="020B0609020204030204" pitchFamily="49" charset="0"/>
                <a:cs typeface="Consolas" panose="020B0609020204030204" pitchFamily="49" charset="0"/>
              </a:rPr>
              <a:t>OnButtonDown</a:t>
            </a: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64A4"/>
                </a:solidFill>
                <a:latin typeface="Consolas" panose="020B0609020204030204" pitchFamily="49" charset="0"/>
                <a:cs typeface="Consolas" panose="020B0609020204030204" pitchFamily="49" charset="0"/>
              </a:rPr>
              <a:t>UIButton</a:t>
            </a:r>
            <a:r>
              <a:rPr lang="en-US" sz="1200" i="0" dirty="0">
                <a:solidFill>
                  <a:srgbClr val="333333"/>
                </a:solidFill>
                <a:latin typeface="Consolas" panose="020B0609020204030204" pitchFamily="49" charset="0"/>
                <a:cs typeface="Consolas" panose="020B0609020204030204" pitchFamily="49" charset="0"/>
              </a:rPr>
              <a:t> sender)</a:t>
            </a:r>
            <a:br>
              <a:rPr lang="en-US" sz="1200" i="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i="0" dirty="0">
                <a:solidFill>
                  <a:srgbClr val="333333"/>
                </a:solidFill>
                <a:latin typeface="Consolas" panose="020B0609020204030204" pitchFamily="49" charset="0"/>
                <a:cs typeface="Consolas" panose="020B0609020204030204" pitchFamily="49" charset="0"/>
              </a:rPr>
              <a:t>{  </a:t>
            </a: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64A4"/>
                </a:solidFill>
                <a:latin typeface="Consolas" panose="020B0609020204030204" pitchFamily="49" charset="0"/>
                <a:cs typeface="Consolas" panose="020B0609020204030204" pitchFamily="49" charset="0"/>
              </a:rPr>
              <a:t>UIAlertView</a:t>
            </a:r>
            <a:r>
              <a:rPr lang="en-US" sz="1200" i="0" dirty="0">
                <a:solidFill>
                  <a:srgbClr val="333333"/>
                </a:solidFill>
                <a:latin typeface="Consolas" panose="020B0609020204030204" pitchFamily="49" charset="0"/>
                <a:cs typeface="Consolas" panose="020B0609020204030204" pitchFamily="49" charset="0"/>
              </a:rPr>
              <a:t> view = </a:t>
            </a:r>
            <a:r>
              <a:rPr lang="en-US" sz="1200" i="0" dirty="0">
                <a:solidFill>
                  <a:srgbClr val="009695"/>
                </a:solidFill>
                <a:latin typeface="Consolas" panose="020B0609020204030204" pitchFamily="49" charset="0"/>
                <a:cs typeface="Consolas" panose="020B0609020204030204" pitchFamily="49" charset="0"/>
              </a:rPr>
              <a:t>new</a:t>
            </a: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64A4"/>
                </a:solidFill>
                <a:latin typeface="Consolas" panose="020B0609020204030204" pitchFamily="49" charset="0"/>
                <a:cs typeface="Consolas" panose="020B0609020204030204" pitchFamily="49" charset="0"/>
              </a:rPr>
              <a:t>UIAlertView</a:t>
            </a:r>
            <a:r>
              <a:rPr lang="en-US" sz="1200" i="0" dirty="0">
                <a:solidFill>
                  <a:srgbClr val="333333"/>
                </a:solidFill>
                <a:latin typeface="Consolas" panose="020B0609020204030204" pitchFamily="49" charset="0"/>
                <a:cs typeface="Consolas" panose="020B0609020204030204" pitchFamily="49" charset="0"/>
              </a:rPr>
              <a:t>(); </a:t>
            </a: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3333"/>
                </a:solidFill>
                <a:latin typeface="Consolas" panose="020B0609020204030204" pitchFamily="49" charset="0"/>
                <a:cs typeface="Consolas" panose="020B0609020204030204" pitchFamily="49" charset="0"/>
              </a:rPr>
              <a:t>view.Title</a:t>
            </a:r>
            <a:r>
              <a:rPr lang="en-US" sz="1200" i="0" dirty="0">
                <a:solidFill>
                  <a:srgbClr val="333333"/>
                </a:solidFill>
                <a:latin typeface="Consolas" panose="020B0609020204030204" pitchFamily="49" charset="0"/>
                <a:cs typeface="Consolas" panose="020B0609020204030204" pitchFamily="49" charset="0"/>
              </a:rPr>
              <a:t> = </a:t>
            </a:r>
            <a:r>
              <a:rPr lang="en-US" sz="1200" i="0" dirty="0">
                <a:solidFill>
                  <a:srgbClr val="F57D00"/>
                </a:solidFill>
                <a:latin typeface="Consolas" panose="020B0609020204030204" pitchFamily="49" charset="0"/>
                <a:cs typeface="Consolas" panose="020B0609020204030204" pitchFamily="49" charset="0"/>
              </a:rPr>
              <a:t>"Hello World"</a:t>
            </a:r>
            <a:r>
              <a:rPr lang="en-US" sz="1200" i="0" dirty="0">
                <a:solidFill>
                  <a:srgbClr val="333333"/>
                </a:solidFill>
                <a:latin typeface="Consolas" panose="020B0609020204030204" pitchFamily="49" charset="0"/>
                <a:cs typeface="Consolas" panose="020B0609020204030204" pitchFamily="49" charset="0"/>
              </a:rPr>
              <a:t> ; </a:t>
            </a: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3333"/>
                </a:solidFill>
                <a:latin typeface="Consolas" panose="020B0609020204030204" pitchFamily="49" charset="0"/>
                <a:cs typeface="Consolas" panose="020B0609020204030204" pitchFamily="49" charset="0"/>
              </a:rPr>
              <a:t>view.Message</a:t>
            </a:r>
            <a:r>
              <a:rPr lang="en-US" sz="1200" i="0" dirty="0">
                <a:solidFill>
                  <a:srgbClr val="333333"/>
                </a:solidFill>
                <a:latin typeface="Consolas" panose="020B0609020204030204" pitchFamily="49" charset="0"/>
                <a:cs typeface="Consolas" panose="020B0609020204030204" pitchFamily="49" charset="0"/>
              </a:rPr>
              <a:t> = </a:t>
            </a:r>
            <a:r>
              <a:rPr lang="en-US" sz="1200" i="0" dirty="0">
                <a:solidFill>
                  <a:srgbClr val="F57D00"/>
                </a:solidFill>
                <a:latin typeface="Consolas" panose="020B0609020204030204" pitchFamily="49" charset="0"/>
                <a:cs typeface="Consolas" panose="020B0609020204030204" pitchFamily="49" charset="0"/>
              </a:rPr>
              <a:t>"How are you? "</a:t>
            </a:r>
            <a:r>
              <a:rPr lang="en-US" sz="1200" i="0" dirty="0">
                <a:solidFill>
                  <a:srgbClr val="333333"/>
                </a:solidFill>
                <a:latin typeface="Consolas" panose="020B0609020204030204" pitchFamily="49" charset="0"/>
                <a:cs typeface="Consolas" panose="020B0609020204030204" pitchFamily="49" charset="0"/>
              </a:rPr>
              <a:t> ; </a:t>
            </a: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3333"/>
                </a:solidFill>
                <a:latin typeface="Consolas" panose="020B0609020204030204" pitchFamily="49" charset="0"/>
                <a:cs typeface="Consolas" panose="020B0609020204030204" pitchFamily="49" charset="0"/>
              </a:rPr>
              <a:t>view.AddButton</a:t>
            </a:r>
            <a:r>
              <a:rPr lang="en-US" sz="1200" i="0" dirty="0">
                <a:solidFill>
                  <a:srgbClr val="333333"/>
                </a:solidFill>
                <a:latin typeface="Consolas" panose="020B0609020204030204" pitchFamily="49" charset="0"/>
                <a:cs typeface="Consolas" panose="020B0609020204030204" pitchFamily="49" charset="0"/>
              </a:rPr>
              <a:t> (</a:t>
            </a:r>
            <a:r>
              <a:rPr lang="en-US" sz="1200" i="0" dirty="0">
                <a:solidFill>
                  <a:srgbClr val="F57D00"/>
                </a:solidFill>
                <a:latin typeface="Consolas" panose="020B0609020204030204" pitchFamily="49" charset="0"/>
                <a:cs typeface="Consolas" panose="020B0609020204030204" pitchFamily="49" charset="0"/>
              </a:rPr>
              <a:t>"OK"</a:t>
            </a:r>
            <a:r>
              <a:rPr lang="en-US" sz="1200" i="0" dirty="0">
                <a:solidFill>
                  <a:srgbClr val="333333"/>
                </a:solidFill>
                <a:latin typeface="Consolas" panose="020B0609020204030204" pitchFamily="49" charset="0"/>
                <a:cs typeface="Consolas" panose="020B0609020204030204" pitchFamily="49" charset="0"/>
              </a:rPr>
              <a:t>); </a:t>
            </a: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	</a:t>
            </a:r>
            <a:r>
              <a:rPr lang="en-US" sz="1200" i="0" dirty="0" err="1">
                <a:solidFill>
                  <a:srgbClr val="333333"/>
                </a:solidFill>
                <a:latin typeface="Consolas" panose="020B0609020204030204" pitchFamily="49" charset="0"/>
                <a:cs typeface="Consolas" panose="020B0609020204030204" pitchFamily="49" charset="0"/>
              </a:rPr>
              <a:t>view.Show</a:t>
            </a:r>
            <a:r>
              <a:rPr lang="en-US" sz="1200" i="0" dirty="0">
                <a:solidFill>
                  <a:srgbClr val="333333"/>
                </a:solidFill>
                <a:latin typeface="Consolas" panose="020B0609020204030204" pitchFamily="49" charset="0"/>
                <a:cs typeface="Consolas" panose="020B0609020204030204" pitchFamily="49" charset="0"/>
              </a:rPr>
              <a:t>(); </a:t>
            </a:r>
            <a:br>
              <a:rPr lang="en-US" sz="1200" i="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i="0" dirty="0">
                <a:solidFill>
                  <a:srgbClr val="333333"/>
                </a:solidFill>
                <a:latin typeface="Consolas" panose="020B0609020204030204" pitchFamily="49" charset="0"/>
                <a:cs typeface="Consolas" panose="020B0609020204030204" pitchFamily="49" charset="0"/>
              </a:rPr>
              <a:t>}  </a:t>
            </a:r>
            <a:br>
              <a:rPr lang="en-US" sz="1200" i="0" dirty="0">
                <a:solidFill>
                  <a:srgbClr val="333333"/>
                </a:solidFill>
                <a:latin typeface="Consolas" panose="020B0609020204030204" pitchFamily="49" charset="0"/>
                <a:cs typeface="Consolas" panose="020B0609020204030204" pitchFamily="49" charset="0"/>
              </a:rPr>
            </a:br>
            <a:br>
              <a:rPr lang="en-US" sz="1200" i="0" dirty="0">
                <a:solidFill>
                  <a:srgbClr val="333333"/>
                </a:solidFill>
                <a:latin typeface="Consolas" panose="020B0609020204030204" pitchFamily="49" charset="0"/>
                <a:cs typeface="Consolas" panose="020B0609020204030204" pitchFamily="49" charset="0"/>
              </a:rPr>
            </a:br>
            <a:r>
              <a:rPr lang="en-US" sz="1200" i="0" dirty="0">
                <a:solidFill>
                  <a:srgbClr val="333333"/>
                </a:solidFill>
                <a:latin typeface="Consolas" panose="020B0609020204030204" pitchFamily="49" charset="0"/>
                <a:cs typeface="Consolas" panose="020B0609020204030204" pitchFamily="49" charset="0"/>
              </a:rPr>
              <a:t>}</a:t>
            </a:r>
            <a:br>
              <a:rPr lang="en-US" sz="1200" i="0" dirty="0">
                <a:solidFill>
                  <a:srgbClr val="333333"/>
                </a:solidFill>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a:p>
            <a:pPr marL="0" indent="0">
              <a:buFont typeface="Arial"/>
              <a:buNone/>
            </a:pPr>
            <a:endParaRPr lang="en-US" sz="1200" dirty="0">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lstStyle/>
          <a:p>
            <a:r>
              <a:rPr lang="en-US"/>
              <a:t>iOS </a:t>
            </a:r>
            <a:endParaRPr lang="en-US" dirty="0"/>
          </a:p>
        </p:txBody>
      </p:sp>
    </p:spTree>
    <p:extLst>
      <p:ext uri="{BB962C8B-B14F-4D97-AF65-F5344CB8AC3E}">
        <p14:creationId xmlns:p14="http://schemas.microsoft.com/office/powerpoint/2010/main" val="4286370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ndroid C#.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7019" y="2037713"/>
            <a:ext cx="5030885" cy="3458735"/>
          </a:xfrm>
          <a:prstGeom prst="rect">
            <a:avLst/>
          </a:prstGeom>
        </p:spPr>
      </p:pic>
      <p:sp>
        <p:nvSpPr>
          <p:cNvPr id="2" name="Title 1"/>
          <p:cNvSpPr>
            <a:spLocks noGrp="1"/>
          </p:cNvSpPr>
          <p:nvPr>
            <p:ph type="title"/>
          </p:nvPr>
        </p:nvSpPr>
        <p:spPr/>
        <p:txBody>
          <a:bodyPr/>
          <a:lstStyle/>
          <a:p>
            <a:r>
              <a:rPr lang="en-US" dirty="0" err="1"/>
              <a:t>Xamarin</a:t>
            </a:r>
            <a:r>
              <a:rPr lang="en-US" dirty="0"/>
              <a:t> for Android</a:t>
            </a:r>
          </a:p>
        </p:txBody>
      </p:sp>
      <p:sp>
        <p:nvSpPr>
          <p:cNvPr id="10" name="Content Placeholder 9"/>
          <p:cNvSpPr>
            <a:spLocks noGrp="1"/>
          </p:cNvSpPr>
          <p:nvPr>
            <p:ph idx="1"/>
          </p:nvPr>
        </p:nvSpPr>
        <p:spPr>
          <a:xfrm>
            <a:off x="426720" y="1540565"/>
            <a:ext cx="6220299" cy="4180966"/>
          </a:xfrm>
        </p:spPr>
        <p:txBody>
          <a:bodyPr>
            <a:normAutofit fontScale="77500" lnSpcReduction="20000"/>
          </a:bodyPr>
          <a:lstStyle/>
          <a:p>
            <a:endParaRPr lang="en-US" dirty="0"/>
          </a:p>
          <a:p>
            <a:r>
              <a:rPr lang="en-US" sz="4600" dirty="0"/>
              <a:t>Based on Mono for Android</a:t>
            </a:r>
          </a:p>
          <a:p>
            <a:endParaRPr lang="en-US" sz="4600" dirty="0"/>
          </a:p>
          <a:p>
            <a:r>
              <a:rPr lang="en-US" sz="4600" dirty="0"/>
              <a:t>Runs Mono VM on Linux kernel along with ART</a:t>
            </a:r>
          </a:p>
          <a:p>
            <a:pPr marL="0" indent="0">
              <a:buNone/>
            </a:pPr>
            <a:endParaRPr lang="en-US" sz="4600" dirty="0"/>
          </a:p>
          <a:p>
            <a:r>
              <a:rPr lang="en-US" sz="4600" dirty="0" err="1"/>
              <a:t>SGen</a:t>
            </a:r>
            <a:r>
              <a:rPr lang="en-US" sz="4600" dirty="0"/>
              <a:t> Garbage collector for C# objects</a:t>
            </a:r>
          </a:p>
          <a:p>
            <a:endParaRPr lang="en-US" dirty="0"/>
          </a:p>
          <a:p>
            <a:endParaRPr lang="en-US" dirty="0"/>
          </a:p>
          <a:p>
            <a:endParaRPr lang="en-US" dirty="0"/>
          </a:p>
        </p:txBody>
      </p:sp>
    </p:spTree>
    <p:extLst>
      <p:ext uri="{BB962C8B-B14F-4D97-AF65-F5344CB8AC3E}">
        <p14:creationId xmlns:p14="http://schemas.microsoft.com/office/powerpoint/2010/main" val="641925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1000"/>
                                        <p:tgtEl>
                                          <p:spTgt spid="10">
                                            <p:txEl>
                                              <p:pRg st="1" end="1"/>
                                            </p:txEl>
                                          </p:spTgt>
                                        </p:tgtEl>
                                      </p:cBhvr>
                                    </p:animEffect>
                                    <p:anim calcmode="lin" valueType="num">
                                      <p:cBhvr>
                                        <p:cTn id="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1000"/>
                                        <p:tgtEl>
                                          <p:spTgt spid="10">
                                            <p:txEl>
                                              <p:pRg st="3" end="3"/>
                                            </p:txEl>
                                          </p:spTgt>
                                        </p:tgtEl>
                                      </p:cBhvr>
                                    </p:animEffect>
                                    <p:anim calcmode="lin" valueType="num">
                                      <p:cBhvr>
                                        <p:cTn id="1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1000"/>
                                        <p:tgtEl>
                                          <p:spTgt spid="10">
                                            <p:txEl>
                                              <p:pRg st="5" end="5"/>
                                            </p:txEl>
                                          </p:spTgt>
                                        </p:tgtEl>
                                      </p:cBhvr>
                                    </p:animEffect>
                                    <p:anim calcmode="lin" valueType="num">
                                      <p:cBhvr>
                                        <p:cTn id="1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26720" y="1070397"/>
            <a:ext cx="4821732" cy="5129519"/>
          </a:xfrm>
          <a:prstGeom prst="rect">
            <a:avLst/>
          </a:prstGeom>
          <a:ln>
            <a:solidFill>
              <a:schemeClr val="bg1">
                <a:lumMod val="75000"/>
              </a:schemeClr>
            </a:solidFill>
          </a:ln>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50" dirty="0">
                <a:latin typeface="Consolas" panose="020B0609020204030204" pitchFamily="49" charset="0"/>
                <a:cs typeface="Consolas" panose="020B0609020204030204" pitchFamily="49" charset="0"/>
              </a:rPr>
              <a:t>public class </a:t>
            </a:r>
            <a:r>
              <a:rPr lang="en-US" sz="1050" dirty="0" err="1">
                <a:latin typeface="Consolas" panose="020B0609020204030204" pitchFamily="49" charset="0"/>
                <a:cs typeface="Consolas" panose="020B0609020204030204" pitchFamily="49" charset="0"/>
              </a:rPr>
              <a:t>MyActivity</a:t>
            </a:r>
            <a:r>
              <a:rPr lang="en-US" sz="1050" dirty="0">
                <a:latin typeface="Consolas" panose="020B0609020204030204" pitchFamily="49" charset="0"/>
                <a:cs typeface="Consolas" panose="020B0609020204030204" pitchFamily="49" charset="0"/>
              </a:rPr>
              <a:t> extends Activity {</a:t>
            </a:r>
          </a:p>
          <a:p>
            <a:r>
              <a:rPr lang="en-US" sz="1050" dirty="0">
                <a:latin typeface="Consolas" panose="020B0609020204030204" pitchFamily="49" charset="0"/>
                <a:cs typeface="Consolas" panose="020B0609020204030204" pitchFamily="49" charset="0"/>
              </a:rPr>
              <a:t> @Override</a:t>
            </a:r>
          </a:p>
          <a:p>
            <a:r>
              <a:rPr lang="en-US" sz="1050" dirty="0">
                <a:latin typeface="Consolas" panose="020B0609020204030204" pitchFamily="49" charset="0"/>
                <a:cs typeface="Consolas" panose="020B0609020204030204" pitchFamily="49" charset="0"/>
              </a:rPr>
              <a:t> public void </a:t>
            </a:r>
            <a:r>
              <a:rPr lang="en-US" sz="1050" dirty="0" err="1">
                <a:latin typeface="Consolas" panose="020B0609020204030204" pitchFamily="49" charset="0"/>
                <a:cs typeface="Consolas" panose="020B0609020204030204" pitchFamily="49" charset="0"/>
              </a:rPr>
              <a:t>onCreate</a:t>
            </a:r>
            <a:r>
              <a:rPr lang="en-US" sz="1050" dirty="0">
                <a:latin typeface="Consolas" panose="020B0609020204030204" pitchFamily="49" charset="0"/>
                <a:cs typeface="Consolas" panose="020B0609020204030204" pitchFamily="49" charset="0"/>
              </a:rPr>
              <a:t>(Bundle </a:t>
            </a:r>
            <a:r>
              <a:rPr lang="en-US" sz="1050" dirty="0" err="1">
                <a:latin typeface="Consolas" panose="020B0609020204030204" pitchFamily="49" charset="0"/>
                <a:cs typeface="Consolas" panose="020B0609020204030204" pitchFamily="49" charset="0"/>
              </a:rPr>
              <a:t>savedInstanceState</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Button </a:t>
            </a:r>
            <a:r>
              <a:rPr lang="en-US" sz="1050" dirty="0" err="1">
                <a:latin typeface="Consolas" panose="020B0609020204030204" pitchFamily="49" charset="0"/>
                <a:cs typeface="Consolas" panose="020B0609020204030204" pitchFamily="49" charset="0"/>
              </a:rPr>
              <a:t>myBtn</a:t>
            </a:r>
            <a:r>
              <a:rPr lang="en-US" sz="1050" dirty="0">
                <a:latin typeface="Consolas" panose="020B0609020204030204" pitchFamily="49" charset="0"/>
                <a:cs typeface="Consolas" panose="020B0609020204030204" pitchFamily="49" charset="0"/>
              </a:rPr>
              <a:t> =  (Button) </a:t>
            </a:r>
            <a:r>
              <a:rPr lang="en-US" sz="1050" dirty="0" err="1">
                <a:latin typeface="Consolas" panose="020B0609020204030204" pitchFamily="49" charset="0"/>
                <a:cs typeface="Consolas" panose="020B0609020204030204" pitchFamily="49" charset="0"/>
              </a:rPr>
              <a:t>this.findViewById</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R.id.clickMe</a:t>
            </a:r>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myBtn.setOnClickListener</a:t>
            </a:r>
            <a:r>
              <a:rPr lang="en-US" sz="1050" dirty="0">
                <a:latin typeface="Consolas" panose="020B0609020204030204" pitchFamily="49" charset="0"/>
                <a:cs typeface="Consolas" panose="020B0609020204030204" pitchFamily="49" charset="0"/>
              </a:rPr>
              <a:t>( new </a:t>
            </a:r>
            <a:r>
              <a:rPr lang="en-US" sz="1050" dirty="0" err="1">
                <a:latin typeface="Consolas" panose="020B0609020204030204" pitchFamily="49" charset="0"/>
                <a:cs typeface="Consolas" panose="020B0609020204030204" pitchFamily="49" charset="0"/>
              </a:rPr>
              <a:t>View.OnClickListener</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@Override</a:t>
            </a:r>
          </a:p>
          <a:p>
            <a:r>
              <a:rPr lang="en-US" sz="1050" dirty="0">
                <a:latin typeface="Consolas" panose="020B0609020204030204" pitchFamily="49" charset="0"/>
                <a:cs typeface="Consolas" panose="020B0609020204030204" pitchFamily="49" charset="0"/>
              </a:rPr>
              <a:t>      public void </a:t>
            </a:r>
            <a:r>
              <a:rPr lang="en-US" sz="1050" dirty="0" err="1">
                <a:latin typeface="Consolas" panose="020B0609020204030204" pitchFamily="49" charset="0"/>
                <a:cs typeface="Consolas" panose="020B0609020204030204" pitchFamily="49" charset="0"/>
              </a:rPr>
              <a:t>onClick</a:t>
            </a:r>
            <a:r>
              <a:rPr lang="en-US" sz="1050" dirty="0">
                <a:latin typeface="Consolas" panose="020B0609020204030204" pitchFamily="49" charset="0"/>
                <a:cs typeface="Consolas" panose="020B0609020204030204" pitchFamily="49" charset="0"/>
              </a:rPr>
              <a:t>(View view) {</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AlertDialog.Builder</a:t>
            </a:r>
            <a:r>
              <a:rPr lang="en-US" sz="1050" dirty="0">
                <a:latin typeface="Consolas" panose="020B0609020204030204" pitchFamily="49" charset="0"/>
                <a:cs typeface="Consolas" panose="020B0609020204030204" pitchFamily="49" charset="0"/>
              </a:rPr>
              <a:t> builder = new    	 	</a:t>
            </a:r>
            <a:r>
              <a:rPr lang="en-US" sz="1050" dirty="0" err="1">
                <a:latin typeface="Consolas" panose="020B0609020204030204" pitchFamily="49" charset="0"/>
                <a:cs typeface="Consolas" panose="020B0609020204030204" pitchFamily="49" charset="0"/>
              </a:rPr>
              <a:t>AlertDialog.Builder</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MyActivity.this</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builder.setTitle</a:t>
            </a:r>
            <a:r>
              <a:rPr lang="en-US" sz="1050" dirty="0">
                <a:latin typeface="Consolas" panose="020B0609020204030204" pitchFamily="49" charset="0"/>
                <a:cs typeface="Consolas" panose="020B0609020204030204" pitchFamily="49" charset="0"/>
              </a:rPr>
              <a:t>( "Hello World")</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setMessage</a:t>
            </a:r>
            <a:r>
              <a:rPr lang="en-US" sz="1050" dirty="0">
                <a:latin typeface="Consolas" panose="020B0609020204030204" pitchFamily="49" charset="0"/>
                <a:cs typeface="Consolas" panose="020B0609020204030204" pitchFamily="49" charset="0"/>
              </a:rPr>
              <a:t>("How are you?")</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setPositiveButton</a:t>
            </a:r>
            <a:r>
              <a:rPr lang="en-US" sz="1050" dirty="0">
                <a:latin typeface="Consolas" panose="020B0609020204030204" pitchFamily="49" charset="0"/>
                <a:cs typeface="Consolas" panose="020B0609020204030204" pitchFamily="49" charset="0"/>
              </a:rPr>
              <a:t>( "OK", new 	  	 	</a:t>
            </a:r>
            <a:r>
              <a:rPr lang="en-US" sz="1050" dirty="0" err="1">
                <a:latin typeface="Consolas" panose="020B0609020204030204" pitchFamily="49" charset="0"/>
                <a:cs typeface="Consolas" panose="020B0609020204030204" pitchFamily="49" charset="0"/>
              </a:rPr>
              <a:t>DialogInterface.OnClickListener</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@Override</a:t>
            </a:r>
          </a:p>
          <a:p>
            <a:r>
              <a:rPr lang="en-US" sz="1050" dirty="0">
                <a:latin typeface="Consolas" panose="020B0609020204030204" pitchFamily="49" charset="0"/>
                <a:cs typeface="Consolas" panose="020B0609020204030204" pitchFamily="49" charset="0"/>
              </a:rPr>
              <a:t>            public void </a:t>
            </a:r>
            <a:r>
              <a:rPr lang="en-US" sz="1050" dirty="0" err="1">
                <a:latin typeface="Consolas" panose="020B0609020204030204" pitchFamily="49" charset="0"/>
                <a:cs typeface="Consolas" panose="020B0609020204030204" pitchFamily="49" charset="0"/>
              </a:rPr>
              <a:t>onClick</a:t>
            </a:r>
            <a:r>
              <a:rPr lang="en-US" sz="1050" dirty="0">
                <a:latin typeface="Consolas" panose="020B0609020204030204" pitchFamily="49" charset="0"/>
                <a:cs typeface="Consolas" panose="020B0609020204030204" pitchFamily="49" charset="0"/>
              </a:rPr>
              <a:t>(</a:t>
            </a:r>
            <a:r>
              <a:rPr lang="en-US" sz="1050" dirty="0" err="1">
                <a:latin typeface="Consolas" panose="020B0609020204030204" pitchFamily="49" charset="0"/>
                <a:cs typeface="Consolas" panose="020B0609020204030204" pitchFamily="49" charset="0"/>
              </a:rPr>
              <a:t>DialogInterface</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dialogInterface</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int</a:t>
            </a:r>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i</a:t>
            </a:r>
            <a:r>
              <a:rPr lang="en-US" sz="1050" dirty="0">
                <a:latin typeface="Consolas" panose="020B0609020204030204" pitchFamily="49" charset="0"/>
                <a:cs typeface="Consolas" panose="020B0609020204030204" pitchFamily="49" charset="0"/>
              </a:rPr>
              <a:t>) {</a:t>
            </a:r>
          </a:p>
          <a:p>
            <a:r>
              <a:rPr lang="en-US" sz="1050" dirty="0">
                <a:latin typeface="Consolas" panose="020B0609020204030204" pitchFamily="49" charset="0"/>
                <a:cs typeface="Consolas" panose="020B0609020204030204" pitchFamily="49" charset="0"/>
              </a:rPr>
              <a:t>              </a:t>
            </a:r>
            <a:r>
              <a:rPr lang="en-US" sz="1050" dirty="0" err="1">
                <a:latin typeface="Consolas" panose="020B0609020204030204" pitchFamily="49" charset="0"/>
                <a:cs typeface="Consolas" panose="020B0609020204030204" pitchFamily="49" charset="0"/>
              </a:rPr>
              <a:t>dialogInterface.dismiss</a:t>
            </a:r>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            }}) .show();</a:t>
            </a:r>
          </a:p>
          <a:p>
            <a:r>
              <a:rPr lang="en-US" sz="1050" dirty="0">
                <a:latin typeface="Consolas" panose="020B0609020204030204" pitchFamily="49" charset="0"/>
                <a:cs typeface="Consolas" panose="020B0609020204030204" pitchFamily="49" charset="0"/>
              </a:rPr>
              <a:t>      }});</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a:t>
            </a:r>
          </a:p>
          <a:p>
            <a:r>
              <a:rPr lang="en-US" sz="1050" dirty="0">
                <a:latin typeface="Consolas" panose="020B0609020204030204" pitchFamily="49" charset="0"/>
                <a:cs typeface="Consolas" panose="020B0609020204030204" pitchFamily="49" charset="0"/>
              </a:rPr>
              <a:t>}</a:t>
            </a:r>
          </a:p>
        </p:txBody>
      </p:sp>
      <p:sp>
        <p:nvSpPr>
          <p:cNvPr id="3" name="Content Placeholder 2"/>
          <p:cNvSpPr txBox="1">
            <a:spLocks/>
          </p:cNvSpPr>
          <p:nvPr/>
        </p:nvSpPr>
        <p:spPr>
          <a:xfrm>
            <a:off x="6185647" y="1070396"/>
            <a:ext cx="5471032" cy="5129519"/>
          </a:xfrm>
          <a:prstGeom prst="rect">
            <a:avLst/>
          </a:prstGeom>
          <a:ln>
            <a:solidFill>
              <a:schemeClr val="bg1">
                <a:lumMod val="75000"/>
              </a:schemeClr>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solidFill>
                  <a:srgbClr val="333333"/>
                </a:solidFill>
                <a:latin typeface="Consolas" panose="020B0609020204030204" pitchFamily="49" charset="0"/>
                <a:cs typeface="Consolas" panose="020B0609020204030204" pitchFamily="49" charset="0"/>
              </a:rPr>
              <a:t>[</a:t>
            </a:r>
            <a:r>
              <a:rPr lang="en-US" sz="1200" dirty="0">
                <a:solidFill>
                  <a:srgbClr val="3364A4"/>
                </a:solidFill>
                <a:latin typeface="Consolas" panose="020B0609020204030204" pitchFamily="49" charset="0"/>
                <a:cs typeface="Consolas" panose="020B0609020204030204" pitchFamily="49" charset="0"/>
              </a:rPr>
              <a:t>Activity</a:t>
            </a:r>
            <a:r>
              <a:rPr lang="en-US" sz="1200" dirty="0">
                <a:solidFill>
                  <a:srgbClr val="333333"/>
                </a:solidFill>
                <a:latin typeface="Consolas" panose="020B0609020204030204" pitchFamily="49" charset="0"/>
                <a:cs typeface="Consolas" panose="020B0609020204030204" pitchFamily="49" charset="0"/>
              </a:rPr>
              <a:t> (Label = </a:t>
            </a:r>
            <a:r>
              <a:rPr lang="en-US" sz="1200" dirty="0">
                <a:solidFill>
                  <a:srgbClr val="F57D00"/>
                </a:solidFill>
                <a:latin typeface="Consolas" panose="020B0609020204030204" pitchFamily="49" charset="0"/>
                <a:cs typeface="Consolas" panose="020B0609020204030204" pitchFamily="49" charset="0"/>
              </a:rPr>
              <a:t>"</a:t>
            </a:r>
            <a:r>
              <a:rPr lang="en-US" sz="1200" dirty="0" err="1">
                <a:solidFill>
                  <a:srgbClr val="F57D00"/>
                </a:solidFill>
                <a:latin typeface="Consolas" panose="020B0609020204030204" pitchFamily="49" charset="0"/>
                <a:cs typeface="Consolas" panose="020B0609020204030204" pitchFamily="49" charset="0"/>
              </a:rPr>
              <a:t>AndroidApp</a:t>
            </a:r>
            <a:r>
              <a:rPr lang="en-US" sz="1200" dirty="0">
                <a:solidFill>
                  <a:srgbClr val="F57D00"/>
                </a:solidFill>
                <a:latin typeface="Consolas" panose="020B0609020204030204" pitchFamily="49" charset="0"/>
                <a:cs typeface="Consolas" panose="020B0609020204030204" pitchFamily="49" charset="0"/>
              </a:rPr>
              <a:t>"</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MainLauncher</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009695"/>
                </a:solidFill>
                <a:latin typeface="Consolas" panose="020B0609020204030204" pitchFamily="49" charset="0"/>
                <a:cs typeface="Consolas" panose="020B0609020204030204" pitchFamily="49" charset="0"/>
              </a:rPr>
              <a:t>true</a:t>
            </a:r>
            <a:r>
              <a:rPr lang="en-US" sz="1200" dirty="0">
                <a:solidFill>
                  <a:srgbClr val="333333"/>
                </a:solidFill>
                <a:latin typeface="Consolas" panose="020B0609020204030204" pitchFamily="49" charset="0"/>
                <a:cs typeface="Consolas" panose="020B0609020204030204" pitchFamily="49" charset="0"/>
              </a:rPr>
              <a:t>, Icon = </a:t>
            </a:r>
            <a:r>
              <a:rPr lang="en-US" sz="1200" dirty="0">
                <a:solidFill>
                  <a:srgbClr val="F57D00"/>
                </a:solidFill>
                <a:latin typeface="Consolas" panose="020B0609020204030204" pitchFamily="49" charset="0"/>
                <a:cs typeface="Consolas" panose="020B0609020204030204" pitchFamily="49" charset="0"/>
              </a:rPr>
              <a:t>"@</a:t>
            </a:r>
            <a:r>
              <a:rPr lang="en-US" sz="1200" dirty="0" err="1">
                <a:solidFill>
                  <a:srgbClr val="F57D00"/>
                </a:solidFill>
                <a:latin typeface="Consolas" panose="020B0609020204030204" pitchFamily="49" charset="0"/>
                <a:cs typeface="Consolas" panose="020B0609020204030204" pitchFamily="49" charset="0"/>
              </a:rPr>
              <a:t>drawable</a:t>
            </a:r>
            <a:r>
              <a:rPr lang="en-US" sz="1200" dirty="0">
                <a:solidFill>
                  <a:srgbClr val="F57D00"/>
                </a:solidFill>
                <a:latin typeface="Consolas" panose="020B0609020204030204" pitchFamily="49" charset="0"/>
                <a:cs typeface="Consolas" panose="020B0609020204030204" pitchFamily="49" charset="0"/>
              </a:rPr>
              <a:t>/icon"</a:t>
            </a:r>
            <a:r>
              <a:rPr lang="en-US" sz="1200" dirty="0">
                <a:solidFill>
                  <a:srgbClr val="333333"/>
                </a:solidFill>
                <a:latin typeface="Consolas" panose="020B0609020204030204" pitchFamily="49" charset="0"/>
                <a:cs typeface="Consolas" panose="020B0609020204030204" pitchFamily="49" charset="0"/>
              </a:rPr>
              <a:t>)]</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public</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class</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MainActivity</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3364A4"/>
                </a:solidFill>
                <a:latin typeface="Consolas" panose="020B0609020204030204" pitchFamily="49" charset="0"/>
                <a:cs typeface="Consolas" panose="020B0609020204030204" pitchFamily="49" charset="0"/>
              </a:rPr>
              <a:t>Activity </a:t>
            </a:r>
            <a:r>
              <a:rPr lang="en-US" sz="1200" dirty="0">
                <a:solidFill>
                  <a:srgbClr val="333333"/>
                </a:solidFill>
                <a:latin typeface="Consolas" panose="020B0609020204030204" pitchFamily="49" charset="0"/>
                <a:cs typeface="Consolas" panose="020B0609020204030204" pitchFamily="49" charset="0"/>
              </a:rPr>
              <a:t>{</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protected</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override</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void</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OnCreate</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3364A4"/>
                </a:solidFill>
                <a:latin typeface="Consolas" panose="020B0609020204030204" pitchFamily="49" charset="0"/>
                <a:cs typeface="Consolas" panose="020B0609020204030204" pitchFamily="49" charset="0"/>
              </a:rPr>
              <a:t>Bundle</a:t>
            </a:r>
            <a:r>
              <a:rPr lang="en-US" sz="1200" dirty="0">
                <a:solidFill>
                  <a:srgbClr val="333333"/>
                </a:solidFill>
                <a:latin typeface="Consolas" panose="020B0609020204030204" pitchFamily="49" charset="0"/>
                <a:cs typeface="Consolas" panose="020B0609020204030204" pitchFamily="49" charset="0"/>
              </a:rPr>
              <a:t> bundle)</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009695"/>
                </a:solidFill>
                <a:latin typeface="Consolas" panose="020B0609020204030204" pitchFamily="49" charset="0"/>
                <a:cs typeface="Consolas" panose="020B0609020204030204" pitchFamily="49" charset="0"/>
              </a:rPr>
              <a:t>base</a:t>
            </a:r>
            <a:r>
              <a:rPr lang="en-US" sz="1200" dirty="0" err="1">
                <a:solidFill>
                  <a:srgbClr val="333333"/>
                </a:solidFill>
                <a:latin typeface="Consolas" panose="020B0609020204030204" pitchFamily="49" charset="0"/>
                <a:cs typeface="Consolas" panose="020B0609020204030204" pitchFamily="49" charset="0"/>
              </a:rPr>
              <a:t>.OnCreate</a:t>
            </a:r>
            <a:r>
              <a:rPr lang="en-US" sz="1200" dirty="0">
                <a:solidFill>
                  <a:srgbClr val="333333"/>
                </a:solidFill>
                <a:latin typeface="Consolas" panose="020B0609020204030204" pitchFamily="49" charset="0"/>
                <a:cs typeface="Consolas" panose="020B0609020204030204" pitchFamily="49" charset="0"/>
              </a:rPr>
              <a:t> (bundle);</a:t>
            </a:r>
            <a:br>
              <a:rPr lang="en-US" sz="1200" i="1" dirty="0">
                <a:solidFill>
                  <a:srgbClr val="888888"/>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SetContentView</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Resource</a:t>
            </a:r>
            <a:r>
              <a:rPr lang="en-US" sz="1200" dirty="0" err="1">
                <a:solidFill>
                  <a:srgbClr val="333333"/>
                </a:solidFill>
                <a:latin typeface="Consolas" panose="020B0609020204030204" pitchFamily="49" charset="0"/>
                <a:cs typeface="Consolas" panose="020B0609020204030204" pitchFamily="49" charset="0"/>
              </a:rPr>
              <a:t>.</a:t>
            </a:r>
            <a:r>
              <a:rPr lang="en-US" sz="1200" dirty="0" err="1">
                <a:solidFill>
                  <a:srgbClr val="3364A4"/>
                </a:solidFill>
                <a:latin typeface="Consolas" panose="020B0609020204030204" pitchFamily="49" charset="0"/>
                <a:cs typeface="Consolas" panose="020B0609020204030204" pitchFamily="49" charset="0"/>
              </a:rPr>
              <a:t>Layout</a:t>
            </a:r>
            <a:r>
              <a:rPr lang="en-US" sz="1200" dirty="0" err="1">
                <a:solidFill>
                  <a:srgbClr val="333333"/>
                </a:solidFill>
                <a:latin typeface="Consolas" panose="020B0609020204030204" pitchFamily="49" charset="0"/>
                <a:cs typeface="Consolas" panose="020B0609020204030204" pitchFamily="49" charset="0"/>
              </a:rPr>
              <a:t>.Main</a:t>
            </a:r>
            <a:r>
              <a:rPr lang="en-US" sz="1200" dirty="0">
                <a:solidFill>
                  <a:srgbClr val="333333"/>
                </a:solidFill>
                <a:latin typeface="Consolas" panose="020B0609020204030204" pitchFamily="49" charset="0"/>
                <a:cs typeface="Consolas" panose="020B0609020204030204" pitchFamily="49" charset="0"/>
              </a:rPr>
              <a:t>);</a:t>
            </a:r>
            <a:br>
              <a:rPr lang="en-US" sz="1200" i="1" dirty="0">
                <a:solidFill>
                  <a:srgbClr val="888888"/>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3364A4"/>
                </a:solidFill>
                <a:latin typeface="Consolas" panose="020B0609020204030204" pitchFamily="49" charset="0"/>
                <a:cs typeface="Consolas" panose="020B0609020204030204" pitchFamily="49" charset="0"/>
              </a:rPr>
              <a:t>Button</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button</a:t>
            </a:r>
            <a:r>
              <a:rPr lang="en-US" sz="1200" dirty="0">
                <a:solidFill>
                  <a:srgbClr val="333333"/>
                </a:solidFill>
                <a:latin typeface="Consolas" panose="020B0609020204030204" pitchFamily="49" charset="0"/>
                <a:cs typeface="Consolas" panose="020B0609020204030204" pitchFamily="49" charset="0"/>
              </a:rPr>
              <a:t> = </a:t>
            </a:r>
            <a:r>
              <a:rPr lang="en-US" sz="1200" dirty="0" err="1">
                <a:solidFill>
                  <a:srgbClr val="333333"/>
                </a:solidFill>
                <a:latin typeface="Consolas" panose="020B0609020204030204" pitchFamily="49" charset="0"/>
                <a:cs typeface="Consolas" panose="020B0609020204030204" pitchFamily="49" charset="0"/>
              </a:rPr>
              <a:t>FindViewById</a:t>
            </a:r>
            <a:r>
              <a:rPr lang="en-US" sz="1200" dirty="0">
                <a:solidFill>
                  <a:srgbClr val="333333"/>
                </a:solidFill>
                <a:latin typeface="Consolas" panose="020B0609020204030204" pitchFamily="49" charset="0"/>
                <a:cs typeface="Consolas" panose="020B0609020204030204" pitchFamily="49" charset="0"/>
              </a:rPr>
              <a:t>&lt;</a:t>
            </a:r>
            <a:r>
              <a:rPr lang="en-US" sz="1200" dirty="0">
                <a:solidFill>
                  <a:srgbClr val="3364A4"/>
                </a:solidFill>
                <a:latin typeface="Consolas" panose="020B0609020204030204" pitchFamily="49" charset="0"/>
                <a:cs typeface="Consolas" panose="020B0609020204030204" pitchFamily="49" charset="0"/>
              </a:rPr>
              <a:t>Button</a:t>
            </a:r>
            <a:r>
              <a:rPr lang="en-US" sz="1200" dirty="0">
                <a:solidFill>
                  <a:srgbClr val="333333"/>
                </a:solidFill>
                <a:latin typeface="Consolas" panose="020B0609020204030204" pitchFamily="49" charset="0"/>
                <a:cs typeface="Consolas" panose="020B0609020204030204" pitchFamily="49" charset="0"/>
              </a:rPr>
              <a:t>&gt; (</a:t>
            </a:r>
            <a:r>
              <a:rPr lang="en-US" sz="1200" dirty="0">
                <a:solidFill>
                  <a:srgbClr val="3364A4"/>
                </a:solidFill>
                <a:latin typeface="Consolas" panose="020B0609020204030204" pitchFamily="49" charset="0"/>
                <a:cs typeface="Consolas" panose="020B0609020204030204" pitchFamily="49" charset="0"/>
              </a:rPr>
              <a:t>Resource</a:t>
            </a:r>
            <a:r>
              <a:rPr lang="en-US" sz="1200" dirty="0">
                <a:solidFill>
                  <a:srgbClr val="333333"/>
                </a:solidFill>
                <a:latin typeface="Consolas" panose="020B0609020204030204" pitchFamily="49" charset="0"/>
                <a:cs typeface="Consolas" panose="020B0609020204030204" pitchFamily="49" charset="0"/>
              </a:rPr>
              <a:t>.</a:t>
            </a:r>
            <a:r>
              <a:rPr lang="en-US" sz="1200" dirty="0">
                <a:solidFill>
                  <a:srgbClr val="3364A4"/>
                </a:solidFill>
                <a:latin typeface="Consolas" panose="020B0609020204030204" pitchFamily="49" charset="0"/>
                <a:cs typeface="Consolas" panose="020B0609020204030204" pitchFamily="49" charset="0"/>
              </a:rPr>
              <a:t>Id</a:t>
            </a:r>
            <a:r>
              <a:rPr lang="en-US" sz="1200" dirty="0">
                <a:solidFill>
                  <a:srgbClr val="333333"/>
                </a:solidFill>
                <a:latin typeface="Consolas" panose="020B0609020204030204" pitchFamily="49" charset="0"/>
                <a:cs typeface="Consolas" panose="020B0609020204030204" pitchFamily="49" charset="0"/>
              </a:rPr>
              <a:t>.me);</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button.Click</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009695"/>
                </a:solidFill>
                <a:latin typeface="Consolas" panose="020B0609020204030204" pitchFamily="49" charset="0"/>
                <a:cs typeface="Consolas" panose="020B0609020204030204" pitchFamily="49" charset="0"/>
              </a:rPr>
              <a:t>delegate</a:t>
            </a: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AlertDialog</a:t>
            </a:r>
            <a:r>
              <a:rPr lang="en-US" sz="1200" dirty="0" err="1">
                <a:solidFill>
                  <a:srgbClr val="333333"/>
                </a:solidFill>
                <a:latin typeface="Consolas" panose="020B0609020204030204" pitchFamily="49" charset="0"/>
                <a:cs typeface="Consolas" panose="020B0609020204030204" pitchFamily="49" charset="0"/>
              </a:rPr>
              <a:t>.</a:t>
            </a:r>
            <a:r>
              <a:rPr lang="en-US" sz="1200" dirty="0" err="1">
                <a:solidFill>
                  <a:srgbClr val="3364A4"/>
                </a:solidFill>
                <a:latin typeface="Consolas" panose="020B0609020204030204" pitchFamily="49" charset="0"/>
                <a:cs typeface="Consolas" panose="020B0609020204030204" pitchFamily="49" charset="0"/>
              </a:rPr>
              <a:t>Builder</a:t>
            </a:r>
            <a:r>
              <a:rPr lang="en-US" sz="1200" dirty="0">
                <a:solidFill>
                  <a:srgbClr val="333333"/>
                </a:solidFill>
                <a:latin typeface="Consolas" panose="020B0609020204030204" pitchFamily="49" charset="0"/>
                <a:cs typeface="Consolas" panose="020B0609020204030204" pitchFamily="49" charset="0"/>
              </a:rPr>
              <a:t> builder = </a:t>
            </a:r>
            <a:r>
              <a:rPr lang="en-US" sz="1200" dirty="0">
                <a:solidFill>
                  <a:srgbClr val="009695"/>
                </a:solidFill>
                <a:latin typeface="Consolas" panose="020B0609020204030204" pitchFamily="49" charset="0"/>
                <a:cs typeface="Consolas" panose="020B0609020204030204" pitchFamily="49" charset="0"/>
              </a:rPr>
              <a:t>new</a:t>
            </a: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AlertDialog</a:t>
            </a:r>
            <a:r>
              <a:rPr lang="en-US" sz="1200" dirty="0" err="1">
                <a:solidFill>
                  <a:srgbClr val="333333"/>
                </a:solidFill>
                <a:latin typeface="Consolas" panose="020B0609020204030204" pitchFamily="49" charset="0"/>
                <a:cs typeface="Consolas" panose="020B0609020204030204" pitchFamily="49" charset="0"/>
              </a:rPr>
              <a:t>.</a:t>
            </a:r>
            <a:r>
              <a:rPr lang="en-US" sz="1200" dirty="0" err="1">
                <a:solidFill>
                  <a:srgbClr val="3364A4"/>
                </a:solidFill>
                <a:latin typeface="Consolas" panose="020B0609020204030204" pitchFamily="49" charset="0"/>
                <a:cs typeface="Consolas" panose="020B0609020204030204" pitchFamily="49" charset="0"/>
              </a:rPr>
              <a:t>Builder</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009695"/>
                </a:solidFill>
                <a:latin typeface="Consolas" panose="020B0609020204030204" pitchFamily="49" charset="0"/>
                <a:cs typeface="Consolas" panose="020B0609020204030204" pitchFamily="49" charset="0"/>
              </a:rPr>
              <a:t>this</a:t>
            </a:r>
            <a:r>
              <a:rPr lang="en-US" sz="1200" dirty="0">
                <a:solidFill>
                  <a:srgbClr val="333333"/>
                </a:solidFill>
                <a:latin typeface="Consolas" panose="020B0609020204030204" pitchFamily="49" charset="0"/>
                <a:cs typeface="Consolas" panose="020B0609020204030204" pitchFamily="49" charset="0"/>
              </a:rPr>
              <a:t> );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64A4"/>
                </a:solidFill>
                <a:latin typeface="Consolas" panose="020B0609020204030204" pitchFamily="49" charset="0"/>
                <a:cs typeface="Consolas" panose="020B0609020204030204" pitchFamily="49" charset="0"/>
              </a:rPr>
              <a:t>AlertDialog</a:t>
            </a:r>
            <a:r>
              <a:rPr lang="en-US" sz="1200" dirty="0">
                <a:solidFill>
                  <a:srgbClr val="333333"/>
                </a:solidFill>
                <a:latin typeface="Consolas" panose="020B0609020204030204" pitchFamily="49" charset="0"/>
                <a:cs typeface="Consolas" panose="020B0609020204030204" pitchFamily="49" charset="0"/>
              </a:rPr>
              <a:t> dialog = </a:t>
            </a:r>
            <a:r>
              <a:rPr lang="en-US" sz="1200" dirty="0">
                <a:solidFill>
                  <a:srgbClr val="009695"/>
                </a:solidFill>
                <a:latin typeface="Consolas" panose="020B0609020204030204" pitchFamily="49" charset="0"/>
                <a:cs typeface="Consolas" panose="020B0609020204030204" pitchFamily="49" charset="0"/>
              </a:rPr>
              <a:t>null</a:t>
            </a:r>
            <a:r>
              <a:rPr lang="en-US" sz="1200" dirty="0">
                <a:solidFill>
                  <a:srgbClr val="333333"/>
                </a:solidFill>
                <a:latin typeface="Consolas" panose="020B0609020204030204" pitchFamily="49" charset="0"/>
                <a:cs typeface="Consolas" panose="020B0609020204030204" pitchFamily="49" charset="0"/>
              </a:rPr>
              <a:t> ;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builder.SetTitle</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F57D00"/>
                </a:solidFill>
                <a:latin typeface="Consolas" panose="020B0609020204030204" pitchFamily="49" charset="0"/>
                <a:cs typeface="Consolas" panose="020B0609020204030204" pitchFamily="49" charset="0"/>
              </a:rPr>
              <a:t>"Hello World"</a:t>
            </a:r>
            <a:r>
              <a:rPr lang="en-US" sz="1200" dirty="0">
                <a:solidFill>
                  <a:srgbClr val="333333"/>
                </a:solidFill>
                <a:latin typeface="Consolas" panose="020B0609020204030204" pitchFamily="49" charset="0"/>
                <a:cs typeface="Consolas" panose="020B0609020204030204" pitchFamily="49" charset="0"/>
              </a:rPr>
              <a:t>)</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SetMessage</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F57D00"/>
                </a:solidFill>
                <a:latin typeface="Consolas" panose="020B0609020204030204" pitchFamily="49" charset="0"/>
                <a:cs typeface="Consolas" panose="020B0609020204030204" pitchFamily="49" charset="0"/>
              </a:rPr>
              <a:t>"How are you"</a:t>
            </a: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SetPositiveButton</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F57D00"/>
                </a:solidFill>
                <a:latin typeface="Consolas" panose="020B0609020204030204" pitchFamily="49" charset="0"/>
                <a:cs typeface="Consolas" panose="020B0609020204030204" pitchFamily="49" charset="0"/>
              </a:rPr>
              <a:t>"OK"</a:t>
            </a:r>
            <a:r>
              <a:rPr lang="en-US" sz="1200" dirty="0">
                <a:solidFill>
                  <a:srgbClr val="333333"/>
                </a:solidFill>
                <a:latin typeface="Consolas" panose="020B0609020204030204" pitchFamily="49" charset="0"/>
                <a:cs typeface="Consolas" panose="020B0609020204030204" pitchFamily="49" charset="0"/>
              </a:rPr>
              <a:t> , </a:t>
            </a:r>
            <a:r>
              <a:rPr lang="en-US" sz="1200" dirty="0">
                <a:solidFill>
                  <a:srgbClr val="009695"/>
                </a:solidFill>
                <a:latin typeface="Consolas" panose="020B0609020204030204" pitchFamily="49" charset="0"/>
                <a:cs typeface="Consolas" panose="020B0609020204030204" pitchFamily="49" charset="0"/>
              </a:rPr>
              <a:t>delegate</a:t>
            </a:r>
            <a:r>
              <a:rPr lang="en-US" sz="1200" dirty="0">
                <a:solidFill>
                  <a:srgbClr val="333333"/>
                </a:solidFill>
                <a:latin typeface="Consolas" panose="020B0609020204030204" pitchFamily="49" charset="0"/>
                <a:cs typeface="Consolas" panose="020B0609020204030204" pitchFamily="49" charset="0"/>
              </a:rPr>
              <a:t> {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r>
              <a:rPr lang="en-US" sz="1200" dirty="0" err="1">
                <a:solidFill>
                  <a:srgbClr val="333333"/>
                </a:solidFill>
                <a:latin typeface="Consolas" panose="020B0609020204030204" pitchFamily="49" charset="0"/>
                <a:cs typeface="Consolas" panose="020B0609020204030204" pitchFamily="49" charset="0"/>
              </a:rPr>
              <a:t>dialog.Dismiss</a:t>
            </a:r>
            <a:r>
              <a:rPr lang="en-US" sz="1200" dirty="0">
                <a:solidFill>
                  <a:srgbClr val="333333"/>
                </a:solidFill>
                <a:latin typeface="Consolas" panose="020B0609020204030204" pitchFamily="49" charset="0"/>
                <a:cs typeface="Consolas" panose="020B0609020204030204" pitchFamily="49" charset="0"/>
              </a:rPr>
              <a:t>(); } );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dialog = </a:t>
            </a:r>
            <a:r>
              <a:rPr lang="en-US" sz="1200" dirty="0" err="1">
                <a:solidFill>
                  <a:srgbClr val="333333"/>
                </a:solidFill>
                <a:latin typeface="Consolas" panose="020B0609020204030204" pitchFamily="49" charset="0"/>
                <a:cs typeface="Consolas" panose="020B0609020204030204" pitchFamily="49" charset="0"/>
              </a:rPr>
              <a:t>builder.Show</a:t>
            </a:r>
            <a:r>
              <a:rPr lang="en-US" sz="1200" dirty="0">
                <a:solidFill>
                  <a:srgbClr val="333333"/>
                </a:solidFill>
                <a:latin typeface="Consolas" panose="020B0609020204030204" pitchFamily="49" charset="0"/>
                <a:cs typeface="Consolas" panose="020B0609020204030204" pitchFamily="49" charset="0"/>
              </a:rPr>
              <a:t> (); </a:t>
            </a:r>
            <a:br>
              <a:rPr lang="en-US" sz="1200" dirty="0">
                <a:solidFill>
                  <a:srgbClr val="333333"/>
                </a:solidFill>
                <a:latin typeface="Consolas" panose="020B0609020204030204" pitchFamily="49" charset="0"/>
                <a:cs typeface="Consolas" panose="020B0609020204030204" pitchFamily="49" charset="0"/>
              </a:rPr>
            </a:b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	}</a:t>
            </a:r>
            <a:br>
              <a:rPr lang="en-US" sz="1200" dirty="0">
                <a:solidFill>
                  <a:srgbClr val="333333"/>
                </a:solidFill>
                <a:latin typeface="Consolas" panose="020B0609020204030204" pitchFamily="49" charset="0"/>
                <a:cs typeface="Consolas" panose="020B0609020204030204" pitchFamily="49" charset="0"/>
              </a:rPr>
            </a:br>
            <a:r>
              <a:rPr lang="en-US" sz="1200" dirty="0">
                <a:solidFill>
                  <a:srgbClr val="333333"/>
                </a:solidFill>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p:txBody>
      </p:sp>
      <p:sp>
        <p:nvSpPr>
          <p:cNvPr id="4" name="Title 3"/>
          <p:cNvSpPr>
            <a:spLocks noGrp="1"/>
          </p:cNvSpPr>
          <p:nvPr>
            <p:ph type="title"/>
          </p:nvPr>
        </p:nvSpPr>
        <p:spPr/>
        <p:txBody>
          <a:bodyPr/>
          <a:lstStyle/>
          <a:p>
            <a:r>
              <a:rPr lang="en-US" dirty="0"/>
              <a:t>Android</a:t>
            </a:r>
          </a:p>
        </p:txBody>
      </p:sp>
    </p:spTree>
    <p:extLst>
      <p:ext uri="{BB962C8B-B14F-4D97-AF65-F5344CB8AC3E}">
        <p14:creationId xmlns:p14="http://schemas.microsoft.com/office/powerpoint/2010/main" val="1021154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 platforms</a:t>
            </a:r>
          </a:p>
        </p:txBody>
      </p:sp>
      <p:sp>
        <p:nvSpPr>
          <p:cNvPr id="10" name="Content Placeholder 9"/>
          <p:cNvSpPr>
            <a:spLocks noGrp="1"/>
          </p:cNvSpPr>
          <p:nvPr>
            <p:ph idx="1"/>
          </p:nvPr>
        </p:nvSpPr>
        <p:spPr>
          <a:xfrm>
            <a:off x="426719" y="1283389"/>
            <a:ext cx="7638635" cy="5067499"/>
          </a:xfrm>
        </p:spPr>
        <p:txBody>
          <a:bodyPr>
            <a:normAutofit/>
          </a:bodyPr>
          <a:lstStyle/>
          <a:p>
            <a:pPr>
              <a:lnSpc>
                <a:spcPct val="110000"/>
              </a:lnSpc>
              <a:buClr>
                <a:schemeClr val="tx2"/>
              </a:buClr>
            </a:pPr>
            <a:r>
              <a:rPr lang="en-US" dirty="0"/>
              <a:t>UWP – runs directly on .NET Core framework</a:t>
            </a:r>
          </a:p>
          <a:p>
            <a:pPr>
              <a:buFont typeface="Segoe UI Light" panose="020B0502040204020203" pitchFamily="34" charset="0"/>
              <a:buChar char="‭"/>
            </a:pPr>
            <a:r>
              <a:rPr lang="en-US" sz="2400" dirty="0">
                <a:hlinkClick r:id="rId3"/>
              </a:rPr>
              <a:t>https://docs.microsoft.com/en-us/windows/uwp/get-started/whats-a-uwp</a:t>
            </a:r>
            <a:endParaRPr lang="en-US" dirty="0"/>
          </a:p>
          <a:p>
            <a:r>
              <a:rPr lang="en-US" dirty="0"/>
              <a:t>.NET for </a:t>
            </a:r>
            <a:r>
              <a:rPr lang="en-US" dirty="0" err="1"/>
              <a:t>Tizen</a:t>
            </a:r>
            <a:r>
              <a:rPr lang="en-US" dirty="0"/>
              <a:t> – .NET Core port	</a:t>
            </a:r>
          </a:p>
          <a:p>
            <a:pPr>
              <a:buFont typeface="Segoe UI Light" panose="020B0502040204020203" pitchFamily="34" charset="0"/>
              <a:buChar char="‭"/>
            </a:pPr>
            <a:r>
              <a:rPr lang="en-US" sz="2400" dirty="0">
                <a:hlinkClick r:id="rId4" action="ppaction://hlinkfile"/>
              </a:rPr>
              <a:t>developer.tizen.org</a:t>
            </a:r>
            <a:endParaRPr lang="en-US" dirty="0"/>
          </a:p>
          <a:p>
            <a:r>
              <a:rPr lang="en-US" dirty="0"/>
              <a:t>Xamarin.MAC – mono runtime running along </a:t>
            </a:r>
            <a:r>
              <a:rPr lang="en-US" dirty="0" err="1"/>
              <a:t>Obj</a:t>
            </a:r>
            <a:r>
              <a:rPr lang="en-US" dirty="0"/>
              <a:t>-C</a:t>
            </a:r>
          </a:p>
          <a:p>
            <a:pPr>
              <a:buFont typeface="Segoe UI Light" panose="020B0502040204020203" pitchFamily="34" charset="0"/>
              <a:buChar char="‭"/>
            </a:pPr>
            <a:r>
              <a:rPr lang="en-US" sz="2400" dirty="0">
                <a:hlinkClick r:id="rId5"/>
              </a:rPr>
              <a:t>https://developer.xamarin.com/guides/mac/</a:t>
            </a:r>
            <a:endParaRPr lang="en-US" sz="24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5953" y="803440"/>
            <a:ext cx="3438525" cy="13335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5959" y="2306692"/>
            <a:ext cx="3178511" cy="2146001"/>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0235" y="4622445"/>
            <a:ext cx="1590897" cy="1552792"/>
          </a:xfrm>
          <a:prstGeom prst="rect">
            <a:avLst/>
          </a:prstGeom>
        </p:spPr>
      </p:pic>
    </p:spTree>
    <p:extLst>
      <p:ext uri="{BB962C8B-B14F-4D97-AF65-F5344CB8AC3E}">
        <p14:creationId xmlns:p14="http://schemas.microsoft.com/office/powerpoint/2010/main" val="534068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1000"/>
                                        <p:tgtEl>
                                          <p:spTgt spid="10">
                                            <p:txEl>
                                              <p:pRg st="2" end="2"/>
                                            </p:txEl>
                                          </p:spTgt>
                                        </p:tgtEl>
                                      </p:cBhvr>
                                    </p:animEffect>
                                    <p:anim calcmode="lin" valueType="num">
                                      <p:cBhvr>
                                        <p:cTn id="2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1000"/>
                                        <p:tgtEl>
                                          <p:spTgt spid="10">
                                            <p:txEl>
                                              <p:pRg st="3" end="3"/>
                                            </p:txEl>
                                          </p:spTgt>
                                        </p:tgtEl>
                                      </p:cBhvr>
                                    </p:animEffect>
                                    <p:anim calcmode="lin" valueType="num">
                                      <p:cBhvr>
                                        <p:cTn id="30"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fade">
                                      <p:cBhvr>
                                        <p:cTn id="41" dur="1000"/>
                                        <p:tgtEl>
                                          <p:spTgt spid="10">
                                            <p:txEl>
                                              <p:pRg st="4" end="4"/>
                                            </p:txEl>
                                          </p:spTgt>
                                        </p:tgtEl>
                                      </p:cBhvr>
                                    </p:animEffect>
                                    <p:anim calcmode="lin" valueType="num">
                                      <p:cBhvr>
                                        <p:cTn id="4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0">
                                            <p:txEl>
                                              <p:pRg st="5" end="5"/>
                                            </p:txEl>
                                          </p:spTgt>
                                        </p:tgtEl>
                                        <p:attrNameLst>
                                          <p:attrName>style.visibility</p:attrName>
                                        </p:attrNameLst>
                                      </p:cBhvr>
                                      <p:to>
                                        <p:strVal val="visible"/>
                                      </p:to>
                                    </p:set>
                                    <p:animEffect transition="in" filter="fade">
                                      <p:cBhvr>
                                        <p:cTn id="51" dur="1000"/>
                                        <p:tgtEl>
                                          <p:spTgt spid="10">
                                            <p:txEl>
                                              <p:pRg st="5" end="5"/>
                                            </p:txEl>
                                          </p:spTgt>
                                        </p:tgtEl>
                                      </p:cBhvr>
                                    </p:animEffect>
                                    <p:anim calcmode="lin" valueType="num">
                                      <p:cBhvr>
                                        <p:cTn id="52"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a:xfrm>
            <a:off x="269240" y="3877277"/>
            <a:ext cx="9860674" cy="729943"/>
          </a:xfrm>
        </p:spPr>
        <p:txBody>
          <a:bodyPr/>
          <a:lstStyle/>
          <a:p>
            <a:r>
              <a:rPr lang="en-US" dirty="0"/>
              <a:t>Xamarin Forms app anatomy</a:t>
            </a:r>
          </a:p>
        </p:txBody>
      </p:sp>
    </p:spTree>
    <p:extLst>
      <p:ext uri="{BB962C8B-B14F-4D97-AF65-F5344CB8AC3E}">
        <p14:creationId xmlns:p14="http://schemas.microsoft.com/office/powerpoint/2010/main" val="422364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r>
              <a:rPr lang="en-US" dirty="0"/>
              <a:t> Forms – under the hood</a:t>
            </a:r>
          </a:p>
        </p:txBody>
      </p:sp>
      <p:sp>
        <p:nvSpPr>
          <p:cNvPr id="10" name="Content Placeholder 9"/>
          <p:cNvSpPr>
            <a:spLocks noGrp="1"/>
          </p:cNvSpPr>
          <p:nvPr>
            <p:ph idx="1"/>
          </p:nvPr>
        </p:nvSpPr>
        <p:spPr>
          <a:xfrm>
            <a:off x="426720" y="1540565"/>
            <a:ext cx="11021568" cy="4180966"/>
          </a:xfrm>
        </p:spPr>
        <p:txBody>
          <a:bodyPr>
            <a:normAutofit/>
          </a:bodyPr>
          <a:lstStyle/>
          <a:p>
            <a:r>
              <a:rPr lang="en-US" dirty="0"/>
              <a:t>Xamarin Forms unify the UI into one API</a:t>
            </a:r>
          </a:p>
          <a:p>
            <a:endParaRPr lang="en-US" dirty="0">
              <a:highlight>
                <a:srgbClr val="FFFF00"/>
              </a:highligh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883" y="2518758"/>
            <a:ext cx="8136637" cy="2956973"/>
          </a:xfrm>
          <a:prstGeom prst="rect">
            <a:avLst/>
          </a:prstGeom>
        </p:spPr>
      </p:pic>
    </p:spTree>
    <p:extLst>
      <p:ext uri="{BB962C8B-B14F-4D97-AF65-F5344CB8AC3E}">
        <p14:creationId xmlns:p14="http://schemas.microsoft.com/office/powerpoint/2010/main" val="2508330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Renderers</a:t>
            </a:r>
          </a:p>
        </p:txBody>
      </p:sp>
      <p:sp>
        <p:nvSpPr>
          <p:cNvPr id="5" name="Content Placeholder 9"/>
          <p:cNvSpPr>
            <a:spLocks noGrp="1"/>
          </p:cNvSpPr>
          <p:nvPr>
            <p:ph idx="1"/>
          </p:nvPr>
        </p:nvSpPr>
        <p:spPr>
          <a:xfrm>
            <a:off x="426720" y="1260646"/>
            <a:ext cx="9387840" cy="4957771"/>
          </a:xfrm>
          <a:ln>
            <a:solidFill>
              <a:schemeClr val="accent1"/>
            </a:solidFill>
          </a:ln>
        </p:spPr>
        <p:txBody>
          <a:bodyPr>
            <a:normAutofit fontScale="32500" lnSpcReduction="20000"/>
          </a:bodyPr>
          <a:lstStyle/>
          <a:p>
            <a:pPr marL="0" indent="0">
              <a:lnSpc>
                <a:spcPct val="107000"/>
              </a:lnSpc>
              <a:spcBef>
                <a:spcPts val="0"/>
              </a:spcBef>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EntryRenderer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ViewRenderer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Entry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EntryEditText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OnElementChanged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ElementChangedEventArgs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Entry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&gt; e)</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e.OldElement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textView</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this</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.CreateNativeControl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OnElementPropertyChanged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object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sender,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PropertyChangedEventArgs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e)</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07000"/>
              </a:lnSpc>
              <a:spcBef>
                <a:spcPts val="0"/>
              </a:spcBef>
              <a:spcAft>
                <a:spcPts val="0"/>
              </a:spcAft>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e.get_PropertyName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Entry</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.TextProperty.PropertyName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.Control.get_Text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.Element.Text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.Control.set_Text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.Element.Text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.Control.get_IsFocused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.Control.SetSelection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.Control.get_Text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get_Length</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.Control.ShowKeyboard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marL="0" indent="0">
              <a:lnSpc>
                <a:spcPct val="107000"/>
              </a:lnSpc>
              <a:spcBef>
                <a:spcPts val="0"/>
              </a:spcBef>
              <a:buNone/>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.OnElementPropertyChanged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(sender, e);</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538081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Effects</a:t>
            </a:r>
          </a:p>
        </p:txBody>
      </p:sp>
      <p:sp>
        <p:nvSpPr>
          <p:cNvPr id="5" name="Content Placeholder 9"/>
          <p:cNvSpPr>
            <a:spLocks noGrp="1"/>
          </p:cNvSpPr>
          <p:nvPr>
            <p:ph idx="1"/>
          </p:nvPr>
        </p:nvSpPr>
        <p:spPr>
          <a:xfrm>
            <a:off x="426720" y="1335287"/>
            <a:ext cx="8668512" cy="4726123"/>
          </a:xfrm>
          <a:ln>
            <a:solidFill>
              <a:schemeClr val="accent1"/>
            </a:solidFill>
          </a:ln>
        </p:spPr>
        <p:txBody>
          <a:bodyPr>
            <a:normAutofit fontScale="32500" lnSpcReduction="20000"/>
          </a:bodyPr>
          <a:lstStyle/>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assembly</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:ExportEffect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FocusEffect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FocusEffect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EffectsDemo.iOS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2B91AF"/>
                </a:solidFill>
                <a:latin typeface="Consolas" panose="020B0609020204030204" pitchFamily="49" charset="0"/>
                <a:ea typeface="Calibri" panose="020F0502020204030204" pitchFamily="34" charset="0"/>
                <a:cs typeface="Consolas" panose="020B0609020204030204" pitchFamily="49" charset="0"/>
              </a:rPr>
              <a:t>FocusEffect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PlatformEffect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protected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override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OnElementPropertyChanged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PropertyChangedEventArgs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base</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.OnElementPropertyChanged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args.PropertyName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IsFocused</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Control.BackgroundColor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backgroundColor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Control.BackgroundColor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UIColor.White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Control.BackgroundColor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backgroundColor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None/>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dirty="0">
              <a:latin typeface="Consolas" panose="020B0609020204030204" pitchFamily="49" charset="0"/>
            </a:endParaRPr>
          </a:p>
        </p:txBody>
      </p:sp>
    </p:spTree>
    <p:extLst>
      <p:ext uri="{BB962C8B-B14F-4D97-AF65-F5344CB8AC3E}">
        <p14:creationId xmlns:p14="http://schemas.microsoft.com/office/powerpoint/2010/main" val="35310033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Effects</a:t>
            </a:r>
          </a:p>
        </p:txBody>
      </p:sp>
      <p:sp>
        <p:nvSpPr>
          <p:cNvPr id="5" name="Content Placeholder 9"/>
          <p:cNvSpPr>
            <a:spLocks noGrp="1"/>
          </p:cNvSpPr>
          <p:nvPr>
            <p:ph idx="1"/>
          </p:nvPr>
        </p:nvSpPr>
        <p:spPr>
          <a:xfrm>
            <a:off x="426720" y="2279905"/>
            <a:ext cx="5230368" cy="2097024"/>
          </a:xfrm>
          <a:ln>
            <a:solidFill>
              <a:schemeClr val="accent1"/>
            </a:solidFill>
          </a:ln>
        </p:spPr>
        <p:txBody>
          <a:bodyPr>
            <a:normAutofit/>
          </a:bodyPr>
          <a:lstStyle/>
          <a:p>
            <a:pPr marL="0" indent="0">
              <a:buNone/>
            </a:pPr>
            <a:r>
              <a:rPr lang="en-US" sz="1500" dirty="0">
                <a:solidFill>
                  <a:srgbClr val="0000FF"/>
                </a:solidFill>
                <a:latin typeface="Consolas" panose="020B0609020204030204" pitchFamily="49" charset="0"/>
              </a:rPr>
              <a:t> &lt;</a:t>
            </a:r>
            <a:r>
              <a:rPr lang="en-US" sz="1500" dirty="0">
                <a:solidFill>
                  <a:srgbClr val="A31515"/>
                </a:solidFill>
                <a:latin typeface="Consolas" panose="020B0609020204030204" pitchFamily="49" charset="0"/>
              </a:rPr>
              <a:t>Entry</a:t>
            </a:r>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Text</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Effect attached to an Entry</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Entry.Effects</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local:FocusEffect</a:t>
            </a:r>
            <a:r>
              <a:rPr lang="en-US" sz="1500" dirty="0">
                <a:solidFill>
                  <a:srgbClr val="0000FF"/>
                </a:solidFill>
                <a:latin typeface="Consolas" panose="020B0609020204030204" pitchFamily="49" charset="0"/>
              </a:rPr>
              <a:t> /&gt;</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Entry.Effects</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FF"/>
                </a:solidFill>
                <a:latin typeface="Consolas" panose="020B0609020204030204" pitchFamily="49" charset="0"/>
              </a:rPr>
              <a:t>  &lt;/</a:t>
            </a:r>
            <a:r>
              <a:rPr lang="en-US" sz="1500" dirty="0">
                <a:solidFill>
                  <a:srgbClr val="A31515"/>
                </a:solidFill>
                <a:latin typeface="Consolas" panose="020B0609020204030204" pitchFamily="49" charset="0"/>
              </a:rPr>
              <a:t>Entry</a:t>
            </a:r>
            <a:r>
              <a:rPr lang="en-US" sz="1500" dirty="0">
                <a:solidFill>
                  <a:srgbClr val="0000FF"/>
                </a:solidFill>
                <a:latin typeface="Consolas" panose="020B0609020204030204" pitchFamily="49" charset="0"/>
              </a:rPr>
              <a:t>&gt;</a:t>
            </a:r>
            <a:endParaRPr lang="en-US" sz="1500" dirty="0">
              <a:latin typeface="Consolas" panose="020B0609020204030204" pitchFamily="49" charset="0"/>
            </a:endParaRPr>
          </a:p>
        </p:txBody>
      </p:sp>
      <p:sp>
        <p:nvSpPr>
          <p:cNvPr id="4" name="Content Placeholder 9"/>
          <p:cNvSpPr txBox="1">
            <a:spLocks/>
          </p:cNvSpPr>
          <p:nvPr/>
        </p:nvSpPr>
        <p:spPr>
          <a:xfrm>
            <a:off x="426720" y="1540565"/>
            <a:ext cx="11021568" cy="418096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Consuming the effect</a:t>
            </a:r>
          </a:p>
        </p:txBody>
      </p:sp>
    </p:spTree>
    <p:extLst>
      <p:ext uri="{BB962C8B-B14F-4D97-AF65-F5344CB8AC3E}">
        <p14:creationId xmlns:p14="http://schemas.microsoft.com/office/powerpoint/2010/main" val="4206858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r>
              <a:rPr lang="en-US" dirty="0"/>
              <a:t> Forms – mixing platform code</a:t>
            </a:r>
          </a:p>
        </p:txBody>
      </p:sp>
      <p:sp>
        <p:nvSpPr>
          <p:cNvPr id="10" name="Content Placeholder 9"/>
          <p:cNvSpPr>
            <a:spLocks noGrp="1"/>
          </p:cNvSpPr>
          <p:nvPr>
            <p:ph idx="1"/>
          </p:nvPr>
        </p:nvSpPr>
        <p:spPr>
          <a:xfrm>
            <a:off x="426720" y="1540565"/>
            <a:ext cx="5622388" cy="36939520"/>
          </a:xfrm>
        </p:spPr>
        <p:txBody>
          <a:bodyPr>
            <a:normAutofit/>
          </a:bodyPr>
          <a:lstStyle/>
          <a:p>
            <a:r>
              <a:rPr lang="en-US" dirty="0" err="1"/>
              <a:t>OnPlatform</a:t>
            </a:r>
            <a:endParaRPr lang="en-US" dirty="0"/>
          </a:p>
          <a:p>
            <a:endParaRPr lang="en-US" dirty="0"/>
          </a:p>
          <a:p>
            <a:endParaRPr lang="en-US" dirty="0"/>
          </a:p>
          <a:p>
            <a:endParaRPr lang="en-US" dirty="0"/>
          </a:p>
          <a:p>
            <a:pPr marL="0" indent="0">
              <a:buNone/>
            </a:pPr>
            <a:endParaRPr lang="en-US" dirty="0"/>
          </a:p>
        </p:txBody>
      </p:sp>
      <p:sp>
        <p:nvSpPr>
          <p:cNvPr id="7" name="Rectangle 5"/>
          <p:cNvSpPr>
            <a:spLocks noChangeArrowheads="1"/>
          </p:cNvSpPr>
          <p:nvPr/>
        </p:nvSpPr>
        <p:spPr bwMode="auto">
          <a:xfrm>
            <a:off x="426720" y="2289328"/>
            <a:ext cx="5566787" cy="1615827"/>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r>
              <a:rPr lang="en-US" sz="1500" dirty="0">
                <a:solidFill>
                  <a:srgbClr val="0000FF"/>
                </a:solidFill>
                <a:latin typeface="Consolas" panose="020B0609020204030204" pitchFamily="49" charset="0"/>
              </a:rPr>
              <a:t> &lt;</a:t>
            </a:r>
            <a:r>
              <a:rPr lang="en-US" sz="1500" dirty="0">
                <a:solidFill>
                  <a:srgbClr val="A31515"/>
                </a:solidFill>
                <a:latin typeface="Consolas" panose="020B0609020204030204" pitchFamily="49" charset="0"/>
              </a:rPr>
              <a:t>Label</a:t>
            </a:r>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Text</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Text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 &gt;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Label.FontSize</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OnPlatform</a:t>
            </a:r>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x:TypeArguments</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x:Double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 </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iOS</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20</a:t>
            </a:r>
            <a:r>
              <a:rPr lang="en-US" sz="1500" dirty="0">
                <a:solidFill>
                  <a:srgbClr val="000000"/>
                </a:solidFill>
                <a:latin typeface="Consolas" panose="020B0609020204030204" pitchFamily="49" charset="0"/>
              </a:rPr>
              <a:t>"</a:t>
            </a:r>
          </a:p>
          <a:p>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Android</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22</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 /&gt;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Label.FontSize</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&lt;/</a:t>
            </a:r>
            <a:r>
              <a:rPr lang="en-US" sz="1500" dirty="0">
                <a:solidFill>
                  <a:srgbClr val="A31515"/>
                </a:solidFill>
                <a:latin typeface="Consolas" panose="020B0609020204030204" pitchFamily="49" charset="0"/>
              </a:rPr>
              <a:t>Label</a:t>
            </a:r>
            <a:r>
              <a:rPr lang="en-US" sz="1500" dirty="0">
                <a:solidFill>
                  <a:srgbClr val="0000FF"/>
                </a:solidFill>
                <a:latin typeface="Consolas" panose="020B0609020204030204" pitchFamily="49" charset="0"/>
              </a:rPr>
              <a:t>&gt;</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7610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65125"/>
            <a:ext cx="11287760" cy="1325563"/>
          </a:xfrm>
        </p:spPr>
        <p:txBody>
          <a:bodyPr/>
          <a:lstStyle/>
          <a:p>
            <a:r>
              <a:rPr lang="en-US" sz="4400" dirty="0">
                <a:solidFill>
                  <a:srgbClr val="68217A"/>
                </a:solidFill>
                <a:ea typeface="+mj-ea"/>
                <a:cs typeface="+mj-cs"/>
              </a:rPr>
              <a:t>About me</a:t>
            </a:r>
          </a:p>
        </p:txBody>
      </p:sp>
      <p:grpSp>
        <p:nvGrpSpPr>
          <p:cNvPr id="33" name="Group 32"/>
          <p:cNvGrpSpPr/>
          <p:nvPr/>
        </p:nvGrpSpPr>
        <p:grpSpPr>
          <a:xfrm>
            <a:off x="1009193" y="2016863"/>
            <a:ext cx="2802913" cy="2797796"/>
            <a:chOff x="1009193" y="2016863"/>
            <a:chExt cx="2802913" cy="2797796"/>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93" y="2991368"/>
              <a:ext cx="821680" cy="82168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3940" y="3938348"/>
              <a:ext cx="1491361" cy="87631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654" y="4017777"/>
              <a:ext cx="717452" cy="717452"/>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9399" y="2990368"/>
              <a:ext cx="1000308" cy="703550"/>
            </a:xfrm>
            <a:prstGeom prst="rect">
              <a:avLst/>
            </a:prstGeom>
          </p:spPr>
        </p:pic>
        <p:sp>
          <p:nvSpPr>
            <p:cNvPr id="19" name="TextBox 18"/>
            <p:cNvSpPr txBox="1"/>
            <p:nvPr/>
          </p:nvSpPr>
          <p:spPr>
            <a:xfrm>
              <a:off x="1420033" y="2016863"/>
              <a:ext cx="1448867" cy="646331"/>
            </a:xfrm>
            <a:prstGeom prst="rect">
              <a:avLst/>
            </a:prstGeom>
            <a:noFill/>
          </p:spPr>
          <p:txBody>
            <a:bodyPr wrap="square" rtlCol="0">
              <a:spAutoFit/>
            </a:bodyPr>
            <a:lstStyle/>
            <a:p>
              <a:r>
                <a:rPr lang="en-US" sz="3600" b="1" dirty="0">
                  <a:solidFill>
                    <a:schemeClr val="bg1">
                      <a:lumMod val="65000"/>
                    </a:schemeClr>
                  </a:solidFill>
                </a:rPr>
                <a:t>2005 </a:t>
              </a:r>
            </a:p>
          </p:txBody>
        </p:sp>
      </p:grpSp>
      <p:grpSp>
        <p:nvGrpSpPr>
          <p:cNvPr id="34" name="Group 33"/>
          <p:cNvGrpSpPr/>
          <p:nvPr/>
        </p:nvGrpSpPr>
        <p:grpSpPr>
          <a:xfrm>
            <a:off x="5552292" y="2016863"/>
            <a:ext cx="2289871" cy="2449434"/>
            <a:chOff x="5552292" y="2016863"/>
            <a:chExt cx="2289871" cy="2449434"/>
          </a:xfrm>
        </p:grpSpPr>
        <p:sp>
          <p:nvSpPr>
            <p:cNvPr id="20" name="TextBox 19"/>
            <p:cNvSpPr txBox="1"/>
            <p:nvPr/>
          </p:nvSpPr>
          <p:spPr>
            <a:xfrm>
              <a:off x="5600931" y="2016863"/>
              <a:ext cx="1571394" cy="646331"/>
            </a:xfrm>
            <a:prstGeom prst="rect">
              <a:avLst/>
            </a:prstGeom>
            <a:noFill/>
          </p:spPr>
          <p:txBody>
            <a:bodyPr wrap="square" rtlCol="0">
              <a:spAutoFit/>
            </a:bodyPr>
            <a:lstStyle/>
            <a:p>
              <a:r>
                <a:rPr lang="en-US" sz="3600" b="1" dirty="0">
                  <a:solidFill>
                    <a:schemeClr val="bg1">
                      <a:lumMod val="65000"/>
                    </a:schemeClr>
                  </a:solidFill>
                </a:rPr>
                <a:t>2009</a:t>
              </a:r>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52292" y="2804071"/>
              <a:ext cx="821680" cy="821680"/>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0966" y="3911783"/>
              <a:ext cx="1711197" cy="554514"/>
            </a:xfrm>
            <a:prstGeom prst="rect">
              <a:avLst/>
            </a:prstGeom>
          </p:spPr>
        </p:pic>
      </p:grpSp>
      <p:grpSp>
        <p:nvGrpSpPr>
          <p:cNvPr id="36" name="Group 35"/>
          <p:cNvGrpSpPr/>
          <p:nvPr/>
        </p:nvGrpSpPr>
        <p:grpSpPr>
          <a:xfrm>
            <a:off x="9227104" y="2023408"/>
            <a:ext cx="2755345" cy="2729307"/>
            <a:chOff x="9227104" y="2023408"/>
            <a:chExt cx="2755345" cy="2729307"/>
          </a:xfrm>
        </p:grpSpPr>
        <p:sp>
          <p:nvSpPr>
            <p:cNvPr id="22" name="TextBox 21"/>
            <p:cNvSpPr txBox="1"/>
            <p:nvPr/>
          </p:nvSpPr>
          <p:spPr>
            <a:xfrm>
              <a:off x="9253434" y="2023408"/>
              <a:ext cx="2729015" cy="646331"/>
            </a:xfrm>
            <a:prstGeom prst="rect">
              <a:avLst/>
            </a:prstGeom>
            <a:noFill/>
          </p:spPr>
          <p:txBody>
            <a:bodyPr wrap="square" rtlCol="0">
              <a:spAutoFit/>
            </a:bodyPr>
            <a:lstStyle/>
            <a:p>
              <a:r>
                <a:rPr lang="en-US" sz="3600" b="1" dirty="0">
                  <a:solidFill>
                    <a:schemeClr val="bg1">
                      <a:lumMod val="65000"/>
                    </a:schemeClr>
                  </a:solidFill>
                </a:rPr>
                <a:t>2014-Today</a:t>
              </a:r>
            </a:p>
          </p:txBody>
        </p:sp>
        <p:grpSp>
          <p:nvGrpSpPr>
            <p:cNvPr id="35" name="Group 34"/>
            <p:cNvGrpSpPr/>
            <p:nvPr/>
          </p:nvGrpSpPr>
          <p:grpSpPr>
            <a:xfrm>
              <a:off x="9227104" y="2673874"/>
              <a:ext cx="2487376" cy="2078841"/>
              <a:chOff x="9227104" y="2673874"/>
              <a:chExt cx="2487376" cy="2078841"/>
            </a:xfrm>
          </p:grpSpPr>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27104" y="2990368"/>
                <a:ext cx="1142600" cy="600786"/>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43228" y="3911783"/>
                <a:ext cx="907283" cy="679586"/>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21911" y="2673874"/>
                <a:ext cx="1264474" cy="1264474"/>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12201" y="3750436"/>
                <a:ext cx="1002279" cy="1002279"/>
              </a:xfrm>
              <a:prstGeom prst="rect">
                <a:avLst/>
              </a:prstGeom>
            </p:spPr>
          </p:pic>
        </p:grpSp>
      </p:grpSp>
    </p:spTree>
    <p:extLst>
      <p:ext uri="{BB962C8B-B14F-4D97-AF65-F5344CB8AC3E}">
        <p14:creationId xmlns:p14="http://schemas.microsoft.com/office/powerpoint/2010/main" val="2200939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anim calcmode="lin" valueType="num">
                                      <p:cBhvr>
                                        <p:cTn id="8" dur="500" fill="hold"/>
                                        <p:tgtEl>
                                          <p:spTgt spid="33"/>
                                        </p:tgtEl>
                                        <p:attrNameLst>
                                          <p:attrName>ppt_x</p:attrName>
                                        </p:attrNameLst>
                                      </p:cBhvr>
                                      <p:tavLst>
                                        <p:tav tm="0">
                                          <p:val>
                                            <p:strVal val="#ppt_x"/>
                                          </p:val>
                                        </p:tav>
                                        <p:tav tm="100000">
                                          <p:val>
                                            <p:strVal val="#ppt_x"/>
                                          </p:val>
                                        </p:tav>
                                      </p:tavLst>
                                    </p:anim>
                                    <p:anim calcmode="lin" valueType="num">
                                      <p:cBhvr>
                                        <p:cTn id="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anim calcmode="lin" valueType="num">
                                      <p:cBhvr>
                                        <p:cTn id="15" dur="500" fill="hold"/>
                                        <p:tgtEl>
                                          <p:spTgt spid="34"/>
                                        </p:tgtEl>
                                        <p:attrNameLst>
                                          <p:attrName>ppt_x</p:attrName>
                                        </p:attrNameLst>
                                      </p:cBhvr>
                                      <p:tavLst>
                                        <p:tav tm="0">
                                          <p:val>
                                            <p:strVal val="#ppt_x"/>
                                          </p:val>
                                        </p:tav>
                                        <p:tav tm="100000">
                                          <p:val>
                                            <p:strVal val="#ppt_x"/>
                                          </p:val>
                                        </p:tav>
                                      </p:tavLst>
                                    </p:anim>
                                    <p:anim calcmode="lin" valueType="num">
                                      <p:cBhvr>
                                        <p:cTn id="16"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mixing platform code</a:t>
            </a:r>
          </a:p>
        </p:txBody>
      </p:sp>
      <p:sp>
        <p:nvSpPr>
          <p:cNvPr id="10" name="Content Placeholder 9"/>
          <p:cNvSpPr>
            <a:spLocks noGrp="1"/>
          </p:cNvSpPr>
          <p:nvPr>
            <p:ph idx="1"/>
          </p:nvPr>
        </p:nvSpPr>
        <p:spPr>
          <a:xfrm>
            <a:off x="426720" y="1540565"/>
            <a:ext cx="5622388" cy="36939520"/>
          </a:xfrm>
        </p:spPr>
        <p:txBody>
          <a:bodyPr>
            <a:normAutofit/>
          </a:bodyPr>
          <a:lstStyle/>
          <a:p>
            <a:r>
              <a:rPr lang="en-US" dirty="0"/>
              <a:t>Conditional compilation</a:t>
            </a:r>
          </a:p>
          <a:p>
            <a:endParaRPr lang="en-US" dirty="0"/>
          </a:p>
        </p:txBody>
      </p:sp>
      <p:sp>
        <p:nvSpPr>
          <p:cNvPr id="7" name="Rectangle 5"/>
          <p:cNvSpPr>
            <a:spLocks noChangeArrowheads="1"/>
          </p:cNvSpPr>
          <p:nvPr/>
        </p:nvSpPr>
        <p:spPr bwMode="auto">
          <a:xfrm>
            <a:off x="426720" y="2146047"/>
            <a:ext cx="11068594" cy="2846933"/>
          </a:xfrm>
          <a:prstGeom prst="rect">
            <a:avLst/>
          </a:prstGeom>
          <a:noFill/>
          <a:ln>
            <a:solidFill>
              <a:schemeClr val="accent1"/>
            </a:solidFill>
          </a:ln>
          <a:effec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009695"/>
                </a:solidFill>
                <a:latin typeface="Consolas" panose="020B0609020204030204" pitchFamily="49" charset="0"/>
                <a:ea typeface="Times New Roman" panose="02020603050405020304" pitchFamily="18" charset="0"/>
                <a:cs typeface="Courier New" panose="02070309020205020404" pitchFamily="49" charset="0"/>
              </a:rPr>
              <a:t>if</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3364AD"/>
                </a:solidFill>
                <a:latin typeface="Consolas" panose="020B0609020204030204" pitchFamily="49" charset="0"/>
                <a:ea typeface="Times New Roman" panose="02020603050405020304" pitchFamily="18" charset="0"/>
                <a:cs typeface="Courier New" panose="02070309020205020404" pitchFamily="49" charset="0"/>
              </a:rPr>
              <a:t>__ANDROID__</a:t>
            </a: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3364AD"/>
                </a:solidFill>
                <a:latin typeface="Consolas" panose="020B0609020204030204" pitchFamily="49" charset="0"/>
                <a:ea typeface="Times New Roman" panose="02020603050405020304" pitchFamily="18" charset="0"/>
                <a:cs typeface="Courier New" panose="02070309020205020404" pitchFamily="49" charset="0"/>
              </a:rPr>
              <a:t>string</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libraryPath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268BD2"/>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Environment</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555753"/>
                </a:solidFill>
                <a:latin typeface="Consolas" panose="020B0609020204030204" pitchFamily="49" charset="0"/>
                <a:ea typeface="Times New Roman" panose="02020603050405020304" pitchFamily="18" charset="0"/>
                <a:cs typeface="Courier New" panose="02070309020205020404" pitchFamily="49" charset="0"/>
              </a:rPr>
              <a:t>GetFolderPath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Environment</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SpecialFolder</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Personal</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endPar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009695"/>
                </a:solidFill>
                <a:latin typeface="Consolas" panose="020B0609020204030204" pitchFamily="49" charset="0"/>
                <a:ea typeface="Times New Roman" panose="02020603050405020304" pitchFamily="18" charset="0"/>
                <a:cs typeface="Courier New" panose="02070309020205020404" pitchFamily="49" charset="0"/>
              </a:rPr>
              <a:t>elif</a:t>
            </a:r>
            <a:r>
              <a:rPr lang="en-US" altLang="en-US" sz="1500" dirty="0">
                <a:solidFill>
                  <a:srgbClr val="009695"/>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3364AD"/>
                </a:solidFill>
                <a:latin typeface="Consolas" panose="020B0609020204030204" pitchFamily="49" charset="0"/>
                <a:ea typeface="Times New Roman" panose="02020603050405020304" pitchFamily="18" charset="0"/>
                <a:cs typeface="Courier New" panose="02070309020205020404" pitchFamily="49" charset="0"/>
              </a:rPr>
              <a:t>__IOS__</a:t>
            </a: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3364AD"/>
                </a:solidFill>
                <a:latin typeface="Consolas" panose="020B0609020204030204" pitchFamily="49" charset="0"/>
                <a:ea typeface="Times New Roman" panose="02020603050405020304" pitchFamily="18" charset="0"/>
                <a:cs typeface="Courier New" panose="02070309020205020404" pitchFamily="49" charset="0"/>
              </a:rPr>
              <a:t>string</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documentsPath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268BD2"/>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Environment</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GetFolderPath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Environment</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SpecialFolder</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555753"/>
                </a:solidFill>
                <a:latin typeface="Consolas" panose="020B0609020204030204" pitchFamily="49" charset="0"/>
                <a:ea typeface="Times New Roman" panose="02020603050405020304" pitchFamily="18" charset="0"/>
                <a:cs typeface="Courier New" panose="02070309020205020404" pitchFamily="49" charset="0"/>
              </a:rPr>
              <a:t>Personal</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endParaRPr lang="en-US" altLang="en-US" sz="1500" dirty="0">
              <a:solidFill>
                <a:srgbClr val="999988"/>
              </a:solidFill>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3364AD"/>
                </a:solidFill>
                <a:latin typeface="Consolas" panose="020B0609020204030204" pitchFamily="49" charset="0"/>
                <a:ea typeface="Times New Roman" panose="02020603050405020304" pitchFamily="18" charset="0"/>
                <a:cs typeface="Courier New" panose="02070309020205020404" pitchFamily="49" charset="0"/>
              </a:rPr>
              <a:t>string</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libraryPath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268BD2"/>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Path</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555753"/>
                </a:solidFill>
                <a:latin typeface="Consolas" panose="020B0609020204030204" pitchFamily="49" charset="0"/>
                <a:ea typeface="Times New Roman" panose="02020603050405020304" pitchFamily="18" charset="0"/>
                <a:cs typeface="Courier New" panose="02070309020205020404" pitchFamily="49" charset="0"/>
              </a:rPr>
              <a:t>Combine</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documentsPath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F57D00"/>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F57D00"/>
                </a:solidFill>
                <a:latin typeface="Consolas" panose="020B0609020204030204" pitchFamily="49" charset="0"/>
                <a:ea typeface="Times New Roman" panose="02020603050405020304" pitchFamily="18" charset="0"/>
                <a:cs typeface="Courier New" panose="02070309020205020404" pitchFamily="49" charset="0"/>
              </a:rPr>
              <a:t>"Library"</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endPar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009695"/>
                </a:solidFill>
                <a:latin typeface="Consolas" panose="020B0609020204030204" pitchFamily="49" charset="0"/>
                <a:ea typeface="Times New Roman" panose="02020603050405020304" pitchFamily="18" charset="0"/>
                <a:cs typeface="Courier New" panose="02070309020205020404" pitchFamily="49" charset="0"/>
              </a:rPr>
              <a:t>else</a:t>
            </a: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3364AD"/>
                </a:solidFill>
                <a:latin typeface="Consolas" panose="020B0609020204030204" pitchFamily="49" charset="0"/>
                <a:ea typeface="Times New Roman" panose="02020603050405020304" pitchFamily="18" charset="0"/>
                <a:cs typeface="Courier New" panose="02070309020205020404" pitchFamily="49" charset="0"/>
              </a:rPr>
              <a:t>string</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libraryPath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a:solidFill>
                  <a:srgbClr val="268BD2"/>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Windows</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555753"/>
                </a:solidFill>
                <a:latin typeface="Consolas" panose="020B0609020204030204" pitchFamily="49" charset="0"/>
                <a:ea typeface="Times New Roman" panose="02020603050405020304" pitchFamily="18" charset="0"/>
                <a:cs typeface="Courier New" panose="02070309020205020404" pitchFamily="49" charset="0"/>
              </a:rPr>
              <a:t>Storage</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ApplicationData</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Current</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3364AD"/>
                </a:solidFill>
                <a:latin typeface="Consolas" panose="020B0609020204030204" pitchFamily="49" charset="0"/>
                <a:ea typeface="Times New Roman" panose="02020603050405020304" pitchFamily="18" charset="0"/>
                <a:cs typeface="Courier New" panose="02070309020205020404" pitchFamily="49" charset="0"/>
              </a:rPr>
              <a:t>LocalFolder</a:t>
            </a:r>
            <a:r>
              <a:rPr lang="en-US" altLang="en-US" sz="1500" dirty="0" err="1">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500" dirty="0" err="1">
                <a:solidFill>
                  <a:srgbClr val="555753"/>
                </a:solidFill>
                <a:latin typeface="Consolas" panose="020B0609020204030204" pitchFamily="49" charset="0"/>
                <a:ea typeface="Times New Roman" panose="02020603050405020304" pitchFamily="18" charset="0"/>
                <a:cs typeface="Courier New" panose="02070309020205020404" pitchFamily="49" charset="0"/>
              </a:rPr>
              <a:t>Path</a:t>
            </a: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a:t>
            </a:r>
          </a:p>
          <a:p>
            <a:pPr eaLnBrk="0" fontAlgn="base" hangingPunct="0">
              <a:spcBef>
                <a:spcPct val="0"/>
              </a:spcBef>
              <a:spcAft>
                <a:spcPct val="0"/>
              </a:spcAft>
            </a:pPr>
            <a:endPar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endParaRPr>
          </a:p>
          <a:p>
            <a:pPr eaLnBrk="0" fontAlgn="base" hangingPunct="0">
              <a:spcBef>
                <a:spcPct val="0"/>
              </a:spcBef>
              <a:spcAft>
                <a:spcPct val="0"/>
              </a:spcAft>
            </a:pPr>
            <a:r>
              <a:rPr lang="en-US" altLang="en-US" sz="1500" dirty="0">
                <a:solidFill>
                  <a:srgbClr val="4E5758"/>
                </a:solidFill>
                <a:latin typeface="Consolas" panose="020B0609020204030204" pitchFamily="49" charset="0"/>
                <a:ea typeface="Times New Roman" panose="02020603050405020304" pitchFamily="18" charset="0"/>
                <a:cs typeface="Courier New" panose="02070309020205020404" pitchFamily="49" charset="0"/>
              </a:rPr>
              <a:t>  #endif</a:t>
            </a:r>
            <a:endParaRPr lang="en-US" altLang="en-US" sz="1500" dirty="0">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60151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mixing platform code</a:t>
            </a:r>
          </a:p>
        </p:txBody>
      </p:sp>
      <p:sp>
        <p:nvSpPr>
          <p:cNvPr id="4" name="Rectangle 3"/>
          <p:cNvSpPr/>
          <p:nvPr/>
        </p:nvSpPr>
        <p:spPr>
          <a:xfrm>
            <a:off x="569132" y="1384731"/>
            <a:ext cx="10143588" cy="4647426"/>
          </a:xfrm>
          <a:prstGeom prst="rect">
            <a:avLst/>
          </a:prstGeom>
          <a:ln>
            <a:solidFill>
              <a:schemeClr val="accent1"/>
            </a:solidFill>
          </a:ln>
        </p:spPr>
        <p:txBody>
          <a:bodyPr wrap="square">
            <a:spAutoFit/>
          </a:bodyPr>
          <a:lstStyle/>
          <a:p>
            <a:r>
              <a:rPr lang="en-US" sz="1500" dirty="0">
                <a:solidFill>
                  <a:srgbClr val="0000FF"/>
                </a:solidFill>
                <a:latin typeface="Consolas" panose="020B0609020204030204" pitchFamily="49" charset="0"/>
              </a:rPr>
              <a:t>&lt;?</a:t>
            </a:r>
            <a:r>
              <a:rPr lang="en-US" sz="1500" dirty="0">
                <a:solidFill>
                  <a:srgbClr val="A31515"/>
                </a:solidFill>
                <a:latin typeface="Consolas" panose="020B0609020204030204" pitchFamily="49" charset="0"/>
              </a:rPr>
              <a:t>xml</a:t>
            </a:r>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version</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1.0</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encoding</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utf-8</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fr-FR" sz="1500" dirty="0">
                <a:solidFill>
                  <a:srgbClr val="0000FF"/>
                </a:solidFill>
                <a:latin typeface="Consolas" panose="020B0609020204030204" pitchFamily="49" charset="0"/>
              </a:rPr>
              <a:t>&lt;</a:t>
            </a:r>
            <a:r>
              <a:rPr lang="fr-FR" sz="1500" dirty="0" err="1">
                <a:solidFill>
                  <a:srgbClr val="A31515"/>
                </a:solidFill>
                <a:latin typeface="Consolas" panose="020B0609020204030204" pitchFamily="49" charset="0"/>
              </a:rPr>
              <a:t>ContentPage</a:t>
            </a:r>
            <a:r>
              <a:rPr lang="fr-FR" sz="1500" dirty="0">
                <a:solidFill>
                  <a:srgbClr val="0000FF"/>
                </a:solidFill>
                <a:latin typeface="Consolas" panose="020B0609020204030204" pitchFamily="49" charset="0"/>
              </a:rPr>
              <a:t> </a:t>
            </a:r>
            <a:r>
              <a:rPr lang="fr-FR" sz="1500" dirty="0" err="1">
                <a:solidFill>
                  <a:srgbClr val="FF0000"/>
                </a:solidFill>
                <a:latin typeface="Consolas" panose="020B0609020204030204" pitchFamily="49" charset="0"/>
              </a:rPr>
              <a:t>xmlns</a:t>
            </a:r>
            <a:r>
              <a:rPr lang="fr-FR" sz="1500" dirty="0">
                <a:solidFill>
                  <a:srgbClr val="0000FF"/>
                </a:solidFill>
                <a:latin typeface="Consolas" panose="020B0609020204030204" pitchFamily="49" charset="0"/>
              </a:rPr>
              <a:t>=</a:t>
            </a:r>
            <a:r>
              <a:rPr lang="fr-FR" sz="1500" dirty="0">
                <a:solidFill>
                  <a:srgbClr val="000000"/>
                </a:solidFill>
                <a:latin typeface="Consolas" panose="020B0609020204030204" pitchFamily="49" charset="0"/>
              </a:rPr>
              <a:t>"</a:t>
            </a:r>
            <a:r>
              <a:rPr lang="fr-FR" sz="1500" dirty="0">
                <a:solidFill>
                  <a:srgbClr val="0000FF"/>
                </a:solidFill>
                <a:latin typeface="Consolas" panose="020B0609020204030204" pitchFamily="49" charset="0"/>
              </a:rPr>
              <a:t>http://xamarin.com/</a:t>
            </a:r>
            <a:r>
              <a:rPr lang="fr-FR" sz="1500" dirty="0" err="1">
                <a:solidFill>
                  <a:srgbClr val="0000FF"/>
                </a:solidFill>
                <a:latin typeface="Consolas" panose="020B0609020204030204" pitchFamily="49" charset="0"/>
              </a:rPr>
              <a:t>schemas</a:t>
            </a:r>
            <a:r>
              <a:rPr lang="fr-FR" sz="1500" dirty="0">
                <a:solidFill>
                  <a:srgbClr val="0000FF"/>
                </a:solidFill>
                <a:latin typeface="Consolas" panose="020B0609020204030204" pitchFamily="49" charset="0"/>
              </a:rPr>
              <a:t>/2014/</a:t>
            </a:r>
            <a:r>
              <a:rPr lang="fr-FR" sz="1500" dirty="0" err="1">
                <a:solidFill>
                  <a:srgbClr val="0000FF"/>
                </a:solidFill>
                <a:latin typeface="Consolas" panose="020B0609020204030204" pitchFamily="49" charset="0"/>
              </a:rPr>
              <a:t>forms</a:t>
            </a:r>
            <a:r>
              <a:rPr lang="fr-FR" sz="1500" dirty="0">
                <a:solidFill>
                  <a:srgbClr val="000000"/>
                </a:solidFill>
                <a:latin typeface="Consolas" panose="020B0609020204030204" pitchFamily="49" charset="0"/>
              </a:rPr>
              <a:t>"</a:t>
            </a:r>
          </a:p>
          <a:p>
            <a:r>
              <a:rPr lang="en-US" sz="1500" dirty="0">
                <a:solidFill>
                  <a:srgbClr val="0000FF"/>
                </a:solidFill>
                <a:latin typeface="Consolas" panose="020B0609020204030204" pitchFamily="49" charset="0"/>
              </a:rPr>
              <a:t>             </a:t>
            </a:r>
            <a:r>
              <a:rPr lang="en-US" sz="1500" dirty="0" err="1">
                <a:solidFill>
                  <a:srgbClr val="FF0000"/>
                </a:solidFill>
                <a:latin typeface="Consolas" panose="020B0609020204030204" pitchFamily="49" charset="0"/>
              </a:rPr>
              <a:t>xmlns:x</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http://schemas.microsoft.com/</a:t>
            </a:r>
            <a:r>
              <a:rPr lang="en-US" sz="1500" dirty="0" err="1">
                <a:solidFill>
                  <a:srgbClr val="0000FF"/>
                </a:solidFill>
                <a:latin typeface="Consolas" panose="020B0609020204030204" pitchFamily="49" charset="0"/>
              </a:rPr>
              <a:t>winfx</a:t>
            </a:r>
            <a:r>
              <a:rPr lang="en-US" sz="1500" dirty="0">
                <a:solidFill>
                  <a:srgbClr val="0000FF"/>
                </a:solidFill>
                <a:latin typeface="Consolas" panose="020B0609020204030204" pitchFamily="49" charset="0"/>
              </a:rPr>
              <a:t>/2009/</a:t>
            </a:r>
            <a:r>
              <a:rPr lang="en-US" sz="1500" dirty="0" err="1">
                <a:solidFill>
                  <a:srgbClr val="0000FF"/>
                </a:solidFill>
                <a:latin typeface="Consolas" panose="020B0609020204030204" pitchFamily="49" charset="0"/>
              </a:rPr>
              <a:t>xaml</a:t>
            </a:r>
            <a:r>
              <a:rPr lang="en-US" sz="1500" dirty="0">
                <a:solidFill>
                  <a:srgbClr val="000000"/>
                </a:solidFill>
                <a:latin typeface="Consolas" panose="020B0609020204030204" pitchFamily="49" charset="0"/>
              </a:rPr>
              <a:t>"</a:t>
            </a:r>
          </a:p>
          <a:p>
            <a:r>
              <a:rPr lang="en-US" sz="1500" dirty="0">
                <a:solidFill>
                  <a:srgbClr val="0000FF"/>
                </a:solidFill>
                <a:latin typeface="Consolas" panose="020B0609020204030204" pitchFamily="49" charset="0"/>
              </a:rPr>
              <a:t>             </a:t>
            </a:r>
            <a:r>
              <a:rPr lang="en-US" sz="1500" dirty="0" err="1">
                <a:solidFill>
                  <a:srgbClr val="FF0000"/>
                </a:solidFill>
                <a:latin typeface="Consolas" panose="020B0609020204030204" pitchFamily="49" charset="0"/>
              </a:rPr>
              <a:t>xmlns:ios</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err="1">
                <a:solidFill>
                  <a:srgbClr val="0000FF"/>
                </a:solidFill>
                <a:latin typeface="Consolas" panose="020B0609020204030204" pitchFamily="49" charset="0"/>
              </a:rPr>
              <a:t>clr-namespace:UIKit;assembly</a:t>
            </a:r>
            <a:r>
              <a:rPr lang="en-US" sz="1500" dirty="0">
                <a:solidFill>
                  <a:srgbClr val="0000FF"/>
                </a:solidFill>
                <a:latin typeface="Consolas" panose="020B0609020204030204" pitchFamily="49" charset="0"/>
              </a:rPr>
              <a:t>=</a:t>
            </a:r>
            <a:r>
              <a:rPr lang="en-US" sz="1500" dirty="0" err="1">
                <a:solidFill>
                  <a:srgbClr val="0000FF"/>
                </a:solidFill>
                <a:latin typeface="Consolas" panose="020B0609020204030204" pitchFamily="49" charset="0"/>
              </a:rPr>
              <a:t>Xamarin.iOS;targetPlatform</a:t>
            </a:r>
            <a:r>
              <a:rPr lang="en-US" sz="1500" dirty="0">
                <a:solidFill>
                  <a:srgbClr val="0000FF"/>
                </a:solidFill>
                <a:latin typeface="Consolas" panose="020B0609020204030204" pitchFamily="49" charset="0"/>
              </a:rPr>
              <a:t>=iOS</a:t>
            </a:r>
            <a:r>
              <a:rPr lang="en-US" sz="1500" dirty="0">
                <a:solidFill>
                  <a:srgbClr val="000000"/>
                </a:solidFill>
                <a:latin typeface="Consolas" panose="020B0609020204030204" pitchFamily="49" charset="0"/>
              </a:rPr>
              <a:t>"</a:t>
            </a:r>
          </a:p>
          <a:p>
            <a:r>
              <a:rPr lang="en-US" sz="1500" dirty="0">
                <a:solidFill>
                  <a:srgbClr val="0000FF"/>
                </a:solidFill>
                <a:latin typeface="Consolas" panose="020B0609020204030204" pitchFamily="49" charset="0"/>
              </a:rPr>
              <a:t>             </a:t>
            </a:r>
            <a:r>
              <a:rPr lang="en-US" sz="1600" dirty="0" err="1">
                <a:solidFill>
                  <a:srgbClr val="FF0000"/>
                </a:solidFill>
                <a:latin typeface="Consolas" panose="020B0609020204030204" pitchFamily="49" charset="0"/>
              </a:rPr>
              <a:t>xmlns</a:t>
            </a:r>
            <a:r>
              <a:rPr lang="en-US" sz="1600" dirty="0" err="1">
                <a:solidFill>
                  <a:srgbClr val="0000FF"/>
                </a:solidFill>
                <a:latin typeface="Consolas" panose="020B0609020204030204" pitchFamily="49" charset="0"/>
              </a:rPr>
              <a:t>:</a:t>
            </a:r>
            <a:r>
              <a:rPr lang="en-US" sz="1600" dirty="0" err="1">
                <a:solidFill>
                  <a:srgbClr val="FF0000"/>
                </a:solidFill>
                <a:latin typeface="Consolas" panose="020B0609020204030204" pitchFamily="49" charset="0"/>
              </a:rPr>
              <a:t>androidWidget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clr-namespace:Android.Widget;assembly</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Mono.Android;targetPlatform</a:t>
            </a:r>
            <a:r>
              <a:rPr lang="en-US" sz="1600" dirty="0">
                <a:solidFill>
                  <a:srgbClr val="0000FF"/>
                </a:solidFill>
                <a:latin typeface="Consolas" panose="020B0609020204030204" pitchFamily="49" charset="0"/>
              </a:rPr>
              <a:t>=Android"</a:t>
            </a:r>
            <a:endParaRPr lang="en-US" sz="1600" dirty="0">
              <a:solidFill>
                <a:srgbClr val="000000"/>
              </a:solidFill>
              <a:latin typeface="Consolas" panose="020B0609020204030204" pitchFamily="49" charset="0"/>
            </a:endParaRPr>
          </a:p>
          <a:p>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xmlns</a:t>
            </a:r>
            <a:r>
              <a:rPr lang="en-US" sz="1600" dirty="0" err="1">
                <a:solidFill>
                  <a:srgbClr val="0000FF"/>
                </a:solidFill>
                <a:latin typeface="Consolas" panose="020B0609020204030204" pitchFamily="49" charset="0"/>
              </a:rPr>
              <a:t>:</a:t>
            </a:r>
            <a:r>
              <a:rPr lang="en-US" sz="1600" dirty="0" err="1">
                <a:solidFill>
                  <a:srgbClr val="FF0000"/>
                </a:solidFill>
                <a:latin typeface="Consolas" panose="020B0609020204030204" pitchFamily="49" charset="0"/>
              </a:rPr>
              <a:t>formsAndroid</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clr-namespace:Xamarin.Forms;assembly</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Xamarin.Forms.Platform.Android;targetPlatform</a:t>
            </a:r>
            <a:r>
              <a:rPr lang="en-US" sz="1600" dirty="0">
                <a:solidFill>
                  <a:srgbClr val="0000FF"/>
                </a:solidFill>
                <a:latin typeface="Consolas" panose="020B0609020204030204" pitchFamily="49" charset="0"/>
              </a:rPr>
              <a:t>=Android"</a:t>
            </a:r>
            <a:endParaRPr lang="en-US" sz="1600" dirty="0">
              <a:solidFill>
                <a:srgbClr val="000000"/>
              </a:solidFill>
              <a:latin typeface="Consolas" panose="020B0609020204030204" pitchFamily="49" charset="0"/>
            </a:endParaRPr>
          </a:p>
          <a:p>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xmlns</a:t>
            </a:r>
            <a:r>
              <a:rPr lang="en-US" sz="1600" dirty="0" err="1">
                <a:solidFill>
                  <a:srgbClr val="0000FF"/>
                </a:solidFill>
                <a:latin typeface="Consolas" panose="020B0609020204030204" pitchFamily="49" charset="0"/>
              </a:rPr>
              <a:t>:</a:t>
            </a:r>
            <a:r>
              <a:rPr lang="en-US" sz="1600" dirty="0" err="1">
                <a:solidFill>
                  <a:srgbClr val="FF0000"/>
                </a:solidFill>
                <a:latin typeface="Consolas" panose="020B0609020204030204" pitchFamily="49" charset="0"/>
              </a:rPr>
              <a:t>win</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clr-namespace:Windows.UI.Xaml.Controls;assembly</a:t>
            </a:r>
            <a:r>
              <a:rPr lang="en-US" sz="1600" dirty="0">
                <a:solidFill>
                  <a:srgbClr val="0000FF"/>
                </a:solidFill>
                <a:latin typeface="Consolas" panose="020B0609020204030204" pitchFamily="49" charset="0"/>
              </a:rPr>
              <a:t>=Windows, Version=255.255.255.255, Culture=neutral, </a:t>
            </a:r>
            <a:r>
              <a:rPr lang="en-US" sz="1600" dirty="0" err="1">
                <a:solidFill>
                  <a:srgbClr val="0000FF"/>
                </a:solidFill>
                <a:latin typeface="Consolas" panose="020B0609020204030204" pitchFamily="49" charset="0"/>
              </a:rPr>
              <a:t>PublicKeyToken</a:t>
            </a:r>
            <a:r>
              <a:rPr lang="en-US" sz="1600" dirty="0">
                <a:solidFill>
                  <a:srgbClr val="0000FF"/>
                </a:solidFill>
                <a:latin typeface="Consolas" panose="020B0609020204030204" pitchFamily="49" charset="0"/>
              </a:rPr>
              <a:t>=null, </a:t>
            </a:r>
            <a:r>
              <a:rPr lang="en-US" sz="1600" dirty="0" err="1">
                <a:solidFill>
                  <a:srgbClr val="0000FF"/>
                </a:solidFill>
                <a:latin typeface="Consolas" panose="020B0609020204030204" pitchFamily="49" charset="0"/>
              </a:rPr>
              <a:t>ContentType</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WindowsRuntime;targetPlatform</a:t>
            </a:r>
            <a:r>
              <a:rPr lang="en-US" sz="1600" dirty="0">
                <a:solidFill>
                  <a:srgbClr val="0000FF"/>
                </a:solidFill>
                <a:latin typeface="Consolas" panose="020B0609020204030204" pitchFamily="49" charset="0"/>
              </a:rPr>
              <a:t>=Windows"</a:t>
            </a:r>
            <a:endParaRPr lang="en-US" sz="16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a:t>
            </a:r>
            <a:r>
              <a:rPr lang="en-US" sz="1500" dirty="0">
                <a:solidFill>
                  <a:srgbClr val="FF0000"/>
                </a:solidFill>
                <a:latin typeface="Consolas" panose="020B0609020204030204" pitchFamily="49" charset="0"/>
              </a:rPr>
              <a:t>x:Class</a:t>
            </a:r>
            <a:r>
              <a:rPr lang="en-US" sz="1500" dirty="0">
                <a:solidFill>
                  <a:srgbClr val="0000FF"/>
                </a:solidFill>
                <a:latin typeface="Consolas" panose="020B0609020204030204" pitchFamily="49" charset="0"/>
              </a:rPr>
              <a:t>=</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NativeViewDeclaration.NativeViewDeclarationPage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ContentPage.Content</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600" dirty="0">
                <a:solidFill>
                  <a:srgbClr val="0000FF"/>
                </a:solidFill>
                <a:highlight>
                  <a:srgbClr val="FFFF00"/>
                </a:highlight>
                <a:latin typeface="Consolas" panose="020B0609020204030204" pitchFamily="49" charset="0"/>
              </a:rPr>
              <a:t>	&lt;</a:t>
            </a:r>
            <a:r>
              <a:rPr lang="en-US" sz="1600" dirty="0" err="1">
                <a:solidFill>
                  <a:srgbClr val="A31515"/>
                </a:solidFill>
                <a:highlight>
                  <a:srgbClr val="FFFF00"/>
                </a:highlight>
                <a:latin typeface="Consolas" panose="020B0609020204030204" pitchFamily="49" charset="0"/>
              </a:rPr>
              <a:t>ios</a:t>
            </a:r>
            <a:r>
              <a:rPr lang="en-US" sz="1600" dirty="0" err="1">
                <a:solidFill>
                  <a:srgbClr val="0000FF"/>
                </a:solidFill>
                <a:highlight>
                  <a:srgbClr val="FFFF00"/>
                </a:highlight>
                <a:latin typeface="Consolas" panose="020B0609020204030204" pitchFamily="49" charset="0"/>
              </a:rPr>
              <a:t>:</a:t>
            </a:r>
            <a:r>
              <a:rPr lang="en-US" sz="1600" dirty="0" err="1">
                <a:solidFill>
                  <a:srgbClr val="A31515"/>
                </a:solidFill>
                <a:highlight>
                  <a:srgbClr val="FFFF00"/>
                </a:highlight>
                <a:latin typeface="Consolas" panose="020B0609020204030204" pitchFamily="49" charset="0"/>
              </a:rPr>
              <a:t>UISwitch</a:t>
            </a:r>
            <a:r>
              <a:rPr lang="en-US" sz="1600" dirty="0">
                <a:solidFill>
                  <a:srgbClr val="FF0000"/>
                </a:solidFill>
                <a:highlight>
                  <a:srgbClr val="FFFF00"/>
                </a:highlight>
                <a:latin typeface="Consolas" panose="020B0609020204030204" pitchFamily="49" charset="0"/>
              </a:rPr>
              <a:t> </a:t>
            </a:r>
            <a:r>
              <a:rPr lang="en-US" sz="1600" dirty="0" err="1">
                <a:solidFill>
                  <a:srgbClr val="FF0000"/>
                </a:solidFill>
                <a:highlight>
                  <a:srgbClr val="FFFF00"/>
                </a:highlight>
                <a:latin typeface="Consolas" panose="020B0609020204030204" pitchFamily="49" charset="0"/>
              </a:rPr>
              <a:t>OnTintColor</a:t>
            </a:r>
            <a:r>
              <a:rPr lang="en-US" sz="1600" dirty="0">
                <a:solidFill>
                  <a:srgbClr val="0000FF"/>
                </a:solidFill>
                <a:highlight>
                  <a:srgbClr val="FFFF00"/>
                </a:highlight>
                <a:latin typeface="Consolas" panose="020B0609020204030204" pitchFamily="49" charset="0"/>
              </a:rPr>
              <a:t>="{</a:t>
            </a:r>
            <a:r>
              <a:rPr lang="en-US" sz="1600" dirty="0" err="1">
                <a:solidFill>
                  <a:srgbClr val="A31515"/>
                </a:solidFill>
                <a:highlight>
                  <a:srgbClr val="FFFF00"/>
                </a:highlight>
                <a:latin typeface="Consolas" panose="020B0609020204030204" pitchFamily="49" charset="0"/>
              </a:rPr>
              <a:t>x</a:t>
            </a:r>
            <a:r>
              <a:rPr lang="en-US" sz="1600" dirty="0" err="1">
                <a:solidFill>
                  <a:srgbClr val="0000FF"/>
                </a:solidFill>
                <a:highlight>
                  <a:srgbClr val="FFFF00"/>
                </a:highlight>
                <a:latin typeface="Consolas" panose="020B0609020204030204" pitchFamily="49" charset="0"/>
              </a:rPr>
              <a:t>:</a:t>
            </a:r>
            <a:r>
              <a:rPr lang="en-US" sz="1600" dirty="0" err="1">
                <a:solidFill>
                  <a:srgbClr val="A31515"/>
                </a:solidFill>
                <a:highlight>
                  <a:srgbClr val="FFFF00"/>
                </a:highlight>
                <a:latin typeface="Consolas" panose="020B0609020204030204" pitchFamily="49" charset="0"/>
              </a:rPr>
              <a:t>Static</a:t>
            </a:r>
            <a:r>
              <a:rPr lang="en-US" sz="1600" dirty="0">
                <a:solidFill>
                  <a:srgbClr val="FF0000"/>
                </a:solidFill>
                <a:highlight>
                  <a:srgbClr val="FFFF00"/>
                </a:highlight>
                <a:latin typeface="Consolas" panose="020B0609020204030204" pitchFamily="49" charset="0"/>
              </a:rPr>
              <a:t> </a:t>
            </a:r>
            <a:r>
              <a:rPr lang="en-US" sz="1600" dirty="0" err="1">
                <a:solidFill>
                  <a:srgbClr val="FF0000"/>
                </a:solidFill>
                <a:highlight>
                  <a:srgbClr val="FFFF00"/>
                </a:highlight>
                <a:latin typeface="Consolas" panose="020B0609020204030204" pitchFamily="49" charset="0"/>
              </a:rPr>
              <a:t>ios</a:t>
            </a:r>
            <a:r>
              <a:rPr lang="en-US" sz="1600" dirty="0" err="1">
                <a:solidFill>
                  <a:srgbClr val="0000FF"/>
                </a:solidFill>
                <a:highlight>
                  <a:srgbClr val="FFFF00"/>
                </a:highlight>
                <a:latin typeface="Consolas" panose="020B0609020204030204" pitchFamily="49" charset="0"/>
              </a:rPr>
              <a:t>:</a:t>
            </a:r>
            <a:r>
              <a:rPr lang="en-US" sz="1600" dirty="0" err="1">
                <a:solidFill>
                  <a:srgbClr val="FF0000"/>
                </a:solidFill>
                <a:highlight>
                  <a:srgbClr val="FFFF00"/>
                </a:highlight>
                <a:latin typeface="Consolas" panose="020B0609020204030204" pitchFamily="49" charset="0"/>
              </a:rPr>
              <a:t>UIColor</a:t>
            </a:r>
            <a:r>
              <a:rPr lang="en-US" sz="1600" dirty="0" err="1">
                <a:solidFill>
                  <a:srgbClr val="0000FF"/>
                </a:solidFill>
                <a:highlight>
                  <a:srgbClr val="FFFF00"/>
                </a:highlight>
                <a:latin typeface="Consolas" panose="020B0609020204030204" pitchFamily="49" charset="0"/>
              </a:rPr>
              <a:t>.Red</a:t>
            </a:r>
            <a:r>
              <a:rPr lang="en-US" sz="1600" dirty="0">
                <a:solidFill>
                  <a:srgbClr val="0000FF"/>
                </a:solidFill>
                <a:highlight>
                  <a:srgbClr val="FFFF00"/>
                </a:highlight>
                <a:latin typeface="Consolas" panose="020B0609020204030204" pitchFamily="49" charset="0"/>
              </a:rPr>
              <a:t>}"/&gt;</a:t>
            </a:r>
            <a:endParaRPr lang="en-US" sz="1600" dirty="0">
              <a:solidFill>
                <a:srgbClr val="000000"/>
              </a:solidFill>
              <a:highlight>
                <a:srgbClr val="FFFF00"/>
              </a:highlight>
              <a:latin typeface="Consolas" panose="020B0609020204030204" pitchFamily="49" charset="0"/>
            </a:endParaRPr>
          </a:p>
          <a:p>
            <a:r>
              <a:rPr lang="en-US" sz="1600" dirty="0">
                <a:solidFill>
                  <a:srgbClr val="0000FF"/>
                </a:solidFill>
                <a:highlight>
                  <a:srgbClr val="FFFF00"/>
                </a:highlight>
                <a:latin typeface="Consolas" panose="020B0609020204030204" pitchFamily="49" charset="0"/>
              </a:rPr>
              <a:t>	&lt;</a:t>
            </a:r>
            <a:r>
              <a:rPr lang="en-US" sz="1600" dirty="0" err="1">
                <a:solidFill>
                  <a:srgbClr val="A31515"/>
                </a:solidFill>
                <a:highlight>
                  <a:srgbClr val="FFFF00"/>
                </a:highlight>
                <a:latin typeface="Consolas" panose="020B0609020204030204" pitchFamily="49" charset="0"/>
              </a:rPr>
              <a:t>androidWidget</a:t>
            </a:r>
            <a:r>
              <a:rPr lang="en-US" sz="1600" dirty="0" err="1">
                <a:solidFill>
                  <a:srgbClr val="0000FF"/>
                </a:solidFill>
                <a:highlight>
                  <a:srgbClr val="FFFF00"/>
                </a:highlight>
                <a:latin typeface="Consolas" panose="020B0609020204030204" pitchFamily="49" charset="0"/>
              </a:rPr>
              <a:t>:</a:t>
            </a:r>
            <a:r>
              <a:rPr lang="en-US" sz="1600" dirty="0" err="1">
                <a:solidFill>
                  <a:srgbClr val="A31515"/>
                </a:solidFill>
                <a:highlight>
                  <a:srgbClr val="FFFF00"/>
                </a:highlight>
                <a:latin typeface="Consolas" panose="020B0609020204030204" pitchFamily="49" charset="0"/>
              </a:rPr>
              <a:t>Switch</a:t>
            </a:r>
            <a:r>
              <a:rPr lang="en-US" sz="1600" dirty="0">
                <a:solidFill>
                  <a:srgbClr val="FF0000"/>
                </a:solidFill>
                <a:highlight>
                  <a:srgbClr val="FFFF00"/>
                </a:highlight>
                <a:latin typeface="Consolas" panose="020B0609020204030204" pitchFamily="49" charset="0"/>
              </a:rPr>
              <a:t> x</a:t>
            </a:r>
            <a:r>
              <a:rPr lang="en-US" sz="1600" dirty="0">
                <a:solidFill>
                  <a:srgbClr val="0000FF"/>
                </a:solidFill>
                <a:highlight>
                  <a:srgbClr val="FFFF00"/>
                </a:highlight>
                <a:latin typeface="Consolas" panose="020B0609020204030204" pitchFamily="49" charset="0"/>
              </a:rPr>
              <a:t>:</a:t>
            </a:r>
            <a:r>
              <a:rPr lang="en-US" sz="1600" dirty="0">
                <a:solidFill>
                  <a:srgbClr val="FF0000"/>
                </a:solidFill>
                <a:highlight>
                  <a:srgbClr val="FFFF00"/>
                </a:highlight>
                <a:latin typeface="Consolas" panose="020B0609020204030204" pitchFamily="49" charset="0"/>
              </a:rPr>
              <a:t>Arguments</a:t>
            </a:r>
            <a:r>
              <a:rPr lang="en-US" sz="1600" dirty="0">
                <a:solidFill>
                  <a:srgbClr val="0000FF"/>
                </a:solidFill>
                <a:highlight>
                  <a:srgbClr val="FFFF00"/>
                </a:highlight>
                <a:latin typeface="Consolas" panose="020B0609020204030204" pitchFamily="49" charset="0"/>
              </a:rPr>
              <a:t>="{</a:t>
            </a:r>
            <a:r>
              <a:rPr lang="en-US" sz="1600" dirty="0">
                <a:solidFill>
                  <a:srgbClr val="A31515"/>
                </a:solidFill>
                <a:highlight>
                  <a:srgbClr val="FFFF00"/>
                </a:highlight>
                <a:latin typeface="Consolas" panose="020B0609020204030204" pitchFamily="49" charset="0"/>
              </a:rPr>
              <a:t>x</a:t>
            </a:r>
            <a:r>
              <a:rPr lang="en-US" sz="1600" dirty="0">
                <a:solidFill>
                  <a:srgbClr val="0000FF"/>
                </a:solidFill>
                <a:highlight>
                  <a:srgbClr val="FFFF00"/>
                </a:highlight>
                <a:latin typeface="Consolas" panose="020B0609020204030204" pitchFamily="49" charset="0"/>
              </a:rPr>
              <a:t>:</a:t>
            </a:r>
            <a:r>
              <a:rPr lang="en-US" sz="1600" dirty="0">
                <a:solidFill>
                  <a:srgbClr val="A31515"/>
                </a:solidFill>
                <a:highlight>
                  <a:srgbClr val="FFFF00"/>
                </a:highlight>
                <a:latin typeface="Consolas" panose="020B0609020204030204" pitchFamily="49" charset="0"/>
              </a:rPr>
              <a:t>Static</a:t>
            </a:r>
            <a:r>
              <a:rPr lang="en-US" sz="1600" dirty="0">
                <a:solidFill>
                  <a:srgbClr val="FF0000"/>
                </a:solidFill>
                <a:highlight>
                  <a:srgbClr val="FFFF00"/>
                </a:highlight>
                <a:latin typeface="Consolas" panose="020B0609020204030204" pitchFamily="49" charset="0"/>
              </a:rPr>
              <a:t> </a:t>
            </a:r>
            <a:r>
              <a:rPr lang="en-US" sz="1600" dirty="0" err="1">
                <a:solidFill>
                  <a:srgbClr val="FF0000"/>
                </a:solidFill>
                <a:highlight>
                  <a:srgbClr val="FFFF00"/>
                </a:highlight>
                <a:latin typeface="Consolas" panose="020B0609020204030204" pitchFamily="49" charset="0"/>
              </a:rPr>
              <a:t>formsAndroid</a:t>
            </a:r>
            <a:r>
              <a:rPr lang="en-US" sz="1600" dirty="0" err="1">
                <a:solidFill>
                  <a:srgbClr val="0000FF"/>
                </a:solidFill>
                <a:highlight>
                  <a:srgbClr val="FFFF00"/>
                </a:highlight>
                <a:latin typeface="Consolas" panose="020B0609020204030204" pitchFamily="49" charset="0"/>
              </a:rPr>
              <a:t>:</a:t>
            </a:r>
            <a:r>
              <a:rPr lang="en-US" sz="1600" dirty="0" err="1">
                <a:solidFill>
                  <a:srgbClr val="FF0000"/>
                </a:solidFill>
                <a:highlight>
                  <a:srgbClr val="FFFF00"/>
                </a:highlight>
                <a:latin typeface="Consolas" panose="020B0609020204030204" pitchFamily="49" charset="0"/>
              </a:rPr>
              <a:t>Forms</a:t>
            </a:r>
            <a:r>
              <a:rPr lang="en-US" sz="1600" dirty="0" err="1">
                <a:solidFill>
                  <a:srgbClr val="0000FF"/>
                </a:solidFill>
                <a:highlight>
                  <a:srgbClr val="FFFF00"/>
                </a:highlight>
                <a:latin typeface="Consolas" panose="020B0609020204030204" pitchFamily="49" charset="0"/>
              </a:rPr>
              <a:t>.Context</a:t>
            </a:r>
            <a:r>
              <a:rPr lang="en-US" sz="1600" dirty="0">
                <a:solidFill>
                  <a:srgbClr val="0000FF"/>
                </a:solidFill>
                <a:highlight>
                  <a:srgbClr val="FFFF00"/>
                </a:highlight>
                <a:latin typeface="Consolas" panose="020B0609020204030204" pitchFamily="49" charset="0"/>
              </a:rPr>
              <a:t>}"</a:t>
            </a:r>
            <a:r>
              <a:rPr lang="en-US" sz="1600" dirty="0">
                <a:solidFill>
                  <a:srgbClr val="FF0000"/>
                </a:solidFill>
                <a:highlight>
                  <a:srgbClr val="FFFF00"/>
                </a:highlight>
                <a:latin typeface="Consolas" panose="020B0609020204030204" pitchFamily="49" charset="0"/>
              </a:rPr>
              <a:t> Text</a:t>
            </a:r>
            <a:r>
              <a:rPr lang="en-US" sz="1600" dirty="0">
                <a:solidFill>
                  <a:srgbClr val="0000FF"/>
                </a:solidFill>
                <a:highlight>
                  <a:srgbClr val="FFFF00"/>
                </a:highlight>
                <a:latin typeface="Consolas" panose="020B0609020204030204" pitchFamily="49" charset="0"/>
              </a:rPr>
              <a:t>="Enable Entry?" /&gt;</a:t>
            </a:r>
            <a:endParaRPr lang="en-US" sz="1600" dirty="0">
              <a:solidFill>
                <a:srgbClr val="000000"/>
              </a:solidFill>
              <a:highlight>
                <a:srgbClr val="FFFF00"/>
              </a:highlight>
              <a:latin typeface="Consolas" panose="020B0609020204030204" pitchFamily="49" charset="0"/>
            </a:endParaRPr>
          </a:p>
          <a:p>
            <a:r>
              <a:rPr lang="en-US" sz="1600" dirty="0">
                <a:solidFill>
                  <a:srgbClr val="0000FF"/>
                </a:solidFill>
                <a:highlight>
                  <a:srgbClr val="FFFF00"/>
                </a:highlight>
                <a:latin typeface="Consolas" panose="020B0609020204030204" pitchFamily="49" charset="0"/>
              </a:rPr>
              <a:t>	&lt;</a:t>
            </a:r>
            <a:r>
              <a:rPr lang="en-US" sz="1600" dirty="0" err="1">
                <a:solidFill>
                  <a:srgbClr val="A31515"/>
                </a:solidFill>
                <a:highlight>
                  <a:srgbClr val="FFFF00"/>
                </a:highlight>
                <a:latin typeface="Consolas" panose="020B0609020204030204" pitchFamily="49" charset="0"/>
              </a:rPr>
              <a:t>win</a:t>
            </a:r>
            <a:r>
              <a:rPr lang="en-US" sz="1600" dirty="0" err="1">
                <a:solidFill>
                  <a:srgbClr val="0000FF"/>
                </a:solidFill>
                <a:highlight>
                  <a:srgbClr val="FFFF00"/>
                </a:highlight>
                <a:latin typeface="Consolas" panose="020B0609020204030204" pitchFamily="49" charset="0"/>
              </a:rPr>
              <a:t>:</a:t>
            </a:r>
            <a:r>
              <a:rPr lang="en-US" sz="1600" dirty="0" err="1">
                <a:solidFill>
                  <a:srgbClr val="A31515"/>
                </a:solidFill>
                <a:highlight>
                  <a:srgbClr val="FFFF00"/>
                </a:highlight>
                <a:latin typeface="Consolas" panose="020B0609020204030204" pitchFamily="49" charset="0"/>
              </a:rPr>
              <a:t>ToggleSwitch</a:t>
            </a:r>
            <a:r>
              <a:rPr lang="en-US" sz="1600" dirty="0">
                <a:solidFill>
                  <a:srgbClr val="FF0000"/>
                </a:solidFill>
                <a:highlight>
                  <a:srgbClr val="FFFF00"/>
                </a:highlight>
                <a:latin typeface="Consolas" panose="020B0609020204030204" pitchFamily="49" charset="0"/>
              </a:rPr>
              <a:t> Header</a:t>
            </a:r>
            <a:r>
              <a:rPr lang="en-US" sz="1600" dirty="0">
                <a:solidFill>
                  <a:srgbClr val="0000FF"/>
                </a:solidFill>
                <a:highlight>
                  <a:srgbClr val="FFFF00"/>
                </a:highlight>
                <a:latin typeface="Consolas" panose="020B0609020204030204" pitchFamily="49" charset="0"/>
              </a:rPr>
              <a:t>="Enable Entry?"</a:t>
            </a:r>
            <a:r>
              <a:rPr lang="en-US" sz="1600" dirty="0">
                <a:solidFill>
                  <a:srgbClr val="FF0000"/>
                </a:solidFill>
                <a:highlight>
                  <a:srgbClr val="FFFF00"/>
                </a:highlight>
                <a:latin typeface="Consolas" panose="020B0609020204030204" pitchFamily="49" charset="0"/>
              </a:rPr>
              <a:t> </a:t>
            </a:r>
            <a:r>
              <a:rPr lang="en-US" sz="1600" dirty="0" err="1">
                <a:solidFill>
                  <a:srgbClr val="FF0000"/>
                </a:solidFill>
                <a:highlight>
                  <a:srgbClr val="FFFF00"/>
                </a:highlight>
                <a:latin typeface="Consolas" panose="020B0609020204030204" pitchFamily="49" charset="0"/>
              </a:rPr>
              <a:t>OffContent</a:t>
            </a:r>
            <a:r>
              <a:rPr lang="en-US" sz="1600" dirty="0">
                <a:solidFill>
                  <a:srgbClr val="0000FF"/>
                </a:solidFill>
                <a:highlight>
                  <a:srgbClr val="FFFF00"/>
                </a:highlight>
                <a:latin typeface="Consolas" panose="020B0609020204030204" pitchFamily="49" charset="0"/>
              </a:rPr>
              <a:t>="No"</a:t>
            </a:r>
            <a:r>
              <a:rPr lang="en-US" sz="1600" dirty="0">
                <a:solidFill>
                  <a:srgbClr val="FF0000"/>
                </a:solidFill>
                <a:highlight>
                  <a:srgbClr val="FFFF00"/>
                </a:highlight>
                <a:latin typeface="Consolas" panose="020B0609020204030204" pitchFamily="49" charset="0"/>
              </a:rPr>
              <a:t> </a:t>
            </a:r>
            <a:r>
              <a:rPr lang="en-US" sz="1600" dirty="0" err="1">
                <a:solidFill>
                  <a:srgbClr val="FF0000"/>
                </a:solidFill>
                <a:highlight>
                  <a:srgbClr val="FFFF00"/>
                </a:highlight>
                <a:latin typeface="Consolas" panose="020B0609020204030204" pitchFamily="49" charset="0"/>
              </a:rPr>
              <a:t>OnContent</a:t>
            </a:r>
            <a:r>
              <a:rPr lang="en-US" sz="1600" dirty="0">
                <a:solidFill>
                  <a:srgbClr val="0000FF"/>
                </a:solidFill>
                <a:highlight>
                  <a:srgbClr val="FFFF00"/>
                </a:highlight>
                <a:latin typeface="Consolas" panose="020B0609020204030204" pitchFamily="49" charset="0"/>
              </a:rPr>
              <a:t>="Yes /&gt;</a:t>
            </a:r>
            <a:endParaRPr lang="en-US" sz="1600" dirty="0">
              <a:solidFill>
                <a:srgbClr val="000000"/>
              </a:solidFill>
              <a:highlight>
                <a:srgbClr val="FFFF00"/>
              </a:highlight>
              <a:latin typeface="Consolas" panose="020B0609020204030204" pitchFamily="49" charset="0"/>
            </a:endParaRPr>
          </a:p>
          <a:p>
            <a:r>
              <a:rPr lang="en-US" sz="1500" dirty="0">
                <a:solidFill>
                  <a:srgbClr val="0000FF"/>
                </a:solidFill>
                <a:latin typeface="Consolas" panose="020B0609020204030204" pitchFamily="49" charset="0"/>
              </a:rPr>
              <a:t>  &lt;/</a:t>
            </a:r>
            <a:r>
              <a:rPr lang="en-US" sz="1500" dirty="0" err="1">
                <a:solidFill>
                  <a:srgbClr val="A31515"/>
                </a:solidFill>
                <a:latin typeface="Consolas" panose="020B0609020204030204" pitchFamily="49" charset="0"/>
              </a:rPr>
              <a:t>ContentPage.Content</a:t>
            </a:r>
            <a:r>
              <a:rPr lang="en-US" sz="1500" dirty="0">
                <a:solidFill>
                  <a:srgbClr val="0000FF"/>
                </a:solidFill>
                <a:latin typeface="Consolas" panose="020B0609020204030204" pitchFamily="49" charset="0"/>
              </a:rPr>
              <a:t>&gt;</a:t>
            </a:r>
            <a:endParaRPr lang="en-US" sz="1500" dirty="0">
              <a:solidFill>
                <a:srgbClr val="000000"/>
              </a:solidFill>
              <a:latin typeface="Consolas" panose="020B0609020204030204" pitchFamily="49" charset="0"/>
            </a:endParaRPr>
          </a:p>
          <a:p>
            <a:r>
              <a:rPr lang="en-US" sz="1500" dirty="0">
                <a:solidFill>
                  <a:srgbClr val="0000FF"/>
                </a:solidFill>
                <a:latin typeface="Consolas" panose="020B0609020204030204" pitchFamily="49" charset="0"/>
              </a:rPr>
              <a:t>&lt;/</a:t>
            </a:r>
            <a:r>
              <a:rPr lang="en-US" sz="1500" dirty="0" err="1">
                <a:solidFill>
                  <a:srgbClr val="A31515"/>
                </a:solidFill>
                <a:latin typeface="Consolas" panose="020B0609020204030204" pitchFamily="49" charset="0"/>
              </a:rPr>
              <a:t>ContentPage</a:t>
            </a:r>
            <a:r>
              <a:rPr lang="en-US" sz="1500" dirty="0">
                <a:solidFill>
                  <a:srgbClr val="0000FF"/>
                </a:solidFill>
                <a:latin typeface="Consolas" panose="020B0609020204030204" pitchFamily="49" charset="0"/>
              </a:rPr>
              <a:t>&gt;</a:t>
            </a:r>
            <a:endParaRPr lang="en-US" sz="1500" dirty="0"/>
          </a:p>
        </p:txBody>
      </p:sp>
    </p:spTree>
    <p:extLst>
      <p:ext uri="{BB962C8B-B14F-4D97-AF65-F5344CB8AC3E}">
        <p14:creationId xmlns:p14="http://schemas.microsoft.com/office/powerpoint/2010/main" val="3332070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a:xfrm>
            <a:off x="269240" y="3877277"/>
            <a:ext cx="9860674" cy="729943"/>
          </a:xfrm>
        </p:spPr>
        <p:txBody>
          <a:bodyPr/>
          <a:lstStyle/>
          <a:p>
            <a:r>
              <a:rPr lang="en-US" dirty="0"/>
              <a:t>Mixing platform code</a:t>
            </a:r>
          </a:p>
        </p:txBody>
      </p:sp>
    </p:spTree>
    <p:extLst>
      <p:ext uri="{BB962C8B-B14F-4D97-AF65-F5344CB8AC3E}">
        <p14:creationId xmlns:p14="http://schemas.microsoft.com/office/powerpoint/2010/main" val="207690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embedding Forms</a:t>
            </a:r>
          </a:p>
        </p:txBody>
      </p:sp>
      <p:sp>
        <p:nvSpPr>
          <p:cNvPr id="10" name="Content Placeholder 9"/>
          <p:cNvSpPr>
            <a:spLocks noGrp="1"/>
          </p:cNvSpPr>
          <p:nvPr>
            <p:ph idx="1"/>
          </p:nvPr>
        </p:nvSpPr>
        <p:spPr>
          <a:xfrm>
            <a:off x="269238" y="1189176"/>
            <a:ext cx="2916087" cy="652674"/>
          </a:xfrm>
        </p:spPr>
        <p:txBody>
          <a:bodyPr>
            <a:normAutofit/>
          </a:bodyPr>
          <a:lstStyle/>
          <a:p>
            <a:pPr marL="0" indent="0">
              <a:buNone/>
            </a:pPr>
            <a:r>
              <a:rPr lang="en-US" dirty="0"/>
              <a:t>Android</a:t>
            </a:r>
          </a:p>
        </p:txBody>
      </p:sp>
      <p:sp>
        <p:nvSpPr>
          <p:cNvPr id="3" name="Rectangle 2">
            <a:extLst>
              <a:ext uri="{FF2B5EF4-FFF2-40B4-BE49-F238E27FC236}">
                <a16:creationId xmlns:a16="http://schemas.microsoft.com/office/drawing/2014/main" id="{5BBDF5EA-502F-4993-BB35-274A8A6D4F84}"/>
              </a:ext>
            </a:extLst>
          </p:cNvPr>
          <p:cNvSpPr/>
          <p:nvPr/>
        </p:nvSpPr>
        <p:spPr>
          <a:xfrm>
            <a:off x="269240" y="1771303"/>
            <a:ext cx="8653696" cy="1200329"/>
          </a:xfrm>
          <a:prstGeom prst="rect">
            <a:avLst/>
          </a:prstGeom>
          <a:ln>
            <a:solidFill>
              <a:schemeClr val="accent1"/>
            </a:solidFill>
          </a:ln>
        </p:spPr>
        <p:txBody>
          <a:bodyPr wrap="square">
            <a:spAutoFit/>
          </a:bodyPr>
          <a:lstStyle/>
          <a:p>
            <a:r>
              <a:rPr lang="en-US" dirty="0">
                <a:solidFill>
                  <a:srgbClr val="008000"/>
                </a:solidFill>
                <a:latin typeface="Consolas" panose="020B0609020204030204" pitchFamily="49" charset="0"/>
              </a:rPr>
              <a:t>// #1 Initialize</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Forms.Init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#2 Use it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_history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HistoryPage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CreateFragment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this</a:t>
            </a:r>
            <a:r>
              <a:rPr lang="en-US" dirty="0">
                <a:solidFill>
                  <a:srgbClr val="000000"/>
                </a:solidFill>
                <a:latin typeface="Consolas" panose="020B0609020204030204" pitchFamily="49" charset="0"/>
              </a:rPr>
              <a:t>);</a:t>
            </a:r>
            <a:endParaRPr lang="en-US" dirty="0"/>
          </a:p>
        </p:txBody>
      </p:sp>
      <p:sp>
        <p:nvSpPr>
          <p:cNvPr id="6" name="Content Placeholder 9">
            <a:extLst>
              <a:ext uri="{FF2B5EF4-FFF2-40B4-BE49-F238E27FC236}">
                <a16:creationId xmlns:a16="http://schemas.microsoft.com/office/drawing/2014/main" id="{D0AAEDBE-ADFD-4B73-AEA6-1DCC05A56741}"/>
              </a:ext>
            </a:extLst>
          </p:cNvPr>
          <p:cNvSpPr txBox="1">
            <a:spLocks/>
          </p:cNvSpPr>
          <p:nvPr/>
        </p:nvSpPr>
        <p:spPr>
          <a:xfrm>
            <a:off x="269239" y="3383327"/>
            <a:ext cx="2916087" cy="652674"/>
          </a:xfrm>
        </p:spPr>
        <p:txBody>
          <a:bodyPr>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IOS</a:t>
            </a:r>
          </a:p>
        </p:txBody>
      </p:sp>
      <p:sp>
        <p:nvSpPr>
          <p:cNvPr id="5" name="Rectangle 4">
            <a:extLst>
              <a:ext uri="{FF2B5EF4-FFF2-40B4-BE49-F238E27FC236}">
                <a16:creationId xmlns:a16="http://schemas.microsoft.com/office/drawing/2014/main" id="{54BB5F92-EEB2-4C6A-BD51-FD332ACB88CD}"/>
              </a:ext>
            </a:extLst>
          </p:cNvPr>
          <p:cNvSpPr/>
          <p:nvPr/>
        </p:nvSpPr>
        <p:spPr>
          <a:xfrm>
            <a:off x="269239" y="4036001"/>
            <a:ext cx="8653697" cy="1477328"/>
          </a:xfrm>
          <a:prstGeom prst="rect">
            <a:avLst/>
          </a:prstGeom>
          <a:noFill/>
          <a:ln>
            <a:solidFill>
              <a:schemeClr val="accent1"/>
            </a:solidFill>
          </a:ln>
        </p:spPr>
        <p:txBody>
          <a:bodyPr wrap="square">
            <a:spAutoFit/>
          </a:bodyPr>
          <a:lstStyle/>
          <a:p>
            <a:r>
              <a:rPr lang="en-US" dirty="0">
                <a:solidFill>
                  <a:srgbClr val="008000"/>
                </a:solidFill>
                <a:latin typeface="Consolas" panose="020B0609020204030204" pitchFamily="49" charset="0"/>
              </a:rPr>
              <a:t>// #1 Initialize</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Forms.Init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#2 Use it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_</a:t>
            </a:r>
            <a:r>
              <a:rPr lang="en-US" dirty="0" err="1">
                <a:solidFill>
                  <a:srgbClr val="000000"/>
                </a:solidFill>
                <a:latin typeface="Consolas" panose="020B0609020204030204" pitchFamily="49" charset="0"/>
              </a:rPr>
              <a:t>historyViewController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HistoryPage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CreateViewController</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964691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animBg="1"/>
      <p:bldP spid="6"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 – embedding Forms (2)</a:t>
            </a:r>
          </a:p>
        </p:txBody>
      </p:sp>
      <p:sp>
        <p:nvSpPr>
          <p:cNvPr id="10" name="Content Placeholder 9"/>
          <p:cNvSpPr>
            <a:spLocks noGrp="1"/>
          </p:cNvSpPr>
          <p:nvPr>
            <p:ph idx="1"/>
          </p:nvPr>
        </p:nvSpPr>
        <p:spPr>
          <a:xfrm>
            <a:off x="269238" y="1189176"/>
            <a:ext cx="2916087" cy="652674"/>
          </a:xfrm>
        </p:spPr>
        <p:txBody>
          <a:bodyPr>
            <a:normAutofit/>
          </a:bodyPr>
          <a:lstStyle/>
          <a:p>
            <a:pPr marL="0" indent="0">
              <a:buNone/>
            </a:pPr>
            <a:r>
              <a:rPr lang="en-US" dirty="0"/>
              <a:t>UWP</a:t>
            </a:r>
          </a:p>
        </p:txBody>
      </p:sp>
      <p:sp>
        <p:nvSpPr>
          <p:cNvPr id="5" name="Rectangle 4">
            <a:extLst>
              <a:ext uri="{FF2B5EF4-FFF2-40B4-BE49-F238E27FC236}">
                <a16:creationId xmlns:a16="http://schemas.microsoft.com/office/drawing/2014/main" id="{54BB5F92-EEB2-4C6A-BD51-FD332ACB88CD}"/>
              </a:ext>
            </a:extLst>
          </p:cNvPr>
          <p:cNvSpPr/>
          <p:nvPr/>
        </p:nvSpPr>
        <p:spPr>
          <a:xfrm>
            <a:off x="269238" y="1841850"/>
            <a:ext cx="8653697" cy="1477328"/>
          </a:xfrm>
          <a:prstGeom prst="rect">
            <a:avLst/>
          </a:prstGeom>
          <a:noFill/>
          <a:ln>
            <a:solidFill>
              <a:schemeClr val="accent1"/>
            </a:solidFill>
          </a:ln>
        </p:spPr>
        <p:txBody>
          <a:bodyPr wrap="square">
            <a:spAutoFit/>
          </a:bodyPr>
          <a:lstStyle/>
          <a:p>
            <a:r>
              <a:rPr lang="en-US" dirty="0">
                <a:solidFill>
                  <a:srgbClr val="008000"/>
                </a:solidFill>
                <a:latin typeface="Consolas" panose="020B0609020204030204" pitchFamily="49" charset="0"/>
              </a:rPr>
              <a:t>// #1 Initialize</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Forms.Init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#2 Use it</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content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HistoryPage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CreateFrameworkElement</a:t>
            </a:r>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12042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a:xfrm>
            <a:off x="269240" y="3877277"/>
            <a:ext cx="9860674" cy="729943"/>
          </a:xfrm>
        </p:spPr>
        <p:txBody>
          <a:bodyPr/>
          <a:lstStyle/>
          <a:p>
            <a:r>
              <a:rPr lang="en-US" dirty="0"/>
              <a:t>Embedding Forms</a:t>
            </a:r>
          </a:p>
        </p:txBody>
      </p:sp>
    </p:spTree>
    <p:extLst>
      <p:ext uri="{BB962C8B-B14F-4D97-AF65-F5344CB8AC3E}">
        <p14:creationId xmlns:p14="http://schemas.microsoft.com/office/powerpoint/2010/main" val="46605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68217A"/>
                </a:solidFill>
                <a:ea typeface="+mj-ea"/>
                <a:cs typeface="+mj-cs"/>
              </a:rPr>
              <a:t>Xamarin Forms – Live player (Preview)</a:t>
            </a:r>
          </a:p>
        </p:txBody>
      </p:sp>
      <p:sp>
        <p:nvSpPr>
          <p:cNvPr id="10" name="Content Placeholder 9"/>
          <p:cNvSpPr>
            <a:spLocks noGrp="1"/>
          </p:cNvSpPr>
          <p:nvPr>
            <p:ph idx="1"/>
          </p:nvPr>
        </p:nvSpPr>
        <p:spPr>
          <a:xfrm>
            <a:off x="426720" y="1540565"/>
            <a:ext cx="11021568" cy="4180966"/>
          </a:xfrm>
        </p:spPr>
        <p:txBody>
          <a:bodyPr>
            <a:normAutofit/>
          </a:bodyPr>
          <a:lstStyle/>
          <a:p>
            <a:r>
              <a:rPr lang="en-US" dirty="0"/>
              <a:t>Boost </a:t>
            </a:r>
            <a:r>
              <a:rPr lang="en-US" dirty="0" err="1"/>
              <a:t>Xaml</a:t>
            </a:r>
            <a:r>
              <a:rPr lang="en-US" dirty="0"/>
              <a:t> views development tenfold</a:t>
            </a:r>
          </a:p>
          <a:p>
            <a:r>
              <a:rPr lang="en-US" dirty="0"/>
              <a:t>Runs on Android and IOS</a:t>
            </a:r>
          </a:p>
          <a:p>
            <a:r>
              <a:rPr lang="en-US" dirty="0"/>
              <a:t>Can run on IOS device without compiling your code on Mac!</a:t>
            </a:r>
          </a:p>
          <a:p>
            <a:r>
              <a:rPr lang="en-US" dirty="0"/>
              <a:t>Still has a lot of limitations</a:t>
            </a:r>
          </a:p>
        </p:txBody>
      </p:sp>
    </p:spTree>
    <p:extLst>
      <p:ext uri="{BB962C8B-B14F-4D97-AF65-F5344CB8AC3E}">
        <p14:creationId xmlns:p14="http://schemas.microsoft.com/office/powerpoint/2010/main" val="1662689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0" y="2084377"/>
            <a:ext cx="9859116" cy="1077163"/>
          </a:xfrm>
        </p:spPr>
        <p:txBody>
          <a:bodyPr/>
          <a:lstStyle/>
          <a:p>
            <a:r>
              <a:rPr lang="en-US" sz="6470" dirty="0"/>
              <a:t>Demo:</a:t>
            </a:r>
          </a:p>
        </p:txBody>
      </p:sp>
      <p:sp>
        <p:nvSpPr>
          <p:cNvPr id="7" name="Text Placeholder 6"/>
          <p:cNvSpPr>
            <a:spLocks noGrp="1"/>
          </p:cNvSpPr>
          <p:nvPr>
            <p:ph type="body" sz="quarter" idx="12"/>
          </p:nvPr>
        </p:nvSpPr>
        <p:spPr>
          <a:xfrm>
            <a:off x="269240" y="3877277"/>
            <a:ext cx="9860674" cy="729943"/>
          </a:xfrm>
        </p:spPr>
        <p:txBody>
          <a:bodyPr/>
          <a:lstStyle/>
          <a:p>
            <a:r>
              <a:rPr lang="en-US" dirty="0"/>
              <a:t>Live Player (Preview) == might break</a:t>
            </a:r>
          </a:p>
        </p:txBody>
      </p:sp>
    </p:spTree>
    <p:extLst>
      <p:ext uri="{BB962C8B-B14F-4D97-AF65-F5344CB8AC3E}">
        <p14:creationId xmlns:p14="http://schemas.microsoft.com/office/powerpoint/2010/main" val="383409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68217A"/>
                </a:solidFill>
                <a:ea typeface="+mj-ea"/>
                <a:cs typeface="+mj-cs"/>
              </a:rPr>
              <a:t>Fast Renderers</a:t>
            </a:r>
          </a:p>
        </p:txBody>
      </p:sp>
      <p:sp>
        <p:nvSpPr>
          <p:cNvPr id="10" name="Content Placeholder 9"/>
          <p:cNvSpPr>
            <a:spLocks noGrp="1"/>
          </p:cNvSpPr>
          <p:nvPr>
            <p:ph idx="1"/>
          </p:nvPr>
        </p:nvSpPr>
        <p:spPr>
          <a:xfrm>
            <a:off x="480254" y="1560435"/>
            <a:ext cx="6365966" cy="680121"/>
          </a:xfrm>
        </p:spPr>
        <p:txBody>
          <a:bodyPr>
            <a:normAutofit/>
          </a:bodyPr>
          <a:lstStyle/>
          <a:p>
            <a:pPr marL="0" indent="0">
              <a:buNone/>
            </a:pPr>
            <a:r>
              <a:rPr lang="en-US" dirty="0"/>
              <a:t>Default renderer</a:t>
            </a:r>
          </a:p>
        </p:txBody>
      </p:sp>
      <p:sp>
        <p:nvSpPr>
          <p:cNvPr id="3" name="Rectangle 2">
            <a:extLst>
              <a:ext uri="{FF2B5EF4-FFF2-40B4-BE49-F238E27FC236}">
                <a16:creationId xmlns:a16="http://schemas.microsoft.com/office/drawing/2014/main" id="{F26833AD-76C5-48AB-86F2-0FEB8979C2E6}"/>
              </a:ext>
            </a:extLst>
          </p:cNvPr>
          <p:cNvSpPr/>
          <p:nvPr/>
        </p:nvSpPr>
        <p:spPr>
          <a:xfrm>
            <a:off x="480254" y="4178425"/>
            <a:ext cx="10969452" cy="923330"/>
          </a:xfrm>
          <a:prstGeom prst="rect">
            <a:avLst/>
          </a:prstGeom>
          <a:ln>
            <a:solidFill>
              <a:schemeClr val="accent1"/>
            </a:solidFill>
          </a:ln>
        </p:spPr>
        <p:txBody>
          <a:bodyPr wrap="square">
            <a:spAutoFit/>
          </a:bodyPr>
          <a:lstStyle/>
          <a:p>
            <a:r>
              <a:rPr lang="en-US" dirty="0">
                <a:solidFill>
                  <a:srgbClr val="0000FF"/>
                </a:solidFill>
                <a:latin typeface="Consolas" panose="020B0609020204030204" pitchFamily="49" charset="0"/>
              </a:rPr>
              <a:t>internal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sealed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ButtonRenderer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AppCompatButton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IVisualElementRenderer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AView.IOnAttachStateChangeListener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AView.IOnFocusChangeListener</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IEffectControlProvider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AView.IOnClickListener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AView.IOnTouchListener</a:t>
            </a:r>
            <a:endParaRPr lang="en-US"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BD5AEF92-0491-4031-BACC-225F2EB4FA7E}"/>
              </a:ext>
            </a:extLst>
          </p:cNvPr>
          <p:cNvSpPr/>
          <p:nvPr/>
        </p:nvSpPr>
        <p:spPr>
          <a:xfrm>
            <a:off x="480254" y="2240556"/>
            <a:ext cx="10969452" cy="646331"/>
          </a:xfrm>
          <a:prstGeom prst="rect">
            <a:avLst/>
          </a:prstGeom>
          <a:ln>
            <a:solidFill>
              <a:schemeClr val="accent1"/>
            </a:solidFill>
          </a:ln>
        </p:spPr>
        <p:txBody>
          <a:bodyPr wrap="square">
            <a:spAutoFit/>
          </a:bodyPr>
          <a:lstStyle/>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ButtonRenderer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ViewRenderer</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Button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AButton</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AView.IOnAttachStateChangeListener</a:t>
            </a:r>
            <a:endParaRPr lang="en-US" dirty="0"/>
          </a:p>
        </p:txBody>
      </p:sp>
      <p:sp>
        <p:nvSpPr>
          <p:cNvPr id="7" name="Content Placeholder 9">
            <a:extLst>
              <a:ext uri="{FF2B5EF4-FFF2-40B4-BE49-F238E27FC236}">
                <a16:creationId xmlns:a16="http://schemas.microsoft.com/office/drawing/2014/main" id="{6109AB44-CCD8-4A31-B85A-E0C7E7E6B65D}"/>
              </a:ext>
            </a:extLst>
          </p:cNvPr>
          <p:cNvSpPr txBox="1">
            <a:spLocks/>
          </p:cNvSpPr>
          <p:nvPr/>
        </p:nvSpPr>
        <p:spPr>
          <a:xfrm>
            <a:off x="480254" y="3498304"/>
            <a:ext cx="3060058" cy="680121"/>
          </a:xfrm>
        </p:spPr>
        <p:txBody>
          <a:bodyPr>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dirty="0"/>
              <a:t>Fast renderer</a:t>
            </a:r>
          </a:p>
        </p:txBody>
      </p:sp>
    </p:spTree>
    <p:extLst>
      <p:ext uri="{BB962C8B-B14F-4D97-AF65-F5344CB8AC3E}">
        <p14:creationId xmlns:p14="http://schemas.microsoft.com/office/powerpoint/2010/main" val="3110351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animBg="1"/>
      <p:bldP spid="5"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rgbClr val="68217A"/>
                </a:solidFill>
              </a:rPr>
              <a:t>What’s coming</a:t>
            </a:r>
            <a:endParaRPr lang="en-US" dirty="0"/>
          </a:p>
        </p:txBody>
      </p:sp>
      <p:sp>
        <p:nvSpPr>
          <p:cNvPr id="10" name="Content Placeholder 9"/>
          <p:cNvSpPr>
            <a:spLocks noGrp="1"/>
          </p:cNvSpPr>
          <p:nvPr>
            <p:ph idx="1"/>
          </p:nvPr>
        </p:nvSpPr>
        <p:spPr>
          <a:xfrm>
            <a:off x="426720" y="1540564"/>
            <a:ext cx="11021568" cy="4629123"/>
          </a:xfrm>
        </p:spPr>
        <p:txBody>
          <a:bodyPr>
            <a:normAutofit/>
          </a:bodyPr>
          <a:lstStyle/>
          <a:p>
            <a:r>
              <a:rPr lang="en-US" dirty="0"/>
              <a:t>Improved Design experience</a:t>
            </a:r>
          </a:p>
          <a:p>
            <a:r>
              <a:rPr lang="en-US" dirty="0"/>
              <a:t>XAML Standard 1.0</a:t>
            </a:r>
          </a:p>
          <a:p>
            <a:pPr>
              <a:lnSpc>
                <a:spcPct val="100000"/>
              </a:lnSpc>
              <a:buFont typeface="Segoe UI Light" panose="020B0502040204020203" pitchFamily="34" charset="0"/>
              <a:buChar char="‮"/>
            </a:pPr>
            <a:r>
              <a:rPr lang="en-US" sz="2400" dirty="0">
                <a:hlinkClick r:id="rId3"/>
              </a:rPr>
              <a:t>https://github.com/Microsoft/xaml-standard</a:t>
            </a:r>
            <a:endParaRPr lang="en-US" sz="2400" dirty="0"/>
          </a:p>
          <a:p>
            <a:pPr>
              <a:lnSpc>
                <a:spcPct val="100000"/>
              </a:lnSpc>
              <a:buFont typeface="Segoe UI Light" panose="020B0502040204020203" pitchFamily="34" charset="0"/>
              <a:buChar char="‮"/>
            </a:pPr>
            <a:endParaRPr lang="en-US" sz="2400" dirty="0"/>
          </a:p>
          <a:p>
            <a:r>
              <a:rPr lang="en-US" dirty="0"/>
              <a:t>Xamarin Forms 3.0</a:t>
            </a:r>
            <a:endParaRPr lang="en-US" sz="2400" dirty="0"/>
          </a:p>
          <a:p>
            <a:pPr lvl="1"/>
            <a:r>
              <a:rPr lang="en-US" dirty="0"/>
              <a:t>Layout Compression</a:t>
            </a:r>
          </a:p>
          <a:p>
            <a:pPr lvl="1"/>
            <a:r>
              <a:rPr lang="en-US" dirty="0"/>
              <a:t>Performance optimizations</a:t>
            </a:r>
          </a:p>
          <a:p>
            <a:pPr lvl="1"/>
            <a:r>
              <a:rPr lang="en-US" dirty="0"/>
              <a:t>XF for Linux</a:t>
            </a:r>
          </a:p>
          <a:p>
            <a:pPr>
              <a:lnSpc>
                <a:spcPct val="100000"/>
              </a:lnSpc>
              <a:buFont typeface="Segoe UI Light" panose="020B0502040204020203" pitchFamily="34" charset="0"/>
              <a:buChar char="‮"/>
            </a:pPr>
            <a:r>
              <a:rPr lang="en-US" sz="2400" dirty="0">
                <a:hlinkClick r:id="rId4"/>
              </a:rPr>
              <a:t>https://blog.xamarin.com/glimpse-future-xamarin-forms-3-0/</a:t>
            </a:r>
            <a:endParaRPr lang="en-US" sz="2400" dirty="0"/>
          </a:p>
          <a:p>
            <a:endParaRPr lang="en-US" dirty="0"/>
          </a:p>
        </p:txBody>
      </p:sp>
    </p:spTree>
    <p:extLst>
      <p:ext uri="{BB962C8B-B14F-4D97-AF65-F5344CB8AC3E}">
        <p14:creationId xmlns:p14="http://schemas.microsoft.com/office/powerpoint/2010/main" val="1438680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Effect transition="in" filter="fade">
                                      <p:cBhvr>
                                        <p:cTn id="31" dur="1000"/>
                                        <p:tgtEl>
                                          <p:spTgt spid="10">
                                            <p:txEl>
                                              <p:pRg st="5" end="5"/>
                                            </p:txEl>
                                          </p:spTgt>
                                        </p:tgtEl>
                                      </p:cBhvr>
                                    </p:animEffect>
                                    <p:anim calcmode="lin" valueType="num">
                                      <p:cBhvr>
                                        <p:cTn id="32"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xEl>
                                              <p:pRg st="6" end="6"/>
                                            </p:txEl>
                                          </p:spTgt>
                                        </p:tgtEl>
                                        <p:attrNameLst>
                                          <p:attrName>style.visibility</p:attrName>
                                        </p:attrNameLst>
                                      </p:cBhvr>
                                      <p:to>
                                        <p:strVal val="visible"/>
                                      </p:to>
                                    </p:set>
                                    <p:animEffect transition="in" filter="fade">
                                      <p:cBhvr>
                                        <p:cTn id="36" dur="1000"/>
                                        <p:tgtEl>
                                          <p:spTgt spid="10">
                                            <p:txEl>
                                              <p:pRg st="6" end="6"/>
                                            </p:txEl>
                                          </p:spTgt>
                                        </p:tgtEl>
                                      </p:cBhvr>
                                    </p:animEffect>
                                    <p:anim calcmode="lin" valueType="num">
                                      <p:cBhvr>
                                        <p:cTn id="37"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xEl>
                                              <p:pRg st="7" end="7"/>
                                            </p:txEl>
                                          </p:spTgt>
                                        </p:tgtEl>
                                        <p:attrNameLst>
                                          <p:attrName>style.visibility</p:attrName>
                                        </p:attrNameLst>
                                      </p:cBhvr>
                                      <p:to>
                                        <p:strVal val="visible"/>
                                      </p:to>
                                    </p:set>
                                    <p:animEffect transition="in" filter="fade">
                                      <p:cBhvr>
                                        <p:cTn id="41" dur="1000"/>
                                        <p:tgtEl>
                                          <p:spTgt spid="10">
                                            <p:txEl>
                                              <p:pRg st="7" end="7"/>
                                            </p:txEl>
                                          </p:spTgt>
                                        </p:tgtEl>
                                      </p:cBhvr>
                                    </p:animEffect>
                                    <p:anim calcmode="lin" valueType="num">
                                      <p:cBhvr>
                                        <p:cTn id="42"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0">
                                            <p:txEl>
                                              <p:pRg st="8" end="8"/>
                                            </p:txEl>
                                          </p:spTgt>
                                        </p:tgtEl>
                                        <p:attrNameLst>
                                          <p:attrName>style.visibility</p:attrName>
                                        </p:attrNameLst>
                                      </p:cBhvr>
                                      <p:to>
                                        <p:strVal val="visible"/>
                                      </p:to>
                                    </p:set>
                                    <p:animEffect transition="in" filter="fade">
                                      <p:cBhvr>
                                        <p:cTn id="46" dur="1000"/>
                                        <p:tgtEl>
                                          <p:spTgt spid="10">
                                            <p:txEl>
                                              <p:pRg st="8" end="8"/>
                                            </p:txEl>
                                          </p:spTgt>
                                        </p:tgtEl>
                                      </p:cBhvr>
                                    </p:animEffect>
                                    <p:anim calcmode="lin" valueType="num">
                                      <p:cBhvr>
                                        <p:cTn id="47"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Prehistory of </a:t>
            </a:r>
            <a:r>
              <a:rPr lang="en-US" dirty="0" err="1"/>
              <a:t>Xamarin</a:t>
            </a:r>
            <a:endParaRPr lang="en-US" dirty="0"/>
          </a:p>
        </p:txBody>
      </p:sp>
      <p:sp>
        <p:nvSpPr>
          <p:cNvPr id="10" name="Content Placeholder 9"/>
          <p:cNvSpPr>
            <a:spLocks noGrp="1"/>
          </p:cNvSpPr>
          <p:nvPr>
            <p:ph idx="1"/>
          </p:nvPr>
        </p:nvSpPr>
        <p:spPr>
          <a:xfrm>
            <a:off x="426720" y="1540565"/>
            <a:ext cx="11192124" cy="4180966"/>
          </a:xfrm>
        </p:spPr>
        <p:txBody>
          <a:bodyPr>
            <a:normAutofit lnSpcReduction="10000"/>
          </a:bodyPr>
          <a:lstStyle/>
          <a:p>
            <a:r>
              <a:rPr lang="en-US" dirty="0"/>
              <a:t>2001 – Miguel de </a:t>
            </a:r>
            <a:r>
              <a:rPr lang="en-US" dirty="0" err="1"/>
              <a:t>Icaza</a:t>
            </a:r>
            <a:r>
              <a:rPr lang="en-US" dirty="0"/>
              <a:t> founded Mono OS project </a:t>
            </a:r>
          </a:p>
          <a:p>
            <a:endParaRPr lang="en-US" dirty="0"/>
          </a:p>
          <a:p>
            <a:r>
              <a:rPr lang="en-US" dirty="0"/>
              <a:t>2011 - The engineers behind mono, </a:t>
            </a:r>
            <a:r>
              <a:rPr lang="en-US" dirty="0" err="1"/>
              <a:t>monotouch</a:t>
            </a:r>
            <a:r>
              <a:rPr lang="en-US" dirty="0"/>
              <a:t> and mono for android founded Xamarin (mono foundation granted licenses to use the technology) </a:t>
            </a:r>
          </a:p>
          <a:p>
            <a:endParaRPr lang="en-US" dirty="0"/>
          </a:p>
          <a:p>
            <a:r>
              <a:rPr lang="en-US" dirty="0"/>
              <a:t>On February 2016 Microsoft acquire Xamarin</a:t>
            </a:r>
          </a:p>
          <a:p>
            <a:endParaRPr lang="en-US" dirty="0"/>
          </a:p>
          <a:p>
            <a:endParaRPr lang="en-US" dirty="0"/>
          </a:p>
        </p:txBody>
      </p:sp>
    </p:spTree>
    <p:extLst>
      <p:ext uri="{BB962C8B-B14F-4D97-AF65-F5344CB8AC3E}">
        <p14:creationId xmlns:p14="http://schemas.microsoft.com/office/powerpoint/2010/main" val="3074671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750"/>
                                        <p:tgtEl>
                                          <p:spTgt spid="10">
                                            <p:txEl>
                                              <p:pRg st="0" end="0"/>
                                            </p:txEl>
                                          </p:spTgt>
                                        </p:tgtEl>
                                      </p:cBhvr>
                                    </p:animEffect>
                                    <p:anim calcmode="lin" valueType="num">
                                      <p:cBhvr>
                                        <p:cTn id="8"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750"/>
                                        <p:tgtEl>
                                          <p:spTgt spid="10">
                                            <p:txEl>
                                              <p:pRg st="2" end="2"/>
                                            </p:txEl>
                                          </p:spTgt>
                                        </p:tgtEl>
                                      </p:cBhvr>
                                    </p:animEffect>
                                    <p:anim calcmode="lin" valueType="num">
                                      <p:cBhvr>
                                        <p:cTn id="15"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75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750"/>
                                        <p:tgtEl>
                                          <p:spTgt spid="10">
                                            <p:txEl>
                                              <p:pRg st="4" end="4"/>
                                            </p:txEl>
                                          </p:spTgt>
                                        </p:tgtEl>
                                      </p:cBhvr>
                                    </p:animEffect>
                                    <p:anim calcmode="lin" valueType="num">
                                      <p:cBhvr>
                                        <p:cTn id="22" dur="75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75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1128" y="2462665"/>
            <a:ext cx="4436941" cy="1325563"/>
          </a:xfrm>
        </p:spPr>
        <p:txBody>
          <a:bodyPr>
            <a:normAutofit/>
          </a:bodyPr>
          <a:lstStyle/>
          <a:p>
            <a:r>
              <a:rPr lang="en-US" sz="7200" dirty="0"/>
              <a:t>Thank you!</a:t>
            </a:r>
          </a:p>
        </p:txBody>
      </p:sp>
      <p:sp>
        <p:nvSpPr>
          <p:cNvPr id="3" name="Content Placeholder 2"/>
          <p:cNvSpPr>
            <a:spLocks noGrp="1"/>
          </p:cNvSpPr>
          <p:nvPr>
            <p:ph idx="1"/>
          </p:nvPr>
        </p:nvSpPr>
        <p:spPr>
          <a:xfrm>
            <a:off x="7037614" y="3788228"/>
            <a:ext cx="4898573" cy="2873829"/>
          </a:xfrm>
        </p:spPr>
        <p:txBody>
          <a:bodyPr>
            <a:normAutofit/>
          </a:bodyPr>
          <a:lstStyle/>
          <a:p>
            <a:pPr marL="0" indent="0">
              <a:buNone/>
            </a:pPr>
            <a:endParaRPr lang="en-US" dirty="0"/>
          </a:p>
          <a:p>
            <a:pPr marL="0" indent="0">
              <a:buNone/>
            </a:pPr>
            <a:r>
              <a:rPr lang="en-US" dirty="0"/>
              <a:t>@</a:t>
            </a:r>
            <a:r>
              <a:rPr lang="en-US" dirty="0" err="1"/>
              <a:t>tsvyatco</a:t>
            </a:r>
            <a:endParaRPr lang="en-US" dirty="0"/>
          </a:p>
          <a:p>
            <a:pPr marL="0" indent="0">
              <a:buNone/>
            </a:pPr>
            <a:r>
              <a:rPr lang="en-US" dirty="0"/>
              <a:t>tsvyatko@konov.me</a:t>
            </a:r>
          </a:p>
        </p:txBody>
      </p:sp>
    </p:spTree>
    <p:extLst>
      <p:ext uri="{BB962C8B-B14F-4D97-AF65-F5344CB8AC3E}">
        <p14:creationId xmlns:p14="http://schemas.microsoft.com/office/powerpoint/2010/main" val="34736588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resources</a:t>
            </a:r>
          </a:p>
        </p:txBody>
      </p:sp>
      <p:sp>
        <p:nvSpPr>
          <p:cNvPr id="10" name="Content Placeholder 9"/>
          <p:cNvSpPr>
            <a:spLocks noGrp="1"/>
          </p:cNvSpPr>
          <p:nvPr>
            <p:ph idx="1"/>
          </p:nvPr>
        </p:nvSpPr>
        <p:spPr>
          <a:xfrm>
            <a:off x="426720" y="1540565"/>
            <a:ext cx="11021568" cy="4180966"/>
          </a:xfrm>
        </p:spPr>
        <p:txBody>
          <a:bodyPr>
            <a:normAutofit lnSpcReduction="10000"/>
          </a:bodyPr>
          <a:lstStyle/>
          <a:p>
            <a:r>
              <a:rPr lang="en-US" dirty="0">
                <a:hlinkClick r:id="rId3"/>
              </a:rPr>
              <a:t>https://developer.xamarin.com/guides/xamarin-forms/creating-mobile-apps-xamarin-forms/</a:t>
            </a:r>
            <a:endParaRPr lang="en-US" dirty="0"/>
          </a:p>
          <a:p>
            <a:r>
              <a:rPr lang="en-US" dirty="0"/>
              <a:t>iOS Programming: The Big Nerd Ranch Guide</a:t>
            </a:r>
          </a:p>
          <a:p>
            <a:r>
              <a:rPr lang="en-US" dirty="0"/>
              <a:t>Android Programming: The Big Nerd Ranch Guide</a:t>
            </a:r>
          </a:p>
          <a:p>
            <a:endParaRPr lang="en-US" dirty="0"/>
          </a:p>
          <a:p>
            <a:r>
              <a:rPr lang="en-US" dirty="0">
                <a:hlinkClick r:id="rId4"/>
              </a:rPr>
              <a:t>https://channel9.msdn.com/Events/Build/2017/B8099</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66396804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10" name="Content Placeholder 9"/>
          <p:cNvSpPr>
            <a:spLocks noGrp="1"/>
          </p:cNvSpPr>
          <p:nvPr>
            <p:ph idx="1"/>
          </p:nvPr>
        </p:nvSpPr>
        <p:spPr>
          <a:xfrm>
            <a:off x="426720" y="1540565"/>
            <a:ext cx="11021568" cy="4180966"/>
          </a:xfrm>
        </p:spPr>
        <p:txBody>
          <a:bodyPr>
            <a:normAutofit/>
          </a:bodyPr>
          <a:lstStyle/>
          <a:p>
            <a:r>
              <a:rPr lang="en-US" dirty="0">
                <a:hlinkClick r:id="rId3"/>
              </a:rPr>
              <a:t>https://github.com/davidortinau/build2017-new-in-xamarin-forms</a:t>
            </a:r>
            <a:endParaRPr lang="en-US" dirty="0"/>
          </a:p>
          <a:p>
            <a:r>
              <a:rPr lang="en-US" dirty="0">
                <a:hlinkClick r:id="rId4"/>
              </a:rPr>
              <a:t>https://developer.xamarin.com/samples/xamarin-forms/UserInterface/CustomLayout/WrapLayout/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96344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4148AE-22F2-430C-AC4D-A467BDA1C3C4}"/>
              </a:ext>
            </a:extLst>
          </p:cNvPr>
          <p:cNvSpPr txBox="1"/>
          <p:nvPr/>
        </p:nvSpPr>
        <p:spPr>
          <a:xfrm>
            <a:off x="2641600" y="1533236"/>
            <a:ext cx="7620000" cy="3605602"/>
          </a:xfrm>
          <a:prstGeom prst="rect">
            <a:avLst/>
          </a:prstGeom>
          <a:noFill/>
        </p:spPr>
        <p:txBody>
          <a:bodyPr wrap="square" lIns="182880" tIns="146304" rIns="182880" bIns="146304" rtlCol="0">
            <a:spAutoFit/>
          </a:bodyPr>
          <a:lstStyle/>
          <a:p>
            <a:pPr>
              <a:lnSpc>
                <a:spcPct val="90000"/>
              </a:lnSpc>
              <a:spcAft>
                <a:spcPts val="600"/>
              </a:spcAft>
            </a:pPr>
            <a:r>
              <a:rPr lang="en-US" sz="23900" dirty="0">
                <a:solidFill>
                  <a:schemeClr val="bg1"/>
                </a:solidFill>
                <a:latin typeface="Segoe UI" panose="020B0502040204020203" pitchFamily="34" charset="0"/>
                <a:cs typeface="Segoe UI" panose="020B0502040204020203" pitchFamily="34" charset="0"/>
              </a:rPr>
              <a:t>.NET</a:t>
            </a:r>
          </a:p>
        </p:txBody>
      </p:sp>
    </p:spTree>
    <p:extLst>
      <p:ext uri="{BB962C8B-B14F-4D97-AF65-F5344CB8AC3E}">
        <p14:creationId xmlns:p14="http://schemas.microsoft.com/office/powerpoint/2010/main" val="38716089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 Xamarin</a:t>
            </a:r>
          </a:p>
        </p:txBody>
      </p:sp>
      <p:sp>
        <p:nvSpPr>
          <p:cNvPr id="10" name="Content Placeholder 9"/>
          <p:cNvSpPr>
            <a:spLocks noGrp="1"/>
          </p:cNvSpPr>
          <p:nvPr>
            <p:ph idx="1"/>
          </p:nvPr>
        </p:nvSpPr>
        <p:spPr>
          <a:xfrm>
            <a:off x="426720" y="1540565"/>
            <a:ext cx="10900410" cy="4180966"/>
          </a:xfrm>
        </p:spPr>
        <p:txBody>
          <a:bodyPr>
            <a:normAutofit/>
          </a:bodyPr>
          <a:lstStyle/>
          <a:p>
            <a:pPr marL="0" indent="0">
              <a:buNone/>
            </a:pPr>
            <a:r>
              <a:rPr lang="en-US" dirty="0"/>
              <a:t>Microsoft core strategy – cloud-first mobile-first</a:t>
            </a:r>
          </a:p>
          <a:p>
            <a:pPr lvl="1"/>
            <a:r>
              <a:rPr lang="en-US" dirty="0"/>
              <a:t>Strong offering of Azure Services</a:t>
            </a:r>
          </a:p>
          <a:p>
            <a:pPr lvl="1"/>
            <a:r>
              <a:rPr lang="en-US" dirty="0"/>
              <a:t>Xamarin fills the gab in MS mobile offering</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623" y="2893719"/>
            <a:ext cx="3527107" cy="2536347"/>
          </a:xfrm>
          <a:prstGeom prst="rect">
            <a:avLst/>
          </a:prstGeom>
        </p:spPr>
      </p:pic>
    </p:spTree>
    <p:extLst>
      <p:ext uri="{BB962C8B-B14F-4D97-AF65-F5344CB8AC3E}">
        <p14:creationId xmlns:p14="http://schemas.microsoft.com/office/powerpoint/2010/main" val="342214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750"/>
                                        <p:tgtEl>
                                          <p:spTgt spid="10">
                                            <p:txEl>
                                              <p:pRg st="0" end="0"/>
                                            </p:txEl>
                                          </p:spTgt>
                                        </p:tgtEl>
                                      </p:cBhvr>
                                    </p:animEffect>
                                    <p:anim calcmode="lin" valueType="num">
                                      <p:cBhvr>
                                        <p:cTn id="8"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750"/>
                                        <p:tgtEl>
                                          <p:spTgt spid="10">
                                            <p:txEl>
                                              <p:pRg st="1" end="1"/>
                                            </p:txEl>
                                          </p:spTgt>
                                        </p:tgtEl>
                                      </p:cBhvr>
                                    </p:animEffect>
                                    <p:anim calcmode="lin" valueType="num">
                                      <p:cBhvr>
                                        <p:cTn id="15" dur="75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750"/>
                                        <p:tgtEl>
                                          <p:spTgt spid="10">
                                            <p:txEl>
                                              <p:pRg st="2" end="2"/>
                                            </p:txEl>
                                          </p:spTgt>
                                        </p:tgtEl>
                                      </p:cBhvr>
                                    </p:animEffect>
                                    <p:anim calcmode="lin" valueType="num">
                                      <p:cBhvr>
                                        <p:cTn id="22" dur="75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750" fill="hold"/>
                                        <p:tgtEl>
                                          <p:spTgt spid="10">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1"/>
          <p:cNvSpPr txBox="1">
            <a:spLocks/>
          </p:cNvSpPr>
          <p:nvPr/>
        </p:nvSpPr>
        <p:spPr>
          <a:xfrm>
            <a:off x="464142" y="284536"/>
            <a:ext cx="10551559" cy="1097205"/>
          </a:xfrm>
          <a:prstGeom prst="rect">
            <a:avLst/>
          </a:prstGeom>
        </p:spPr>
        <p:txBody>
          <a:bodyPr lIns="146097" tIns="9131" rIns="146097"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100" rtl="0" eaLnBrk="1" fontAlgn="auto" latinLnBrk="0" hangingPunct="1">
              <a:lnSpc>
                <a:spcPct val="90000"/>
              </a:lnSpc>
              <a:spcBef>
                <a:spcPts val="0"/>
              </a:spcBef>
              <a:spcAft>
                <a:spcPts val="0"/>
              </a:spcAft>
              <a:buClrTx/>
              <a:buSzTx/>
              <a:buFontTx/>
              <a:buNone/>
              <a:tabLst/>
              <a:defRPr/>
            </a:pPr>
            <a:r>
              <a:rPr lang="en-US" sz="4705" dirty="0">
                <a:gradFill>
                  <a:gsLst>
                    <a:gs pos="1250">
                      <a:schemeClr val="tx1"/>
                    </a:gs>
                    <a:gs pos="100000">
                      <a:schemeClr val="tx1"/>
                    </a:gs>
                  </a:gsLst>
                  <a:lin ang="5400000" scaled="0"/>
                </a:gradFill>
              </a:rPr>
              <a:t>.NET Standard and Xamarin brings it all together</a:t>
            </a:r>
          </a:p>
        </p:txBody>
      </p:sp>
      <p:sp>
        <p:nvSpPr>
          <p:cNvPr id="10" name="TextBox 9"/>
          <p:cNvSpPr txBox="1"/>
          <p:nvPr/>
        </p:nvSpPr>
        <p:spPr>
          <a:xfrm>
            <a:off x="510465" y="3646102"/>
            <a:ext cx="10450963" cy="2389007"/>
          </a:xfrm>
          <a:prstGeom prst="rect">
            <a:avLst/>
          </a:prstGeom>
          <a:solidFill>
            <a:schemeClr val="bg2">
              <a:lumMod val="65000"/>
            </a:schemeClr>
          </a:solidFill>
        </p:spPr>
        <p:txBody>
          <a:bodyPr wrap="square" lIns="179259" tIns="143407" rIns="179259" bIns="143407"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48" rtl="0" eaLnBrk="1" fontAlgn="auto" latinLnBrk="0" hangingPunct="1">
              <a:lnSpc>
                <a:spcPct val="90000"/>
              </a:lnSpc>
              <a:spcBef>
                <a:spcPts val="0"/>
              </a:spcBef>
              <a:spcAft>
                <a:spcPts val="0"/>
              </a:spcAft>
              <a:buClrTx/>
              <a:buSzTx/>
              <a:buFontTx/>
              <a:buNone/>
              <a:tabLst/>
              <a:defRPr/>
            </a:pPr>
            <a:endParaRPr kumimoji="0" lang="en-US" sz="1372"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endParaRPr>
          </a:p>
        </p:txBody>
      </p:sp>
      <p:sp>
        <p:nvSpPr>
          <p:cNvPr id="12" name="Rectangle 11"/>
          <p:cNvSpPr/>
          <p:nvPr/>
        </p:nvSpPr>
        <p:spPr bwMode="auto">
          <a:xfrm>
            <a:off x="6514711" y="2431618"/>
            <a:ext cx="1444594" cy="1147807"/>
          </a:xfrm>
          <a:prstGeom prst="rect">
            <a:avLst/>
          </a:prstGeom>
          <a:solidFill>
            <a:srgbClr val="A6A6A6"/>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algn="ctr" defTabSz="896042">
              <a:defRPr/>
            </a:pPr>
            <a:r>
              <a:rPr lang="en-US" sz="1176" b="1" kern="0" dirty="0">
                <a:gradFill>
                  <a:gsLst>
                    <a:gs pos="1250">
                      <a:srgbClr val="FFFFFF"/>
                    </a:gs>
                    <a:gs pos="100000">
                      <a:srgbClr val="FFFFFF"/>
                    </a:gs>
                  </a:gsLst>
                  <a:lin ang="5400000" scaled="0"/>
                </a:gradFill>
                <a:cs typeface="Segoe UI Semibold" panose="020B0702040204020203" pitchFamily="34" charset="0"/>
              </a:rPr>
              <a:t>TRADITIONAL WINDOWS</a:t>
            </a:r>
          </a:p>
        </p:txBody>
      </p:sp>
      <p:sp>
        <p:nvSpPr>
          <p:cNvPr id="13" name="Rectangle 12"/>
          <p:cNvSpPr/>
          <p:nvPr/>
        </p:nvSpPr>
        <p:spPr bwMode="auto">
          <a:xfrm>
            <a:off x="510465" y="2441740"/>
            <a:ext cx="1444594" cy="1140096"/>
          </a:xfrm>
          <a:prstGeom prst="rect">
            <a:avLst/>
          </a:prstGeom>
          <a:solidFill>
            <a:srgbClr val="505050"/>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algn="ctr" defTabSz="896042">
              <a:defRPr/>
            </a:pPr>
            <a:r>
              <a:rPr lang="en-US" sz="1176" b="1" kern="0" dirty="0">
                <a:gradFill>
                  <a:gsLst>
                    <a:gs pos="1250">
                      <a:srgbClr val="FFFFFF"/>
                    </a:gs>
                    <a:gs pos="100000">
                      <a:srgbClr val="FFFFFF"/>
                    </a:gs>
                  </a:gsLst>
                  <a:lin ang="5400000" scaled="0"/>
                </a:gradFill>
                <a:cs typeface="Segoe UI Semibold" panose="020B0702040204020203" pitchFamily="34" charset="0"/>
              </a:rPr>
              <a:t>CLOUD MICROSERVICES</a:t>
            </a:r>
          </a:p>
        </p:txBody>
      </p:sp>
      <p:sp>
        <p:nvSpPr>
          <p:cNvPr id="11" name="Rectangle 10"/>
          <p:cNvSpPr/>
          <p:nvPr/>
        </p:nvSpPr>
        <p:spPr bwMode="auto">
          <a:xfrm>
            <a:off x="3512588" y="2441740"/>
            <a:ext cx="1444594" cy="1137685"/>
          </a:xfrm>
          <a:prstGeom prst="rect">
            <a:avLst/>
          </a:prstGeom>
          <a:solidFill>
            <a:srgbClr val="00BCF2"/>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IOS,ANDROID</a:t>
            </a:r>
          </a:p>
        </p:txBody>
      </p:sp>
      <p:sp>
        <p:nvSpPr>
          <p:cNvPr id="19" name="Rectangle 18"/>
          <p:cNvSpPr/>
          <p:nvPr/>
        </p:nvSpPr>
        <p:spPr bwMode="auto">
          <a:xfrm>
            <a:off x="2007551" y="2442078"/>
            <a:ext cx="1444594" cy="1137348"/>
          </a:xfrm>
          <a:prstGeom prst="rect">
            <a:avLst/>
          </a:prstGeom>
          <a:solidFill>
            <a:srgbClr val="92D050"/>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lvl="0" algn="ctr" defTabSz="896042">
              <a:defRPr/>
            </a:pPr>
            <a:r>
              <a:rPr lang="en-US" sz="1176" b="1" kern="0" dirty="0">
                <a:gradFill>
                  <a:gsLst>
                    <a:gs pos="1250">
                      <a:srgbClr val="FFFFFF"/>
                    </a:gs>
                    <a:gs pos="100000">
                      <a:srgbClr val="FFFFFF"/>
                    </a:gs>
                  </a:gsLst>
                  <a:lin ang="5400000" scaled="0"/>
                </a:gradFill>
                <a:cs typeface="Segoe UI Semibold" panose="020B0702040204020203" pitchFamily="34" charset="0"/>
              </a:rPr>
              <a:t>GAMES / 3D</a:t>
            </a:r>
          </a:p>
        </p:txBody>
      </p:sp>
      <p:sp>
        <p:nvSpPr>
          <p:cNvPr id="4" name="Rectangle 3"/>
          <p:cNvSpPr/>
          <p:nvPr/>
        </p:nvSpPr>
        <p:spPr>
          <a:xfrm>
            <a:off x="4791189" y="3757132"/>
            <a:ext cx="1974107" cy="334916"/>
          </a:xfrm>
          <a:prstGeom prst="rect">
            <a:avLst/>
          </a:prstGeom>
        </p:spPr>
        <p:txBody>
          <a:bodyPr wrap="none">
            <a:spAutoFit/>
          </a:bodyPr>
          <a:lstStyle/>
          <a:p>
            <a:pPr marL="0" marR="0" lvl="0" indent="0" algn="ctr" defTabSz="914048" rtl="0" eaLnBrk="1" fontAlgn="auto" latinLnBrk="0" hangingPunct="1">
              <a:lnSpc>
                <a:spcPct val="90000"/>
              </a:lnSpc>
              <a:spcBef>
                <a:spcPts val="0"/>
              </a:spcBef>
              <a:spcAft>
                <a:spcPts val="0"/>
              </a:spcAft>
              <a:buClrTx/>
              <a:buSzTx/>
              <a:buFontTx/>
              <a:buNone/>
              <a:tabLst/>
              <a:defRPr/>
            </a:pPr>
            <a:r>
              <a:rPr kumimoji="0" lang="en-US" sz="1765" b="1" i="0" u="none" strike="noStrike" kern="0" cap="none" spc="0" normalizeH="0" baseline="0" noProof="0" dirty="0">
                <a:ln>
                  <a:noFill/>
                </a:ln>
                <a:solidFill>
                  <a:srgbClr val="FFFFFF"/>
                </a:solidFill>
                <a:effectLst/>
                <a:uLnTx/>
                <a:uFillTx/>
                <a:latin typeface="Segoe UI"/>
                <a:ea typeface="+mn-ea"/>
                <a:cs typeface="Segoe UI Semibold" panose="020B0702040204020203" pitchFamily="34" charset="0"/>
              </a:rPr>
              <a:t>.NET STANDARD</a:t>
            </a:r>
          </a:p>
        </p:txBody>
      </p:sp>
      <p:sp>
        <p:nvSpPr>
          <p:cNvPr id="30" name="TextBox 29"/>
          <p:cNvSpPr txBox="1"/>
          <p:nvPr/>
        </p:nvSpPr>
        <p:spPr>
          <a:xfrm>
            <a:off x="724364" y="4204029"/>
            <a:ext cx="10107759" cy="814726"/>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48" rtl="0" eaLnBrk="1" fontAlgn="auto" latinLnBrk="0" hangingPunct="1">
              <a:lnSpc>
                <a:spcPct val="90000"/>
              </a:lnSpc>
              <a:spcBef>
                <a:spcPts val="0"/>
              </a:spcBef>
              <a:spcAft>
                <a:spcPts val="0"/>
              </a:spcAft>
              <a:buClrTx/>
              <a:buSzTx/>
              <a:buFontTx/>
              <a:buNone/>
              <a:tabLst/>
              <a:defRPr/>
            </a:pPr>
            <a:r>
              <a:rPr kumimoji="0" lang="en-US" sz="1372"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rPr>
              <a:t>LIBRARIES</a:t>
            </a:r>
            <a:endParaRPr kumimoji="0" lang="en-US" sz="1078"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sp>
        <p:nvSpPr>
          <p:cNvPr id="31" name="TextBox 30"/>
          <p:cNvSpPr txBox="1"/>
          <p:nvPr/>
        </p:nvSpPr>
        <p:spPr>
          <a:xfrm>
            <a:off x="724363" y="5085432"/>
            <a:ext cx="10107760" cy="814726"/>
          </a:xfrm>
          <a:prstGeom prst="rect">
            <a:avLst/>
          </a:prstGeom>
          <a:solidFill>
            <a:srgbClr val="000000">
              <a:alpha val="10196"/>
            </a:srgbClr>
          </a:solidFill>
        </p:spPr>
        <p:txBody>
          <a:bodyPr wrap="square" lIns="179259" tIns="143407" rIns="179259" bIns="143407"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48" rtl="0" eaLnBrk="1" fontAlgn="auto" latinLnBrk="0" hangingPunct="1">
              <a:lnSpc>
                <a:spcPct val="90000"/>
              </a:lnSpc>
              <a:spcBef>
                <a:spcPts val="0"/>
              </a:spcBef>
              <a:spcAft>
                <a:spcPts val="0"/>
              </a:spcAft>
              <a:buClrTx/>
              <a:buSzTx/>
              <a:buFontTx/>
              <a:buNone/>
              <a:tabLst/>
              <a:defRPr/>
            </a:pPr>
            <a:endParaRPr kumimoji="0" lang="en-US" sz="1078"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endParaRPr>
          </a:p>
        </p:txBody>
      </p:sp>
      <p:sp>
        <p:nvSpPr>
          <p:cNvPr id="32" name="TextBox 31"/>
          <p:cNvSpPr txBox="1"/>
          <p:nvPr/>
        </p:nvSpPr>
        <p:spPr>
          <a:xfrm>
            <a:off x="1728757" y="5492795"/>
            <a:ext cx="2030062" cy="276111"/>
          </a:xfrm>
          <a:prstGeom prst="rect">
            <a:avLst/>
          </a:prstGeom>
          <a:solidFill>
            <a:srgbClr val="D2D2D2"/>
          </a:solidFill>
        </p:spPr>
        <p:txBody>
          <a:bodyPr wrap="square" lIns="179259" tIns="143407" rIns="179259" bIns="143407" rtlCol="0" anchor="ctr">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3" name="TextBox 32"/>
          <p:cNvSpPr txBox="1"/>
          <p:nvPr/>
        </p:nvSpPr>
        <p:spPr>
          <a:xfrm>
            <a:off x="4744521" y="5492794"/>
            <a:ext cx="2030062" cy="276111"/>
          </a:xfrm>
          <a:prstGeom prst="rect">
            <a:avLst/>
          </a:prstGeom>
          <a:solidFill>
            <a:srgbClr val="D2D2D2"/>
          </a:solidFill>
        </p:spPr>
        <p:txBody>
          <a:bodyPr wrap="square" lIns="179259" tIns="143407" rIns="179259" bIns="143407" rtlCol="0" anchor="ctr">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4" name="TextBox 33"/>
          <p:cNvSpPr txBox="1"/>
          <p:nvPr/>
        </p:nvSpPr>
        <p:spPr>
          <a:xfrm>
            <a:off x="7788322" y="5492793"/>
            <a:ext cx="2030062" cy="276111"/>
          </a:xfrm>
          <a:prstGeom prst="rect">
            <a:avLst/>
          </a:prstGeom>
          <a:solidFill>
            <a:srgbClr val="D2D2D2"/>
          </a:solidFill>
        </p:spPr>
        <p:txBody>
          <a:bodyPr wrap="square" lIns="179259" tIns="143407" rIns="179259" bIns="143407" rtlCol="0" anchor="ctr">
            <a:noAutofit/>
          </a:bodyPr>
          <a:lstStyle/>
          <a:p>
            <a:pPr marL="0" marR="0" lvl="0" indent="0" algn="ctr" defTabSz="896042" rtl="0" eaLnBrk="1" fontAlgn="auto" latinLnBrk="0" hangingPunct="1">
              <a:lnSpc>
                <a:spcPct val="90000"/>
              </a:lnSpc>
              <a:spcBef>
                <a:spcPts val="0"/>
              </a:spcBef>
              <a:spcAft>
                <a:spcPts val="0"/>
              </a:spcAft>
              <a:buClrTx/>
              <a:buSzTx/>
              <a:buFontTx/>
              <a:buNone/>
              <a:tabLst/>
              <a:defRPr/>
            </a:pPr>
            <a:r>
              <a:rPr kumimoji="0" lang="en-US" sz="980" b="1" i="0" u="none" strike="noStrike" kern="0" cap="none" spc="0" normalizeH="0" baseline="0" noProof="0" dirty="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6" name="Rectangle 5"/>
          <p:cNvSpPr/>
          <p:nvPr/>
        </p:nvSpPr>
        <p:spPr>
          <a:xfrm>
            <a:off x="4886397" y="5099162"/>
            <a:ext cx="1699097" cy="301727"/>
          </a:xfrm>
          <a:prstGeom prst="rect">
            <a:avLst/>
          </a:prstGeom>
        </p:spPr>
        <p:txBody>
          <a:bodyPr wrap="none">
            <a:spAutoFit/>
          </a:bodyPr>
          <a:lstStyle/>
          <a:p>
            <a:pPr marL="0" marR="0" lvl="0" indent="0" algn="l" defTabSz="913853" rtl="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dirty="0">
                <a:ln>
                  <a:noFill/>
                </a:ln>
                <a:solidFill>
                  <a:srgbClr val="FFFFFF"/>
                </a:solidFill>
                <a:effectLst/>
                <a:uLnTx/>
                <a:uFillTx/>
                <a:latin typeface="Segoe UI"/>
                <a:ea typeface="+mn-ea"/>
                <a:cs typeface="Segoe UI Semilight" panose="020B0402040204020203" pitchFamily="34" charset="0"/>
              </a:rPr>
              <a:t>INFRASTRUCTURE</a:t>
            </a:r>
            <a:endParaRPr kumimoji="0" lang="en-US" sz="1765"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Rectangle 6"/>
          <p:cNvSpPr/>
          <p:nvPr/>
        </p:nvSpPr>
        <p:spPr bwMode="auto">
          <a:xfrm>
            <a:off x="3484542" y="1809294"/>
            <a:ext cx="7531160" cy="181190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p:nvSpPr>
        <p:spPr>
          <a:xfrm>
            <a:off x="6572603" y="1963682"/>
            <a:ext cx="1349728" cy="303481"/>
          </a:xfrm>
          <a:prstGeom prst="rect">
            <a:avLst/>
          </a:prstGeom>
        </p:spPr>
        <p:txBody>
          <a:bodyPr wrap="none">
            <a:spAutoFit/>
          </a:bodyPr>
          <a:lstStyle/>
          <a:p>
            <a:pPr marL="0" marR="0" lvl="0" indent="0" algn="l" defTabSz="913853"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effectLst/>
                <a:uLnTx/>
                <a:uFillTx/>
                <a:latin typeface="Segoe UI"/>
                <a:ea typeface="+mn-ea"/>
                <a:cs typeface="+mn-cs"/>
              </a:rPr>
              <a:t>Xamarin Forms</a:t>
            </a:r>
            <a:endParaRPr kumimoji="0" lang="en-US" sz="1176" b="0" i="0" u="none" strike="noStrike" kern="1200" cap="none" spc="0" normalizeH="0" baseline="0" noProof="0" dirty="0">
              <a:ln>
                <a:noFill/>
              </a:ln>
              <a:effectLst/>
              <a:uLnTx/>
              <a:uFillTx/>
              <a:latin typeface="Segoe UI"/>
              <a:ea typeface="+mn-ea"/>
              <a:cs typeface="+mn-cs"/>
            </a:endParaRPr>
          </a:p>
        </p:txBody>
      </p:sp>
      <p:sp>
        <p:nvSpPr>
          <p:cNvPr id="37" name="Rectangle 36"/>
          <p:cNvSpPr/>
          <p:nvPr/>
        </p:nvSpPr>
        <p:spPr bwMode="auto">
          <a:xfrm>
            <a:off x="5017625" y="2444118"/>
            <a:ext cx="1444594" cy="1135307"/>
          </a:xfrm>
          <a:prstGeom prst="rect">
            <a:avLst/>
          </a:prstGeom>
          <a:solidFill>
            <a:srgbClr val="FFB900"/>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WINDOWS 10</a:t>
            </a:r>
          </a:p>
        </p:txBody>
      </p:sp>
      <p:sp>
        <p:nvSpPr>
          <p:cNvPr id="20" name="Rectangle 19">
            <a:extLst>
              <a:ext uri="{FF2B5EF4-FFF2-40B4-BE49-F238E27FC236}">
                <a16:creationId xmlns:a16="http://schemas.microsoft.com/office/drawing/2014/main" id="{347B20E9-4E12-469E-8BD3-65CE27033CA1}"/>
              </a:ext>
            </a:extLst>
          </p:cNvPr>
          <p:cNvSpPr/>
          <p:nvPr/>
        </p:nvSpPr>
        <p:spPr bwMode="auto">
          <a:xfrm>
            <a:off x="8011797" y="2431618"/>
            <a:ext cx="1444594" cy="1147807"/>
          </a:xfrm>
          <a:prstGeom prst="rect">
            <a:avLst/>
          </a:prstGeom>
          <a:solidFill>
            <a:srgbClr val="A6A6A6"/>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176" b="1"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a typeface="+mn-ea"/>
                <a:cs typeface="Segoe UI Semibold" panose="020B0702040204020203" pitchFamily="34" charset="0"/>
              </a:rPr>
              <a:t>OSX</a:t>
            </a:r>
          </a:p>
        </p:txBody>
      </p:sp>
      <p:sp>
        <p:nvSpPr>
          <p:cNvPr id="21" name="Rectangle 20">
            <a:extLst>
              <a:ext uri="{FF2B5EF4-FFF2-40B4-BE49-F238E27FC236}">
                <a16:creationId xmlns:a16="http://schemas.microsoft.com/office/drawing/2014/main" id="{EF04F4C8-557D-4A14-873A-DCD51DD521C8}"/>
              </a:ext>
            </a:extLst>
          </p:cNvPr>
          <p:cNvSpPr/>
          <p:nvPr/>
        </p:nvSpPr>
        <p:spPr bwMode="auto">
          <a:xfrm>
            <a:off x="9516834" y="2436390"/>
            <a:ext cx="1444594" cy="1143035"/>
          </a:xfrm>
          <a:prstGeom prst="rect">
            <a:avLst/>
          </a:prstGeom>
          <a:solidFill>
            <a:srgbClr val="A6A6A6"/>
          </a:solidFill>
          <a:ln w="25400" cap="flat" cmpd="sng" algn="ctr">
            <a:noFill/>
            <a:prstDash val="solid"/>
            <a:headEnd type="none" w="med" len="med"/>
            <a:tailEnd type="none" w="med" len="med"/>
          </a:ln>
          <a:effectLst/>
        </p:spPr>
        <p:txBody>
          <a:bodyPr vert="horz" wrap="square" lIns="89642" tIns="143407" rIns="89642" bIns="143407" numCol="1" rtlCol="0" anchor="ctr" anchorCtr="0" compatLnSpc="1">
            <a:prstTxWarp prst="textNoShape">
              <a:avLst/>
            </a:prstTxWarp>
          </a:bodyPr>
          <a:lstStyle/>
          <a:p>
            <a:pPr algn="ctr" defTabSz="896042">
              <a:defRPr/>
            </a:pPr>
            <a:r>
              <a:rPr lang="en-US" sz="1176" b="1" kern="0" dirty="0">
                <a:gradFill>
                  <a:gsLst>
                    <a:gs pos="1250">
                      <a:srgbClr val="FFFFFF"/>
                    </a:gs>
                    <a:gs pos="100000">
                      <a:srgbClr val="FFFFFF"/>
                    </a:gs>
                  </a:gsLst>
                  <a:lin ang="5400000" scaled="0"/>
                </a:gradFill>
                <a:cs typeface="Segoe UI Semibold" panose="020B0702040204020203" pitchFamily="34" charset="0"/>
              </a:rPr>
              <a:t>LINUX</a:t>
            </a:r>
          </a:p>
        </p:txBody>
      </p:sp>
    </p:spTree>
    <p:extLst>
      <p:ext uri="{BB962C8B-B14F-4D97-AF65-F5344CB8AC3E}">
        <p14:creationId xmlns:p14="http://schemas.microsoft.com/office/powerpoint/2010/main" val="1238020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1" grpId="0" animBg="1"/>
      <p:bldP spid="19" grpId="0" animBg="1"/>
      <p:bldP spid="7" grpId="0" animBg="1"/>
      <p:bldP spid="35" grpId="0"/>
      <p:bldP spid="37"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r>
              <a:rPr lang="en-US" dirty="0"/>
              <a:t> Forms – one abstraction for the UI</a:t>
            </a:r>
          </a:p>
        </p:txBody>
      </p:sp>
      <p:sp>
        <p:nvSpPr>
          <p:cNvPr id="10" name="Content Placeholder 9"/>
          <p:cNvSpPr>
            <a:spLocks noGrp="1"/>
          </p:cNvSpPr>
          <p:nvPr>
            <p:ph idx="1"/>
          </p:nvPr>
        </p:nvSpPr>
        <p:spPr>
          <a:xfrm>
            <a:off x="426720" y="1540565"/>
            <a:ext cx="11021568" cy="4180966"/>
          </a:xfrm>
        </p:spPr>
        <p:txBody>
          <a:bodyPr>
            <a:normAutofit fontScale="92500" lnSpcReduction="10000"/>
          </a:bodyPr>
          <a:lstStyle/>
          <a:p>
            <a:r>
              <a:rPr lang="en-US" dirty="0"/>
              <a:t>C# Bindings helps platform specific UI directly in .NET</a:t>
            </a:r>
          </a:p>
          <a:p>
            <a:endParaRPr lang="en-US" dirty="0"/>
          </a:p>
          <a:p>
            <a:r>
              <a:rPr lang="en-US" dirty="0"/>
              <a:t>Xamarin Forms unify the UI into one API</a:t>
            </a:r>
          </a:p>
          <a:p>
            <a:pPr lvl="1">
              <a:buFont typeface="Segoe UI" panose="020B0502040204020203" pitchFamily="34" charset="0"/>
              <a:buChar char="‭"/>
            </a:pPr>
            <a:r>
              <a:rPr lang="en-US" dirty="0"/>
              <a:t>IOS</a:t>
            </a:r>
          </a:p>
          <a:p>
            <a:pPr lvl="1">
              <a:buFont typeface="Segoe UI" panose="020B0502040204020203" pitchFamily="34" charset="0"/>
              <a:buChar char="‭"/>
            </a:pPr>
            <a:r>
              <a:rPr lang="en-US" sz="2300" dirty="0"/>
              <a:t>Android</a:t>
            </a:r>
          </a:p>
          <a:p>
            <a:pPr lvl="1">
              <a:buFont typeface="Segoe UI" panose="020B0502040204020203" pitchFamily="34" charset="0"/>
              <a:buChar char="‭"/>
            </a:pPr>
            <a:r>
              <a:rPr lang="en-US" sz="2300" dirty="0"/>
              <a:t>UWP</a:t>
            </a:r>
          </a:p>
          <a:p>
            <a:pPr lvl="1">
              <a:buFont typeface="Segoe UI" panose="020B0502040204020203" pitchFamily="34" charset="0"/>
              <a:buChar char="‭"/>
            </a:pPr>
            <a:r>
              <a:rPr lang="en-US" sz="2300" dirty="0" err="1"/>
              <a:t>Tizen</a:t>
            </a:r>
            <a:r>
              <a:rPr lang="en-US" sz="2300" dirty="0"/>
              <a:t> (preview)</a:t>
            </a:r>
          </a:p>
          <a:p>
            <a:pPr lvl="1">
              <a:buFont typeface="Segoe UI" panose="020B0502040204020203" pitchFamily="34" charset="0"/>
              <a:buChar char="‭"/>
            </a:pPr>
            <a:r>
              <a:rPr lang="en-US" sz="2300" dirty="0"/>
              <a:t>OSX (preview)</a:t>
            </a:r>
          </a:p>
          <a:p>
            <a:pPr lvl="1">
              <a:buFont typeface="Segoe UI" panose="020B0502040204020203" pitchFamily="34" charset="0"/>
              <a:buChar char="‭"/>
            </a:pPr>
            <a:r>
              <a:rPr lang="en-US" sz="2300" dirty="0"/>
              <a:t>Linux (preview)</a:t>
            </a:r>
          </a:p>
          <a:p>
            <a:pPr lvl="1">
              <a:buFont typeface="Segoe UI" panose="020B0502040204020203" pitchFamily="34" charset="0"/>
              <a:buChar char="‭"/>
            </a:pPr>
            <a:r>
              <a:rPr lang="en-US" sz="2300" dirty="0"/>
              <a:t>WPF (</a:t>
            </a:r>
            <a:r>
              <a:rPr lang="en-US" sz="2300" dirty="0" err="1"/>
              <a:t>ieventually</a:t>
            </a:r>
            <a:r>
              <a:rPr lang="en-US" sz="2300" dirty="0"/>
              <a:t>)</a:t>
            </a:r>
          </a:p>
        </p:txBody>
      </p:sp>
    </p:spTree>
    <p:extLst>
      <p:ext uri="{BB962C8B-B14F-4D97-AF65-F5344CB8AC3E}">
        <p14:creationId xmlns:p14="http://schemas.microsoft.com/office/powerpoint/2010/main" val="4123307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1000"/>
                                        <p:tgtEl>
                                          <p:spTgt spid="10">
                                            <p:txEl>
                                              <p:pRg st="2" end="2"/>
                                            </p:txEl>
                                          </p:spTgt>
                                        </p:tgtEl>
                                      </p:cBhvr>
                                    </p:animEffect>
                                    <p:anim calcmode="lin" valueType="num">
                                      <p:cBhvr>
                                        <p:cTn id="14"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0">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1000"/>
                                        <p:tgtEl>
                                          <p:spTgt spid="10">
                                            <p:txEl>
                                              <p:pRg st="3" end="3"/>
                                            </p:txEl>
                                          </p:spTgt>
                                        </p:tgtEl>
                                      </p:cBhvr>
                                    </p:animEffect>
                                    <p:anim calcmode="lin" valueType="num">
                                      <p:cBhvr>
                                        <p:cTn id="1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1000"/>
                                        <p:tgtEl>
                                          <p:spTgt spid="10">
                                            <p:txEl>
                                              <p:pRg st="4" end="4"/>
                                            </p:txEl>
                                          </p:spTgt>
                                        </p:tgtEl>
                                      </p:cBhvr>
                                    </p:animEffect>
                                    <p:anim calcmode="lin" valueType="num">
                                      <p:cBhvr>
                                        <p:cTn id="24"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10">
                                            <p:txEl>
                                              <p:pRg st="4" end="4"/>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fade">
                                      <p:cBhvr>
                                        <p:cTn id="28" dur="1000"/>
                                        <p:tgtEl>
                                          <p:spTgt spid="10">
                                            <p:txEl>
                                              <p:pRg st="5" end="5"/>
                                            </p:txEl>
                                          </p:spTgt>
                                        </p:tgtEl>
                                      </p:cBhvr>
                                    </p:animEffect>
                                    <p:anim calcmode="lin" valueType="num">
                                      <p:cBhvr>
                                        <p:cTn id="29"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Effect transition="in" filter="fade">
                                      <p:cBhvr>
                                        <p:cTn id="33" dur="1000"/>
                                        <p:tgtEl>
                                          <p:spTgt spid="10">
                                            <p:txEl>
                                              <p:pRg st="6" end="6"/>
                                            </p:txEl>
                                          </p:spTgt>
                                        </p:tgtEl>
                                      </p:cBhvr>
                                    </p:animEffect>
                                    <p:anim calcmode="lin" valueType="num">
                                      <p:cBhvr>
                                        <p:cTn id="34"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0">
                                            <p:txEl>
                                              <p:pRg st="7" end="7"/>
                                            </p:txEl>
                                          </p:spTgt>
                                        </p:tgtEl>
                                        <p:attrNameLst>
                                          <p:attrName>style.visibility</p:attrName>
                                        </p:attrNameLst>
                                      </p:cBhvr>
                                      <p:to>
                                        <p:strVal val="visible"/>
                                      </p:to>
                                    </p:set>
                                    <p:animEffect transition="in" filter="fade">
                                      <p:cBhvr>
                                        <p:cTn id="38" dur="1000"/>
                                        <p:tgtEl>
                                          <p:spTgt spid="10">
                                            <p:txEl>
                                              <p:pRg st="7" end="7"/>
                                            </p:txEl>
                                          </p:spTgt>
                                        </p:tgtEl>
                                      </p:cBhvr>
                                    </p:animEffect>
                                    <p:anim calcmode="lin" valueType="num">
                                      <p:cBhvr>
                                        <p:cTn id="39"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Effect transition="in" filter="fade">
                                      <p:cBhvr>
                                        <p:cTn id="43" dur="1000"/>
                                        <p:tgtEl>
                                          <p:spTgt spid="10">
                                            <p:txEl>
                                              <p:pRg st="8" end="8"/>
                                            </p:txEl>
                                          </p:spTgt>
                                        </p:tgtEl>
                                      </p:cBhvr>
                                    </p:animEffect>
                                    <p:anim calcmode="lin" valueType="num">
                                      <p:cBhvr>
                                        <p:cTn id="44"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xEl>
                                              <p:pRg st="9" end="9"/>
                                            </p:txEl>
                                          </p:spTgt>
                                        </p:tgtEl>
                                        <p:attrNameLst>
                                          <p:attrName>style.visibility</p:attrName>
                                        </p:attrNameLst>
                                      </p:cBhvr>
                                      <p:to>
                                        <p:strVal val="visible"/>
                                      </p:to>
                                    </p:set>
                                    <p:animEffect transition="in" filter="fade">
                                      <p:cBhvr>
                                        <p:cTn id="48" dur="1000"/>
                                        <p:tgtEl>
                                          <p:spTgt spid="10">
                                            <p:txEl>
                                              <p:pRg st="9" end="9"/>
                                            </p:txEl>
                                          </p:spTgt>
                                        </p:tgtEl>
                                      </p:cBhvr>
                                    </p:animEffect>
                                    <p:anim calcmode="lin" valueType="num">
                                      <p:cBhvr>
                                        <p:cTn id="49" dur="1000" fill="hold"/>
                                        <p:tgtEl>
                                          <p:spTgt spid="10">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21002" y="1189176"/>
            <a:ext cx="9737882" cy="4741298"/>
          </a:xfrm>
        </p:spPr>
        <p:txBody>
          <a:bodyPr/>
          <a:lstStyle/>
          <a:p>
            <a:pPr lvl="1">
              <a:lnSpc>
                <a:spcPct val="110000"/>
              </a:lnSpc>
            </a:pPr>
            <a:r>
              <a:rPr lang="en-US" sz="3600" dirty="0">
                <a:latin typeface="+mj-lt"/>
              </a:rPr>
              <a:t>40+ Pages, Layouts, and Controls</a:t>
            </a:r>
          </a:p>
          <a:p>
            <a:pPr lvl="1">
              <a:lnSpc>
                <a:spcPct val="80000"/>
              </a:lnSpc>
              <a:buFont typeface="Segoe UI" panose="020B0502040204020203" pitchFamily="34" charset="0"/>
              <a:buChar char="‭"/>
            </a:pPr>
            <a:r>
              <a:rPr lang="en-US" sz="2100" dirty="0"/>
              <a:t>XAML and C#</a:t>
            </a:r>
          </a:p>
          <a:p>
            <a:pPr lvl="1">
              <a:lnSpc>
                <a:spcPct val="80000"/>
              </a:lnSpc>
              <a:buFont typeface="Segoe UI" panose="020B0502040204020203" pitchFamily="34" charset="0"/>
              <a:buChar char="‭"/>
            </a:pPr>
            <a:r>
              <a:rPr lang="en-US" sz="2100" dirty="0"/>
              <a:t>Two-way Data Binding</a:t>
            </a:r>
          </a:p>
          <a:p>
            <a:pPr lvl="1">
              <a:lnSpc>
                <a:spcPct val="80000"/>
              </a:lnSpc>
              <a:buFont typeface="Segoe UI" panose="020B0502040204020203" pitchFamily="34" charset="0"/>
              <a:buChar char="‭"/>
            </a:pPr>
            <a:r>
              <a:rPr lang="en-US" sz="2100" dirty="0"/>
              <a:t>Navigation</a:t>
            </a:r>
          </a:p>
          <a:p>
            <a:pPr lvl="1">
              <a:lnSpc>
                <a:spcPct val="110000"/>
              </a:lnSpc>
            </a:pPr>
            <a:r>
              <a:rPr lang="en-US" sz="3600" dirty="0">
                <a:latin typeface="+mj-lt"/>
              </a:rPr>
              <a:t>Animation API</a:t>
            </a:r>
          </a:p>
          <a:p>
            <a:pPr lvl="1">
              <a:lnSpc>
                <a:spcPct val="110000"/>
              </a:lnSpc>
            </a:pPr>
            <a:r>
              <a:rPr lang="en-US" sz="3600" dirty="0">
                <a:latin typeface="+mj-lt"/>
              </a:rPr>
              <a:t>Dependency Service</a:t>
            </a:r>
          </a:p>
          <a:p>
            <a:pPr lvl="1">
              <a:lnSpc>
                <a:spcPct val="110000"/>
              </a:lnSpc>
            </a:pPr>
            <a:r>
              <a:rPr lang="en-US" sz="3600" dirty="0">
                <a:latin typeface="+mj-lt"/>
              </a:rPr>
              <a:t>Messaging Center</a:t>
            </a:r>
          </a:p>
          <a:p>
            <a:pPr lvl="1">
              <a:lnSpc>
                <a:spcPct val="110000"/>
              </a:lnSpc>
            </a:pPr>
            <a:r>
              <a:rPr lang="en-US" sz="3600" dirty="0">
                <a:latin typeface="+mj-lt"/>
              </a:rPr>
              <a:t>.NET Standard compliant (starting with 2.4.0)</a:t>
            </a:r>
          </a:p>
        </p:txBody>
      </p:sp>
      <p:sp>
        <p:nvSpPr>
          <p:cNvPr id="2" name="Title 1"/>
          <p:cNvSpPr>
            <a:spLocks noGrp="1"/>
          </p:cNvSpPr>
          <p:nvPr>
            <p:ph type="title"/>
          </p:nvPr>
        </p:nvSpPr>
        <p:spPr/>
        <p:txBody>
          <a:bodyPr>
            <a:noAutofit/>
          </a:bodyPr>
          <a:lstStyle/>
          <a:p>
            <a:r>
              <a:rPr lang="en-US" dirty="0" err="1"/>
              <a:t>Xamarin.Forms</a:t>
            </a:r>
            <a:r>
              <a:rPr lang="bg-BG" dirty="0"/>
              <a:t> - </a:t>
            </a:r>
            <a:r>
              <a:rPr lang="en-US" dirty="0"/>
              <a:t>capabilities</a:t>
            </a:r>
          </a:p>
        </p:txBody>
      </p:sp>
    </p:spTree>
    <p:extLst>
      <p:ext uri="{BB962C8B-B14F-4D97-AF65-F5344CB8AC3E}">
        <p14:creationId xmlns:p14="http://schemas.microsoft.com/office/powerpoint/2010/main" val="626089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gives you </a:t>
            </a:r>
            <a:r>
              <a:rPr lang="en-US" dirty="0" err="1"/>
              <a:t>Xamarin</a:t>
            </a:r>
            <a:endParaRPr lang="en-US" dirty="0"/>
          </a:p>
        </p:txBody>
      </p:sp>
      <p:sp>
        <p:nvSpPr>
          <p:cNvPr id="12" name="Content Placeholder 2"/>
          <p:cNvSpPr>
            <a:spLocks noGrp="1"/>
          </p:cNvSpPr>
          <p:nvPr>
            <p:ph idx="1"/>
          </p:nvPr>
        </p:nvSpPr>
        <p:spPr>
          <a:xfrm>
            <a:off x="1920550" y="4458598"/>
            <a:ext cx="8350899" cy="1363704"/>
          </a:xfrm>
        </p:spPr>
        <p:txBody>
          <a:bodyPr>
            <a:noAutofit/>
          </a:bodyPr>
          <a:lstStyle/>
          <a:p>
            <a:pPr marL="0" lvl="1" indent="0" algn="ctr" defTabSz="609333">
              <a:lnSpc>
                <a:spcPct val="110000"/>
              </a:lnSpc>
              <a:buSzPct val="110000"/>
              <a:buNone/>
              <a:defRPr/>
            </a:pPr>
            <a:r>
              <a:rPr lang="en-US" sz="3921" dirty="0">
                <a:latin typeface="+mj-lt"/>
              </a:rPr>
              <a:t>Xamarin</a:t>
            </a:r>
            <a:r>
              <a:rPr lang="en-US" sz="3600" dirty="0">
                <a:latin typeface="+mj-lt"/>
              </a:rPr>
              <a:t> </a:t>
            </a:r>
            <a:r>
              <a:rPr lang="en-US" sz="3921" dirty="0">
                <a:latin typeface="+mj-lt"/>
              </a:rPr>
              <a:t>apps look and feel native because they are native</a:t>
            </a:r>
          </a:p>
        </p:txBody>
      </p:sp>
      <p:pic>
        <p:nvPicPr>
          <p:cNvPr id="10" name="Picture 9"/>
          <p:cNvPicPr>
            <a:picLocks noChangeAspect="1"/>
          </p:cNvPicPr>
          <p:nvPr/>
        </p:nvPicPr>
        <p:blipFill>
          <a:blip r:embed="rId3"/>
          <a:stretch>
            <a:fillRect/>
          </a:stretch>
        </p:blipFill>
        <p:spPr>
          <a:xfrm>
            <a:off x="203200" y="1380731"/>
            <a:ext cx="11785600" cy="2209800"/>
          </a:xfrm>
          <a:prstGeom prst="rect">
            <a:avLst/>
          </a:prstGeom>
        </p:spPr>
      </p:pic>
      <p:sp>
        <p:nvSpPr>
          <p:cNvPr id="16" name="Rectangle 15"/>
          <p:cNvSpPr/>
          <p:nvPr/>
        </p:nvSpPr>
        <p:spPr>
          <a:xfrm>
            <a:off x="389467" y="3793732"/>
            <a:ext cx="3230372" cy="461665"/>
          </a:xfrm>
          <a:prstGeom prst="rect">
            <a:avLst/>
          </a:prstGeom>
        </p:spPr>
        <p:txBody>
          <a:bodyPr wrap="none">
            <a:spAutoFit/>
          </a:bodyPr>
          <a:lstStyle/>
          <a:p>
            <a:r>
              <a:rPr lang="en-US" sz="2400" dirty="0">
                <a:latin typeface="Helvetica Light"/>
                <a:cs typeface="Helvetica Light"/>
              </a:rPr>
              <a:t>Native User Interfaces</a:t>
            </a:r>
          </a:p>
        </p:txBody>
      </p:sp>
      <p:sp>
        <p:nvSpPr>
          <p:cNvPr id="29" name="Rectangle 28"/>
          <p:cNvSpPr/>
          <p:nvPr/>
        </p:nvSpPr>
        <p:spPr>
          <a:xfrm>
            <a:off x="4689148" y="3793732"/>
            <a:ext cx="2681824" cy="461665"/>
          </a:xfrm>
          <a:prstGeom prst="rect">
            <a:avLst/>
          </a:prstGeom>
        </p:spPr>
        <p:txBody>
          <a:bodyPr wrap="none">
            <a:spAutoFit/>
          </a:bodyPr>
          <a:lstStyle/>
          <a:p>
            <a:pPr algn="ctr"/>
            <a:r>
              <a:rPr lang="en-US" sz="2400" dirty="0">
                <a:latin typeface="Helvetica Light"/>
              </a:rPr>
              <a:t>Native API Access</a:t>
            </a:r>
          </a:p>
        </p:txBody>
      </p:sp>
      <p:sp>
        <p:nvSpPr>
          <p:cNvPr id="31" name="Rectangle 30"/>
          <p:cNvSpPr/>
          <p:nvPr/>
        </p:nvSpPr>
        <p:spPr>
          <a:xfrm>
            <a:off x="8551131" y="3793732"/>
            <a:ext cx="2906565" cy="461665"/>
          </a:xfrm>
          <a:prstGeom prst="rect">
            <a:avLst/>
          </a:prstGeom>
        </p:spPr>
        <p:txBody>
          <a:bodyPr wrap="none">
            <a:spAutoFit/>
          </a:bodyPr>
          <a:lstStyle/>
          <a:p>
            <a:r>
              <a:rPr lang="en-US" sz="2400" dirty="0">
                <a:latin typeface="Helvetica Light"/>
              </a:rPr>
              <a:t>Native Performance</a:t>
            </a:r>
          </a:p>
        </p:txBody>
      </p:sp>
    </p:spTree>
    <p:extLst>
      <p:ext uri="{BB962C8B-B14F-4D97-AF65-F5344CB8AC3E}">
        <p14:creationId xmlns:p14="http://schemas.microsoft.com/office/powerpoint/2010/main" val="2475692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1000"/>
                                        <p:tgtEl>
                                          <p:spTgt spid="12">
                                            <p:txEl>
                                              <p:pRg st="0" end="0"/>
                                            </p:txEl>
                                          </p:spTgt>
                                        </p:tgtEl>
                                      </p:cBhvr>
                                    </p:animEffect>
                                    <p:anim calcmode="lin" valueType="num">
                                      <p:cBhvr>
                                        <p:cTn id="3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6"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Xamarin</a:t>
            </a:r>
            <a:r>
              <a:rPr lang="en-US" dirty="0"/>
              <a:t> for IOS</a:t>
            </a:r>
          </a:p>
        </p:txBody>
      </p:sp>
      <p:sp>
        <p:nvSpPr>
          <p:cNvPr id="10" name="Content Placeholder 9"/>
          <p:cNvSpPr>
            <a:spLocks noGrp="1"/>
          </p:cNvSpPr>
          <p:nvPr>
            <p:ph idx="1"/>
          </p:nvPr>
        </p:nvSpPr>
        <p:spPr>
          <a:xfrm>
            <a:off x="389396" y="1540565"/>
            <a:ext cx="6785845" cy="4180966"/>
          </a:xfrm>
        </p:spPr>
        <p:txBody>
          <a:bodyPr>
            <a:normAutofit fontScale="85000" lnSpcReduction="10000"/>
          </a:bodyPr>
          <a:lstStyle/>
          <a:p>
            <a:pPr marL="0" indent="0">
              <a:buNone/>
            </a:pPr>
            <a:endParaRPr lang="en-US" dirty="0"/>
          </a:p>
          <a:p>
            <a:r>
              <a:rPr lang="en-US" sz="4600" dirty="0"/>
              <a:t>Initially based on </a:t>
            </a:r>
            <a:r>
              <a:rPr lang="en-US" sz="4600" dirty="0" err="1"/>
              <a:t>monothouch</a:t>
            </a:r>
            <a:endParaRPr lang="en-US" sz="4600" dirty="0"/>
          </a:p>
          <a:p>
            <a:endParaRPr lang="en-US" sz="4600" dirty="0"/>
          </a:p>
          <a:p>
            <a:r>
              <a:rPr lang="en-US" sz="4600" dirty="0"/>
              <a:t>Uses AOT compilation</a:t>
            </a:r>
          </a:p>
          <a:p>
            <a:pPr marL="0" indent="0">
              <a:buNone/>
            </a:pPr>
            <a:r>
              <a:rPr lang="en-US" sz="4600" dirty="0"/>
              <a:t>	</a:t>
            </a:r>
          </a:p>
          <a:p>
            <a:r>
              <a:rPr lang="en-US" sz="4600" dirty="0" err="1"/>
              <a:t>Sgen</a:t>
            </a:r>
            <a:r>
              <a:rPr lang="en-US" sz="4600" dirty="0"/>
              <a:t> Garbage collector for C# objects</a:t>
            </a:r>
          </a:p>
          <a:p>
            <a:endParaRPr lang="en-US" dirty="0"/>
          </a:p>
          <a:p>
            <a:endParaRPr lang="en-US" dirty="0"/>
          </a:p>
          <a:p>
            <a:endParaRPr lang="en-US" dirty="0"/>
          </a:p>
        </p:txBody>
      </p:sp>
      <p:pic>
        <p:nvPicPr>
          <p:cNvPr id="4" name="Picture 3" descr="iOS C#.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4751" y="2027202"/>
            <a:ext cx="4830329" cy="3469246"/>
          </a:xfrm>
          <a:prstGeom prst="rect">
            <a:avLst/>
          </a:prstGeom>
        </p:spPr>
      </p:pic>
    </p:spTree>
    <p:extLst>
      <p:ext uri="{BB962C8B-B14F-4D97-AF65-F5344CB8AC3E}">
        <p14:creationId xmlns:p14="http://schemas.microsoft.com/office/powerpoint/2010/main" val="3158914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1000"/>
                                        <p:tgtEl>
                                          <p:spTgt spid="10">
                                            <p:txEl>
                                              <p:pRg st="1" end="1"/>
                                            </p:txEl>
                                          </p:spTgt>
                                        </p:tgtEl>
                                      </p:cBhvr>
                                    </p:animEffect>
                                    <p:anim calcmode="lin" valueType="num">
                                      <p:cBhvr>
                                        <p:cTn id="8"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1000"/>
                                        <p:tgtEl>
                                          <p:spTgt spid="10">
                                            <p:txEl>
                                              <p:pRg st="3" end="3"/>
                                            </p:txEl>
                                          </p:spTgt>
                                        </p:tgtEl>
                                      </p:cBhvr>
                                    </p:animEffect>
                                    <p:anim calcmode="lin" valueType="num">
                                      <p:cBhvr>
                                        <p:cTn id="1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1000"/>
                                        <p:tgtEl>
                                          <p:spTgt spid="10">
                                            <p:txEl>
                                              <p:pRg st="5" end="5"/>
                                            </p:txEl>
                                          </p:spTgt>
                                        </p:tgtEl>
                                      </p:cBhvr>
                                    </p:animEffect>
                                    <p:anim calcmode="lin" valueType="num">
                                      <p:cBhvr>
                                        <p:cTn id="18"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theme/theme1.xml><?xml version="1.0" encoding="utf-8"?>
<a:theme xmlns:a="http://schemas.openxmlformats.org/drawingml/2006/main" name="Connect_2016_Template_Light">
  <a:themeElements>
    <a:clrScheme name="Custom 1">
      <a:dk1>
        <a:srgbClr val="505050"/>
      </a:dk1>
      <a:lt1>
        <a:srgbClr val="FFFFFF"/>
      </a:lt1>
      <a:dk2>
        <a:srgbClr val="6E3382"/>
      </a:dk2>
      <a:lt2>
        <a:srgbClr val="FFFFFF"/>
      </a:lt2>
      <a:accent1>
        <a:srgbClr val="6E3382"/>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stSharedByUser xmlns="b0e4521d-181b-4aee-b4a8-952b2bc14729">scothu@microsoft.com</LastSharedByUser>
    <SharedWithUsers xmlns="b0e4521d-181b-4aee-b4a8-952b2bc14729">
      <UserInfo>
        <DisplayName>Diego Vega</DisplayName>
        <AccountId>30</AccountId>
        <AccountType/>
      </UserInfo>
      <UserInfo>
        <DisplayName>Daniel Roth</DisplayName>
        <AccountId>31</AccountId>
        <AccountType/>
      </UserInfo>
      <UserInfo>
        <DisplayName>Kasey Uhlenhuth</DisplayName>
        <AccountId>32</AccountId>
        <AccountType/>
      </UserInfo>
      <UserInfo>
        <DisplayName>Andrew Hall (DEVDIV)</DisplayName>
        <AccountId>33</AccountId>
        <AccountType/>
      </UserInfo>
    </SharedWithUsers>
    <LastSharedByTime xmlns="b0e4521d-181b-4aee-b4a8-952b2bc14729">2017-08-02T01:28:32+00:00</LastSharedBy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6" ma:contentTypeDescription="Create a new document." ma:contentTypeScope="" ma:versionID="1ab1d48702f2dbd936fe586f8043726f">
  <xsd:schema xmlns:xsd="http://www.w3.org/2001/XMLSchema" xmlns:xs="http://www.w3.org/2001/XMLSchema" xmlns:p="http://schemas.microsoft.com/office/2006/metadata/properties" xmlns:ns2="ed971524-76e7-40a8-a01a-f99956bd178c" xmlns:ns3="b0e4521d-181b-4aee-b4a8-952b2bc14729" targetNamespace="http://schemas.microsoft.com/office/2006/metadata/properties" ma:root="true" ma:fieldsID="4fd0fd4a66fbd0bff1385b057556f9df" ns2:_="" ns3:_="">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9B346-B91C-44CF-9CBE-5329E476BFD7}">
  <ds:schemaRefs>
    <ds:schemaRef ds:uri="http://schemas.microsoft.com/sharepoint/v3/contenttype/forms"/>
  </ds:schemaRefs>
</ds:datastoreItem>
</file>

<file path=customXml/itemProps2.xml><?xml version="1.0" encoding="utf-8"?>
<ds:datastoreItem xmlns:ds="http://schemas.openxmlformats.org/officeDocument/2006/customXml" ds:itemID="{632051C8-1D54-4CAE-822B-9BF5C05E3E63}">
  <ds:schemaRefs>
    <ds:schemaRef ds:uri="http://schemas.microsoft.com/office/2006/metadata/properties"/>
    <ds:schemaRef ds:uri="b0e4521d-181b-4aee-b4a8-952b2bc14729"/>
    <ds:schemaRef ds:uri="http://purl.org/dc/terms/"/>
    <ds:schemaRef ds:uri="ed971524-76e7-40a8-a01a-f99956bd178c"/>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E694AB9-464F-4B73-9FBB-9826DE7A52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1289</TotalTime>
  <Words>1298</Words>
  <Application>Microsoft Office PowerPoint</Application>
  <PresentationFormat>Widescreen</PresentationFormat>
  <Paragraphs>324</Paragraphs>
  <Slides>33</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Consolas</vt:lpstr>
      <vt:lpstr>Courier New</vt:lpstr>
      <vt:lpstr>Helvetica Light</vt:lpstr>
      <vt:lpstr>Segoe UI</vt:lpstr>
      <vt:lpstr>Segoe UI Light</vt:lpstr>
      <vt:lpstr>Segoe UI Semibold</vt:lpstr>
      <vt:lpstr>Segoe UI Semilight</vt:lpstr>
      <vt:lpstr>Times New Roman</vt:lpstr>
      <vt:lpstr>Wingdings</vt:lpstr>
      <vt:lpstr>Connect_2016_Template_Light</vt:lpstr>
      <vt:lpstr> Learn. Imagine. Build. .NET Conf  </vt:lpstr>
      <vt:lpstr>About me</vt:lpstr>
      <vt:lpstr>Prehistory of Xamarin</vt:lpstr>
      <vt:lpstr>Microsoft + Xamarin</vt:lpstr>
      <vt:lpstr>PowerPoint Presentation</vt:lpstr>
      <vt:lpstr>Xamarin Forms – one abstraction for the UI</vt:lpstr>
      <vt:lpstr>Xamarin.Forms - capabilities</vt:lpstr>
      <vt:lpstr>What gives you Xamarin</vt:lpstr>
      <vt:lpstr>Xamarin for IOS</vt:lpstr>
      <vt:lpstr>iOS </vt:lpstr>
      <vt:lpstr>Xamarin for Android</vt:lpstr>
      <vt:lpstr>Android</vt:lpstr>
      <vt:lpstr>Others platforms</vt:lpstr>
      <vt:lpstr>Demo:</vt:lpstr>
      <vt:lpstr>Xamarin Forms – under the hood</vt:lpstr>
      <vt:lpstr>Xamarin Forms – Renderers</vt:lpstr>
      <vt:lpstr>Xamarin Forms – Effects</vt:lpstr>
      <vt:lpstr>Xamarin Forms – Effects</vt:lpstr>
      <vt:lpstr>Xamarin Forms – mixing platform code</vt:lpstr>
      <vt:lpstr>Xamarin Forms – mixing platform code</vt:lpstr>
      <vt:lpstr>Xamarin Forms – mixing platform code</vt:lpstr>
      <vt:lpstr>Demo:</vt:lpstr>
      <vt:lpstr>Xamarin Forms – embedding Forms</vt:lpstr>
      <vt:lpstr>Xamarin Forms – embedding Forms (2)</vt:lpstr>
      <vt:lpstr>Demo:</vt:lpstr>
      <vt:lpstr>Xamarin Forms – Live player (Preview)</vt:lpstr>
      <vt:lpstr>Demo:</vt:lpstr>
      <vt:lpstr>Fast Renderers</vt:lpstr>
      <vt:lpstr>What’s coming</vt:lpstr>
      <vt:lpstr>Thank you!</vt:lpstr>
      <vt:lpstr>Useful resources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Tsvyatko Konov</cp:lastModifiedBy>
  <cp:revision>40</cp:revision>
  <dcterms:modified xsi:type="dcterms:W3CDTF">2017-10-09T17:14:04Z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0x010100D38D393254D930438EAEFA57144E97A1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bethma@microsoft.com</vt:lpwstr>
  </property>
  <property fmtid="{D5CDD505-2E9C-101B-9397-08002B2CF9AE}" pid="7" name="MSIP_Label_f42aa342-8706-4288-bd11-ebb85995028c_SetDate">
    <vt:lpwstr>2017-07-28T15:05:09.2926995-07:00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