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86" r:id="rId6"/>
    <p:sldId id="266" r:id="rId7"/>
    <p:sldId id="269" r:id="rId8"/>
    <p:sldId id="270" r:id="rId9"/>
    <p:sldId id="268" r:id="rId10"/>
    <p:sldId id="272" r:id="rId11"/>
    <p:sldId id="274" r:id="rId12"/>
    <p:sldId id="279" r:id="rId13"/>
    <p:sldId id="281" r:id="rId14"/>
    <p:sldId id="283" r:id="rId15"/>
    <p:sldId id="284" r:id="rId16"/>
    <p:sldId id="285" r:id="rId17"/>
    <p:sldId id="273" r:id="rId18"/>
    <p:sldId id="282" r:id="rId19"/>
    <p:sldId id="275" r:id="rId20"/>
    <p:sldId id="277" r:id="rId21"/>
    <p:sldId id="278" r:id="rId22"/>
    <p:sldId id="293" r:id="rId23"/>
    <p:sldId id="295" r:id="rId24"/>
    <p:sldId id="276" r:id="rId25"/>
    <p:sldId id="287" r:id="rId26"/>
    <p:sldId id="257" r:id="rId27"/>
    <p:sldId id="260" r:id="rId28"/>
    <p:sldId id="258" r:id="rId29"/>
    <p:sldId id="288" r:id="rId30"/>
    <p:sldId id="294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16.10.2018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082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16.10.2018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994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16.10.2018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68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16.10.2018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7364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16.10.2018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6316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16.10.2018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8015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16.10.2018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05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16.10.2018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141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16.10.2018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345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16.10.2018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785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16.10.2018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00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16.10.2018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43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16.10.2018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17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16.10.2018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063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16.10.2018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679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F47F-CCDF-491D-B164-0DC91E99E51C}" type="datetimeFigureOut">
              <a:rPr lang="pl-PL" smtClean="0"/>
              <a:t>16.10.2018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667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3F47F-CCDF-491D-B164-0DC91E99E51C}" type="datetimeFigureOut">
              <a:rPr lang="pl-PL" smtClean="0"/>
              <a:t>16.10.2018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08D4EF-B828-4972-8604-F6FF6D504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418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MDXHelper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Zestawienie skryptów kalkulacyjnych (MDX) dla personalizowanych wdrożeń kostek SSAS</a:t>
            </a:r>
          </a:p>
        </p:txBody>
      </p:sp>
    </p:spTree>
    <p:extLst>
      <p:ext uri="{BB962C8B-B14F-4D97-AF65-F5344CB8AC3E}">
        <p14:creationId xmlns:p14="http://schemas.microsoft.com/office/powerpoint/2010/main" val="306568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OLAP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Dimensions</a:t>
            </a:r>
          </a:p>
          <a:p>
            <a:r>
              <a:rPr lang="pl-PL" dirty="0" smtClean="0"/>
              <a:t>Cubes</a:t>
            </a:r>
          </a:p>
          <a:p>
            <a:r>
              <a:rPr lang="pl-PL" dirty="0" smtClean="0"/>
              <a:t>Measure Groups / </a:t>
            </a:r>
            <a:r>
              <a:rPr lang="pl-PL" dirty="0" smtClean="0"/>
              <a:t>Measures</a:t>
            </a:r>
          </a:p>
          <a:p>
            <a:r>
              <a:rPr lang="pl-PL" dirty="0" smtClean="0"/>
              <a:t>Actions, KPIs</a:t>
            </a:r>
            <a:endParaRPr lang="pl-PL" dirty="0" smtClean="0"/>
          </a:p>
          <a:p>
            <a:r>
              <a:rPr lang="pl-PL" b="1" dirty="0" smtClean="0"/>
              <a:t>Calculation Script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738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Attempt #01: DMVs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821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SSAS DMV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8400763" cy="3086443"/>
          </a:xfrm>
        </p:spPr>
        <p:txBody>
          <a:bodyPr>
            <a:normAutofit fontScale="92500"/>
          </a:bodyPr>
          <a:lstStyle/>
          <a:p>
            <a:r>
              <a:rPr lang="en-US" dirty="0"/>
              <a:t>Analysis Services </a:t>
            </a:r>
            <a:r>
              <a:rPr lang="en-US" b="1" dirty="0"/>
              <a:t>Dynamic Management Views (DMV) </a:t>
            </a:r>
            <a:r>
              <a:rPr lang="en-US" dirty="0"/>
              <a:t>are queries that return information about model objects, server operations, and server health. </a:t>
            </a:r>
            <a:endParaRPr lang="pl-PL" dirty="0" smtClean="0"/>
          </a:p>
          <a:p>
            <a:r>
              <a:rPr lang="en-US" dirty="0" smtClean="0"/>
              <a:t>The </a:t>
            </a:r>
            <a:r>
              <a:rPr lang="en-US" dirty="0"/>
              <a:t>query, based on SQL, is an interface to </a:t>
            </a:r>
            <a:r>
              <a:rPr lang="en-US" b="1" i="1" dirty="0"/>
              <a:t>schema </a:t>
            </a:r>
            <a:r>
              <a:rPr lang="en-US" b="1" i="1" dirty="0" err="1"/>
              <a:t>rowsets</a:t>
            </a:r>
            <a:r>
              <a:rPr lang="en-US" dirty="0"/>
              <a:t>. Schema </a:t>
            </a:r>
            <a:r>
              <a:rPr lang="en-US" dirty="0" err="1"/>
              <a:t>rowsets</a:t>
            </a:r>
            <a:r>
              <a:rPr lang="en-US" dirty="0"/>
              <a:t> are </a:t>
            </a:r>
            <a:r>
              <a:rPr lang="en-US" dirty="0" err="1"/>
              <a:t>predescribed</a:t>
            </a:r>
            <a:r>
              <a:rPr lang="en-US" dirty="0"/>
              <a:t> tables that contain information about Analysis Services objects and server state, including database schema, active sessions, connections, commands, and jobs that are executing on the server.</a:t>
            </a:r>
          </a:p>
          <a:p>
            <a:r>
              <a:rPr lang="en-US" dirty="0"/>
              <a:t>DMV queries are an </a:t>
            </a:r>
            <a:r>
              <a:rPr lang="en-US" b="1" dirty="0"/>
              <a:t>alternative to running XML/A </a:t>
            </a:r>
            <a:r>
              <a:rPr lang="en-US" dirty="0"/>
              <a:t>Discover commands. For most administrators, writing a DMV query is simpler because the </a:t>
            </a:r>
            <a:r>
              <a:rPr lang="en-US" b="1" dirty="0"/>
              <a:t>syntax is based on SQL</a:t>
            </a:r>
            <a:r>
              <a:rPr lang="en-US" dirty="0"/>
              <a:t>. In addition, the result is </a:t>
            </a:r>
            <a:r>
              <a:rPr lang="en-US" b="1" dirty="0"/>
              <a:t>returned in a table format </a:t>
            </a:r>
            <a:r>
              <a:rPr lang="en-US" dirty="0"/>
              <a:t>that is easier to read and copy.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53990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900" dirty="0"/>
              <a:t>https://docs.microsoft.com/en-us/sql/analysis-services/instances/use-dynamic-management-views-dmvs-to-monitor-analysis-services?view=sql-server-2017</a:t>
            </a:r>
          </a:p>
        </p:txBody>
      </p:sp>
    </p:spTree>
    <p:extLst>
      <p:ext uri="{BB962C8B-B14F-4D97-AF65-F5344CB8AC3E}">
        <p14:creationId xmlns:p14="http://schemas.microsoft.com/office/powerpoint/2010/main" val="38162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103" y="-1"/>
            <a:ext cx="9382897" cy="686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84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87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9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5105"/>
            <a:ext cx="12192000" cy="686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#01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6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Attempt #02: AMO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70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5511114" y="4563760"/>
            <a:ext cx="1532237" cy="137571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3" name="Can 2"/>
          <p:cNvSpPr/>
          <p:nvPr/>
        </p:nvSpPr>
        <p:spPr>
          <a:xfrm>
            <a:off x="593125" y="2776149"/>
            <a:ext cx="1540476" cy="157342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4" name="Can 3"/>
          <p:cNvSpPr/>
          <p:nvPr/>
        </p:nvSpPr>
        <p:spPr>
          <a:xfrm>
            <a:off x="4291914" y="2776149"/>
            <a:ext cx="2438400" cy="15734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8" name="Right Arrow 7"/>
          <p:cNvSpPr/>
          <p:nvPr/>
        </p:nvSpPr>
        <p:spPr>
          <a:xfrm>
            <a:off x="2549611" y="3266299"/>
            <a:ext cx="1326292" cy="593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7265773" y="3486664"/>
            <a:ext cx="1746421" cy="1725824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SSRS/ PBI/ XLS</a:t>
            </a:r>
            <a:endParaRPr lang="pl-PL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5416379" y="-947352"/>
            <a:ext cx="729048" cy="6462583"/>
          </a:xfrm>
          <a:prstGeom prst="rightBrace">
            <a:avLst>
              <a:gd name="adj1" fmla="val 53531"/>
              <a:gd name="adj2" fmla="val 681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6384324" y="1335899"/>
            <a:ext cx="262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BI Module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624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dlls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5146817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Analysis Management Objects (AMO) </a:t>
            </a:r>
            <a:endParaRPr lang="pl-PL" b="1" dirty="0" smtClean="0"/>
          </a:p>
          <a:p>
            <a:pPr marL="0" indent="0">
              <a:buNone/>
            </a:pPr>
            <a:r>
              <a:rPr lang="pl-PL" dirty="0" smtClean="0"/>
              <a:t>A </a:t>
            </a:r>
            <a:r>
              <a:rPr lang="en-US" dirty="0" smtClean="0"/>
              <a:t>library </a:t>
            </a:r>
            <a:r>
              <a:rPr lang="en-US" dirty="0"/>
              <a:t>of classes designed to manage an instance of Microsoft SQL Server Analysis Services from a client application. AMO classes are classes that you will use to administer Analysis Services objects such as databases, dimensions, cubes, mining structures and models, roles and permissions, exceptions, and others</a:t>
            </a:r>
            <a:endParaRPr lang="pl-PL" b="1" dirty="0"/>
          </a:p>
        </p:txBody>
      </p:sp>
      <p:pic>
        <p:nvPicPr>
          <p:cNvPr id="1026" name="Picture 2" descr="Classes reviewed in AMO conceptual top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696" y="609600"/>
            <a:ext cx="1894605" cy="516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7334" y="53990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900" dirty="0"/>
              <a:t>https://docs.microsoft.com/en-us/sql/analysis-services/multidimensional-models/analysis-management-objects/amo-classes-introduction?view=sql-server-2017</a:t>
            </a:r>
          </a:p>
        </p:txBody>
      </p:sp>
    </p:spTree>
    <p:extLst>
      <p:ext uri="{BB962C8B-B14F-4D97-AF65-F5344CB8AC3E}">
        <p14:creationId xmlns:p14="http://schemas.microsoft.com/office/powerpoint/2010/main" val="14055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dlls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334861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T</a:t>
            </a:r>
            <a:r>
              <a:rPr lang="en-US" dirty="0" smtClean="0"/>
              <a:t>he </a:t>
            </a:r>
            <a:r>
              <a:rPr lang="en-US" b="1" dirty="0"/>
              <a:t>ADOMD.NET</a:t>
            </a:r>
            <a:r>
              <a:rPr lang="en-US" dirty="0"/>
              <a:t> server objects are helper objects that can be used to create user defined functions (UDFs) or stored procedures in Microsoft SQL Server Analysis Services</a:t>
            </a:r>
            <a:r>
              <a:rPr lang="en-US" dirty="0" smtClean="0"/>
              <a:t>.</a:t>
            </a:r>
            <a:endParaRPr lang="pl-PL" dirty="0" smtClean="0"/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dirty="0"/>
              <a:t>The ADOMD.NET server components of ADOMD.NET reside within the </a:t>
            </a:r>
            <a:r>
              <a:rPr lang="pl-PL" b="1" dirty="0"/>
              <a:t>Microsoft.AnalysisServices.AdomdServer</a:t>
            </a:r>
            <a:r>
              <a:rPr lang="pl-PL" dirty="0"/>
              <a:t> namespace (in msmgdsrv.dll). You use these server components to create custom Multidimensional Expressions (MDX) functions and stored procedures that are run on an instance of Microsoft SQL Server Analysis Services.</a:t>
            </a:r>
            <a:endParaRPr lang="pl-PL" b="1" dirty="0"/>
          </a:p>
        </p:txBody>
      </p:sp>
      <p:sp>
        <p:nvSpPr>
          <p:cNvPr id="4" name="Rectangle 3"/>
          <p:cNvSpPr/>
          <p:nvPr/>
        </p:nvSpPr>
        <p:spPr>
          <a:xfrm>
            <a:off x="677334" y="5415517"/>
            <a:ext cx="6096000" cy="3924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050" dirty="0"/>
              <a:t>https://</a:t>
            </a:r>
            <a:r>
              <a:rPr lang="pl-PL" sz="900" dirty="0"/>
              <a:t>docs.microsoft.com/en-us/sql/analysis-services/multidimensional-models-adomd-net-server/adomd-net-server-object-architecture?view=sql-server-2017</a:t>
            </a:r>
          </a:p>
        </p:txBody>
      </p:sp>
    </p:spTree>
    <p:extLst>
      <p:ext uri="{BB962C8B-B14F-4D97-AF65-F5344CB8AC3E}">
        <p14:creationId xmlns:p14="http://schemas.microsoft.com/office/powerpoint/2010/main" val="22267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#02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139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7333" y="5415517"/>
            <a:ext cx="781352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50" dirty="0"/>
              <a:t>https://social.msdn.microsoft.com/Forums/sqlserver/en-US/f7b161a3-2220-49fe-827e-edb7858c151a/obtaining-calculated-member-names-using-c?forum=sqlanalysisservices</a:t>
            </a:r>
            <a:endParaRPr lang="pl-PL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026367"/>
            <a:ext cx="4758817" cy="4205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4810925" y="803831"/>
            <a:ext cx="3924817" cy="3013170"/>
            <a:chOff x="4810925" y="803831"/>
            <a:chExt cx="3924817" cy="301317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0925" y="803831"/>
              <a:ext cx="3924817" cy="30131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5001208" y="2584580"/>
              <a:ext cx="3666931" cy="401216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5253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Attempt #03: Parser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5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</a:t>
            </a:r>
            <a:r>
              <a:rPr lang="pl-PL" dirty="0" smtClean="0"/>
              <a:t>equirements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Extract Measures/KPIs/Actions</a:t>
            </a:r>
          </a:p>
          <a:p>
            <a:r>
              <a:rPr lang="pl-PL" dirty="0" smtClean="0"/>
              <a:t>Extract </a:t>
            </a:r>
            <a:r>
              <a:rPr lang="pl-PL" b="1" u="sng" dirty="0" smtClean="0"/>
              <a:t>all</a:t>
            </a:r>
            <a:r>
              <a:rPr lang="pl-PL" dirty="0" smtClean="0"/>
              <a:t> objects and properties from CalculationScript</a:t>
            </a:r>
          </a:p>
          <a:p>
            <a:pPr lvl="1"/>
            <a:r>
              <a:rPr lang="pl-PL" dirty="0" smtClean="0"/>
              <a:t>Connect to *.cube file (XML)</a:t>
            </a:r>
          </a:p>
          <a:p>
            <a:pPr lvl="1"/>
            <a:r>
              <a:rPr lang="pl-PL" dirty="0" smtClean="0"/>
              <a:t>Connect to SSAS server</a:t>
            </a:r>
          </a:p>
          <a:p>
            <a:r>
              <a:rPr lang="pl-PL" dirty="0" smtClean="0"/>
              <a:t>Keep results in Database (many projects, cubes + full history)</a:t>
            </a:r>
          </a:p>
          <a:p>
            <a:r>
              <a:rPr lang="pl-PL" dirty="0" smtClean="0"/>
              <a:t>Work in both directions</a:t>
            </a:r>
          </a:p>
          <a:p>
            <a:pPr lvl="1"/>
            <a:r>
              <a:rPr lang="pl-PL" dirty="0" smtClean="0"/>
              <a:t>MDX script generation (formatting, order, comments)</a:t>
            </a:r>
          </a:p>
          <a:p>
            <a:pPr lvl="1"/>
            <a:r>
              <a:rPr lang="pl-PL" dirty="0" smtClean="0"/>
              <a:t>Documentation</a:t>
            </a:r>
          </a:p>
          <a:p>
            <a:r>
              <a:rPr lang="pl-PL" dirty="0" smtClean="0"/>
              <a:t>dll's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15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5" y="0"/>
            <a:ext cx="54680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6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" y="0"/>
            <a:ext cx="5706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2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58" y="1112732"/>
            <a:ext cx="7915994" cy="477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21" y="259750"/>
            <a:ext cx="5029200" cy="630555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flipH="1">
            <a:off x="2257166" y="996778"/>
            <a:ext cx="6203092" cy="81554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Model (EF)</a:t>
            </a:r>
            <a:endParaRPr lang="pl-PL" dirty="0"/>
          </a:p>
        </p:txBody>
      </p:sp>
      <p:sp>
        <p:nvSpPr>
          <p:cNvPr id="5" name="Right Arrow 4"/>
          <p:cNvSpPr/>
          <p:nvPr/>
        </p:nvSpPr>
        <p:spPr>
          <a:xfrm flipH="1">
            <a:off x="2257166" y="3941805"/>
            <a:ext cx="6203092" cy="81554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Parser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461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7238999" y="4563759"/>
            <a:ext cx="1532237" cy="137571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3" name="Can 2"/>
          <p:cNvSpPr/>
          <p:nvPr/>
        </p:nvSpPr>
        <p:spPr>
          <a:xfrm>
            <a:off x="593125" y="2776149"/>
            <a:ext cx="1540476" cy="157342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4" name="Can 3"/>
          <p:cNvSpPr/>
          <p:nvPr/>
        </p:nvSpPr>
        <p:spPr>
          <a:xfrm>
            <a:off x="5997145" y="2776147"/>
            <a:ext cx="1581665" cy="15734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8" name="Right Arrow 7"/>
          <p:cNvSpPr/>
          <p:nvPr/>
        </p:nvSpPr>
        <p:spPr>
          <a:xfrm>
            <a:off x="2275705" y="3266297"/>
            <a:ext cx="893805" cy="593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5123934" y="4563759"/>
            <a:ext cx="1746421" cy="1725824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SSRS/ PBI/ XLS</a:t>
            </a:r>
            <a:endParaRPr lang="pl-PL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5279427" y="-1084305"/>
            <a:ext cx="729048" cy="6736490"/>
          </a:xfrm>
          <a:prstGeom prst="rightBrace">
            <a:avLst>
              <a:gd name="adj1" fmla="val 53531"/>
              <a:gd name="adj2" fmla="val 681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6384324" y="1335899"/>
            <a:ext cx="262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BI Module</a:t>
            </a:r>
            <a:endParaRPr lang="pl-PL" b="1" dirty="0"/>
          </a:p>
        </p:txBody>
      </p:sp>
      <p:sp>
        <p:nvSpPr>
          <p:cNvPr id="10" name="Can 9"/>
          <p:cNvSpPr/>
          <p:nvPr/>
        </p:nvSpPr>
        <p:spPr>
          <a:xfrm>
            <a:off x="3311614" y="2776147"/>
            <a:ext cx="1581665" cy="15734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Staging</a:t>
            </a:r>
            <a:endParaRPr lang="pl-PL" dirty="0"/>
          </a:p>
        </p:txBody>
      </p:sp>
      <p:sp>
        <p:nvSpPr>
          <p:cNvPr id="14" name="Right Arrow 13"/>
          <p:cNvSpPr/>
          <p:nvPr/>
        </p:nvSpPr>
        <p:spPr>
          <a:xfrm>
            <a:off x="4998309" y="3266297"/>
            <a:ext cx="893805" cy="593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184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#03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70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06" y="1141970"/>
            <a:ext cx="36290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37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25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12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50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7694141" y="1138884"/>
            <a:ext cx="1326291" cy="126044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3" name="Can 2"/>
          <p:cNvSpPr/>
          <p:nvPr/>
        </p:nvSpPr>
        <p:spPr>
          <a:xfrm>
            <a:off x="2767914" y="1136821"/>
            <a:ext cx="1167781" cy="126251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4" name="Can 3"/>
          <p:cNvSpPr/>
          <p:nvPr/>
        </p:nvSpPr>
        <p:spPr>
          <a:xfrm>
            <a:off x="5414650" y="1136821"/>
            <a:ext cx="1848465" cy="1262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8" name="Right Arrow 7"/>
          <p:cNvSpPr/>
          <p:nvPr/>
        </p:nvSpPr>
        <p:spPr>
          <a:xfrm>
            <a:off x="4013955" y="1530116"/>
            <a:ext cx="1324163" cy="475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535460" y="1583410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A</a:t>
            </a:r>
            <a:endParaRPr lang="pl-PL" b="1" i="1" dirty="0"/>
          </a:p>
        </p:txBody>
      </p:sp>
      <p:sp>
        <p:nvSpPr>
          <p:cNvPr id="21" name="Cube 20"/>
          <p:cNvSpPr/>
          <p:nvPr/>
        </p:nvSpPr>
        <p:spPr>
          <a:xfrm>
            <a:off x="7694141" y="2848235"/>
            <a:ext cx="1326291" cy="126044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22" name="Can 21"/>
          <p:cNvSpPr/>
          <p:nvPr/>
        </p:nvSpPr>
        <p:spPr>
          <a:xfrm>
            <a:off x="2767914" y="2846172"/>
            <a:ext cx="1167781" cy="126251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23" name="Can 22"/>
          <p:cNvSpPr/>
          <p:nvPr/>
        </p:nvSpPr>
        <p:spPr>
          <a:xfrm>
            <a:off x="5414650" y="2846172"/>
            <a:ext cx="1848465" cy="1262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24" name="Right Arrow 23"/>
          <p:cNvSpPr/>
          <p:nvPr/>
        </p:nvSpPr>
        <p:spPr>
          <a:xfrm>
            <a:off x="4013955" y="3239467"/>
            <a:ext cx="1324163" cy="475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25" name="TextBox 24"/>
          <p:cNvSpPr txBox="1"/>
          <p:nvPr/>
        </p:nvSpPr>
        <p:spPr>
          <a:xfrm>
            <a:off x="535460" y="3292761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B</a:t>
            </a:r>
            <a:endParaRPr lang="pl-PL" b="1" i="1" dirty="0"/>
          </a:p>
        </p:txBody>
      </p:sp>
      <p:sp>
        <p:nvSpPr>
          <p:cNvPr id="26" name="Cube 25"/>
          <p:cNvSpPr/>
          <p:nvPr/>
        </p:nvSpPr>
        <p:spPr>
          <a:xfrm>
            <a:off x="7694141" y="4557586"/>
            <a:ext cx="1326291" cy="126044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27" name="Can 26"/>
          <p:cNvSpPr/>
          <p:nvPr/>
        </p:nvSpPr>
        <p:spPr>
          <a:xfrm>
            <a:off x="2767914" y="4555523"/>
            <a:ext cx="1167781" cy="126251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28" name="Can 27"/>
          <p:cNvSpPr/>
          <p:nvPr/>
        </p:nvSpPr>
        <p:spPr>
          <a:xfrm>
            <a:off x="5414650" y="4555523"/>
            <a:ext cx="1848465" cy="1262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29" name="Right Arrow 28"/>
          <p:cNvSpPr/>
          <p:nvPr/>
        </p:nvSpPr>
        <p:spPr>
          <a:xfrm>
            <a:off x="4013955" y="4948818"/>
            <a:ext cx="1324163" cy="475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30" name="TextBox 29"/>
          <p:cNvSpPr txBox="1"/>
          <p:nvPr/>
        </p:nvSpPr>
        <p:spPr>
          <a:xfrm>
            <a:off x="535460" y="5002112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C</a:t>
            </a:r>
            <a:endParaRPr lang="pl-PL" b="1" i="1" dirty="0"/>
          </a:p>
        </p:txBody>
      </p:sp>
    </p:spTree>
    <p:extLst>
      <p:ext uri="{BB962C8B-B14F-4D97-AF65-F5344CB8AC3E}">
        <p14:creationId xmlns:p14="http://schemas.microsoft.com/office/powerpoint/2010/main" val="32136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7797112" y="981362"/>
            <a:ext cx="1120346" cy="1571365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3" name="Can 2"/>
          <p:cNvSpPr/>
          <p:nvPr/>
        </p:nvSpPr>
        <p:spPr>
          <a:xfrm>
            <a:off x="2324599" y="1359083"/>
            <a:ext cx="1563198" cy="81592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4" name="Can 3"/>
          <p:cNvSpPr/>
          <p:nvPr/>
        </p:nvSpPr>
        <p:spPr>
          <a:xfrm>
            <a:off x="5590434" y="1136821"/>
            <a:ext cx="1496896" cy="1260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8" name="Right Arrow 7"/>
          <p:cNvSpPr/>
          <p:nvPr/>
        </p:nvSpPr>
        <p:spPr>
          <a:xfrm>
            <a:off x="4013955" y="1530116"/>
            <a:ext cx="1513634" cy="475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535460" y="1583410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A</a:t>
            </a:r>
            <a:endParaRPr lang="pl-PL" b="1" i="1" dirty="0"/>
          </a:p>
        </p:txBody>
      </p:sp>
      <p:sp>
        <p:nvSpPr>
          <p:cNvPr id="21" name="Cube 20"/>
          <p:cNvSpPr/>
          <p:nvPr/>
        </p:nvSpPr>
        <p:spPr>
          <a:xfrm>
            <a:off x="7694139" y="2971798"/>
            <a:ext cx="1326291" cy="1011257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22" name="Can 21"/>
          <p:cNvSpPr/>
          <p:nvPr/>
        </p:nvSpPr>
        <p:spPr>
          <a:xfrm>
            <a:off x="2522307" y="2749376"/>
            <a:ext cx="1167781" cy="14561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23" name="Can 22"/>
          <p:cNvSpPr/>
          <p:nvPr/>
        </p:nvSpPr>
        <p:spPr>
          <a:xfrm>
            <a:off x="5414650" y="2846172"/>
            <a:ext cx="1848465" cy="1262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24" name="Right Arrow 23"/>
          <p:cNvSpPr/>
          <p:nvPr/>
        </p:nvSpPr>
        <p:spPr>
          <a:xfrm>
            <a:off x="4013955" y="3239467"/>
            <a:ext cx="1324163" cy="4759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25" name="TextBox 24"/>
          <p:cNvSpPr txBox="1"/>
          <p:nvPr/>
        </p:nvSpPr>
        <p:spPr>
          <a:xfrm>
            <a:off x="535460" y="3292761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B</a:t>
            </a:r>
            <a:endParaRPr lang="pl-PL" b="1" i="1" dirty="0"/>
          </a:p>
        </p:txBody>
      </p:sp>
      <p:sp>
        <p:nvSpPr>
          <p:cNvPr id="26" name="Cube 25"/>
          <p:cNvSpPr/>
          <p:nvPr/>
        </p:nvSpPr>
        <p:spPr>
          <a:xfrm>
            <a:off x="7339646" y="4530804"/>
            <a:ext cx="1757317" cy="1260449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OLAP MD</a:t>
            </a:r>
            <a:endParaRPr lang="pl-PL" dirty="0"/>
          </a:p>
        </p:txBody>
      </p:sp>
      <p:sp>
        <p:nvSpPr>
          <p:cNvPr id="27" name="Can 26"/>
          <p:cNvSpPr/>
          <p:nvPr/>
        </p:nvSpPr>
        <p:spPr>
          <a:xfrm>
            <a:off x="2386384" y="4555521"/>
            <a:ext cx="1423154" cy="126251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ERP System</a:t>
            </a:r>
            <a:endParaRPr lang="pl-PL" dirty="0"/>
          </a:p>
        </p:txBody>
      </p:sp>
      <p:sp>
        <p:nvSpPr>
          <p:cNvPr id="28" name="Can 27"/>
          <p:cNvSpPr/>
          <p:nvPr/>
        </p:nvSpPr>
        <p:spPr>
          <a:xfrm>
            <a:off x="5746953" y="4407241"/>
            <a:ext cx="1183858" cy="15590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 Mart</a:t>
            </a:r>
            <a:endParaRPr lang="pl-PL" dirty="0"/>
          </a:p>
        </p:txBody>
      </p:sp>
      <p:sp>
        <p:nvSpPr>
          <p:cNvPr id="29" name="Right Arrow 28"/>
          <p:cNvSpPr/>
          <p:nvPr/>
        </p:nvSpPr>
        <p:spPr>
          <a:xfrm>
            <a:off x="4013954" y="4819135"/>
            <a:ext cx="1513635" cy="6715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30" name="TextBox 29"/>
          <p:cNvSpPr txBox="1"/>
          <p:nvPr/>
        </p:nvSpPr>
        <p:spPr>
          <a:xfrm>
            <a:off x="535460" y="5002112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 smtClean="0"/>
              <a:t>Customer C</a:t>
            </a:r>
            <a:endParaRPr lang="pl-PL" b="1" i="1" dirty="0"/>
          </a:p>
        </p:txBody>
      </p:sp>
    </p:spTree>
    <p:extLst>
      <p:ext uri="{BB962C8B-B14F-4D97-AF65-F5344CB8AC3E}">
        <p14:creationId xmlns:p14="http://schemas.microsoft.com/office/powerpoint/2010/main" val="2169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Layers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ETL (source =&gt; staging)</a:t>
            </a:r>
          </a:p>
          <a:p>
            <a:r>
              <a:rPr lang="pl-PL" dirty="0" smtClean="0"/>
              <a:t>Staging DB</a:t>
            </a:r>
          </a:p>
          <a:p>
            <a:r>
              <a:rPr lang="pl-PL" dirty="0" smtClean="0"/>
              <a:t>ETL (staging =&gt; DM)</a:t>
            </a:r>
          </a:p>
          <a:p>
            <a:r>
              <a:rPr lang="pl-PL" dirty="0" smtClean="0"/>
              <a:t>Reports</a:t>
            </a:r>
          </a:p>
          <a:p>
            <a:r>
              <a:rPr lang="pl-PL" dirty="0" smtClean="0"/>
              <a:t>OLAP (dimensions, measure groups, MDX Calculation Script)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7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ETL (staging)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pl-PL" dirty="0" smtClean="0"/>
              <a:t>Simplified</a:t>
            </a:r>
          </a:p>
          <a:p>
            <a:r>
              <a:rPr lang="pl-PL" dirty="0" smtClean="0"/>
              <a:t>Standardised</a:t>
            </a:r>
          </a:p>
          <a:p>
            <a:r>
              <a:rPr lang="pl-PL" dirty="0" smtClean="0"/>
              <a:t>Generated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49362"/>
            <a:ext cx="6442224" cy="2793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78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ETL (DM)</a:t>
            </a:r>
            <a:endParaRPr lang="pl-PL" dirty="0"/>
          </a:p>
        </p:txBody>
      </p:sp>
      <p:sp>
        <p:nvSpPr>
          <p:cNvPr id="5" name="Can 4"/>
          <p:cNvSpPr/>
          <p:nvPr/>
        </p:nvSpPr>
        <p:spPr>
          <a:xfrm>
            <a:off x="677334" y="2512540"/>
            <a:ext cx="1738183" cy="23395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Staging</a:t>
            </a:r>
            <a:endParaRPr lang="pl-PL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1641161" y="4222249"/>
            <a:ext cx="1006607" cy="112410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Tables</a:t>
            </a:r>
            <a:endParaRPr lang="pl-PL" dirty="0"/>
          </a:p>
        </p:txBody>
      </p:sp>
      <p:sp>
        <p:nvSpPr>
          <p:cNvPr id="7" name="Rectangle 6"/>
          <p:cNvSpPr/>
          <p:nvPr/>
        </p:nvSpPr>
        <p:spPr>
          <a:xfrm>
            <a:off x="2647768" y="3211592"/>
            <a:ext cx="1209130" cy="941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View</a:t>
            </a:r>
            <a:endParaRPr lang="pl-PL" dirty="0"/>
          </a:p>
        </p:txBody>
      </p:sp>
      <p:sp>
        <p:nvSpPr>
          <p:cNvPr id="9" name="Rectangle 8"/>
          <p:cNvSpPr/>
          <p:nvPr/>
        </p:nvSpPr>
        <p:spPr>
          <a:xfrm>
            <a:off x="6259626" y="3211592"/>
            <a:ext cx="1209130" cy="941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Table</a:t>
            </a:r>
            <a:endParaRPr lang="pl-PL" dirty="0"/>
          </a:p>
        </p:txBody>
      </p:sp>
      <p:sp>
        <p:nvSpPr>
          <p:cNvPr id="10" name="Can 9"/>
          <p:cNvSpPr/>
          <p:nvPr/>
        </p:nvSpPr>
        <p:spPr>
          <a:xfrm>
            <a:off x="7675377" y="2512540"/>
            <a:ext cx="1738183" cy="233954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DataMart</a:t>
            </a:r>
            <a:endParaRPr lang="pl-PL" dirty="0"/>
          </a:p>
        </p:txBody>
      </p:sp>
      <p:sp>
        <p:nvSpPr>
          <p:cNvPr id="11" name="Right Arrow 10"/>
          <p:cNvSpPr/>
          <p:nvPr/>
        </p:nvSpPr>
        <p:spPr>
          <a:xfrm>
            <a:off x="4014478" y="3443413"/>
            <a:ext cx="2141838" cy="47779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ETL</a:t>
            </a:r>
            <a:endParaRPr lang="pl-PL" dirty="0"/>
          </a:p>
        </p:txBody>
      </p:sp>
      <p:sp>
        <p:nvSpPr>
          <p:cNvPr id="13" name="Rectangle 12"/>
          <p:cNvSpPr/>
          <p:nvPr/>
        </p:nvSpPr>
        <p:spPr>
          <a:xfrm>
            <a:off x="3789404" y="1524000"/>
            <a:ext cx="1688757" cy="40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i="1" dirty="0" smtClean="0"/>
              <a:t>Business Logic</a:t>
            </a:r>
            <a:endParaRPr lang="pl-PL" sz="1400" i="1" dirty="0"/>
          </a:p>
        </p:txBody>
      </p:sp>
      <p:cxnSp>
        <p:nvCxnSpPr>
          <p:cNvPr id="15" name="Straight Connector 14"/>
          <p:cNvCxnSpPr>
            <a:stCxn id="13" idx="2"/>
            <a:endCxn id="7" idx="0"/>
          </p:cNvCxnSpPr>
          <p:nvPr/>
        </p:nvCxnSpPr>
        <p:spPr>
          <a:xfrm flipH="1">
            <a:off x="3252333" y="1930400"/>
            <a:ext cx="1381450" cy="128119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41018" y="5143155"/>
            <a:ext cx="2018608" cy="689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i="1" dirty="0" smtClean="0"/>
              <a:t>Simple Logic (select + lookups)</a:t>
            </a:r>
            <a:endParaRPr lang="pl-PL" sz="1400" i="1" dirty="0"/>
          </a:p>
        </p:txBody>
      </p:sp>
      <p:cxnSp>
        <p:nvCxnSpPr>
          <p:cNvPr id="19" name="Straight Connector 18"/>
          <p:cNvCxnSpPr>
            <a:stCxn id="17" idx="0"/>
            <a:endCxn id="11" idx="2"/>
          </p:cNvCxnSpPr>
          <p:nvPr/>
        </p:nvCxnSpPr>
        <p:spPr>
          <a:xfrm flipV="1">
            <a:off x="5250322" y="3921208"/>
            <a:ext cx="667097" cy="12219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5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DB Schema - Schema Compare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996" y="2160588"/>
            <a:ext cx="6622046" cy="388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99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397</Words>
  <Application>Microsoft Office PowerPoint</Application>
  <PresentationFormat>Widescreen</PresentationFormat>
  <Paragraphs>105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Trebuchet MS</vt:lpstr>
      <vt:lpstr>Wingdings 3</vt:lpstr>
      <vt:lpstr>Facet</vt:lpstr>
      <vt:lpstr>MDXHelper</vt:lpstr>
      <vt:lpstr>PowerPoint Presentation</vt:lpstr>
      <vt:lpstr>PowerPoint Presentation</vt:lpstr>
      <vt:lpstr>PowerPoint Presentation</vt:lpstr>
      <vt:lpstr>PowerPoint Presentation</vt:lpstr>
      <vt:lpstr>Layers</vt:lpstr>
      <vt:lpstr>ETL (staging)</vt:lpstr>
      <vt:lpstr>ETL (DM)</vt:lpstr>
      <vt:lpstr>DB Schema - Schema Compare</vt:lpstr>
      <vt:lpstr>OLAP</vt:lpstr>
      <vt:lpstr>Attempt #01: DMVs</vt:lpstr>
      <vt:lpstr>SSAS DMV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#01</vt:lpstr>
      <vt:lpstr>Attempt #02: AMO</vt:lpstr>
      <vt:lpstr>dlls</vt:lpstr>
      <vt:lpstr>dlls</vt:lpstr>
      <vt:lpstr>demo #02</vt:lpstr>
      <vt:lpstr>PowerPoint Presentation</vt:lpstr>
      <vt:lpstr>Attempt #03: Parser</vt:lpstr>
      <vt:lpstr>Requirements</vt:lpstr>
      <vt:lpstr>PowerPoint Presentation</vt:lpstr>
      <vt:lpstr>PowerPoint Presentation</vt:lpstr>
      <vt:lpstr>PowerPoint Presentation</vt:lpstr>
      <vt:lpstr>PowerPoint Presentation</vt:lpstr>
      <vt:lpstr>demo #03</vt:lpstr>
      <vt:lpstr>PowerPoint Presentation</vt:lpstr>
      <vt:lpstr>PowerPoint Presentation</vt:lpstr>
      <vt:lpstr>PowerPoint Presentation</vt:lpstr>
      <vt:lpstr>PowerPoint Presentation</vt:lpstr>
    </vt:vector>
  </TitlesOfParts>
  <Company>Tieto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Kostyrka Tomasz</dc:creator>
  <cp:lastModifiedBy>Kostyrka Tomasz</cp:lastModifiedBy>
  <cp:revision>139</cp:revision>
  <dcterms:created xsi:type="dcterms:W3CDTF">2018-10-12T15:02:43Z</dcterms:created>
  <dcterms:modified xsi:type="dcterms:W3CDTF">2018-10-16T11:05:11Z</dcterms:modified>
</cp:coreProperties>
</file>