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6" r:id="rId4"/>
    <p:sldId id="287" r:id="rId5"/>
    <p:sldId id="305" r:id="rId6"/>
    <p:sldId id="291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33552BDE-02D0-4CF6-9934-E97B5F018D66}">
          <p14:sldIdLst>
            <p14:sldId id="256"/>
          </p14:sldIdLst>
        </p14:section>
        <p14:section name="Интернет технологиялары" id="{3DD54AAF-3A54-486A-B820-B467DE66A425}">
          <p14:sldIdLst>
            <p14:sldId id="282"/>
            <p14:sldId id="258"/>
            <p14:sldId id="283"/>
            <p14:sldId id="284"/>
            <p14:sldId id="285"/>
            <p14:sldId id="286"/>
            <p14:sldId id="287"/>
          </p14:sldIdLst>
        </p14:section>
        <p14:section name="HTML" id="{6AAFCEFB-7FA9-490C-ACFB-FF09E3C9F2F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0"/>
            <p14:sldId id="321"/>
            <p14:sldId id="318"/>
            <p14:sldId id="319"/>
            <p14:sldId id="322"/>
            <p14:sldId id="323"/>
            <p14:sldId id="324"/>
            <p14:sldId id="325"/>
            <p14:sldId id="28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20" autoAdjust="0"/>
  </p:normalViewPr>
  <p:slideViewPr>
    <p:cSldViewPr snapToGrid="0">
      <p:cViewPr varScale="1">
        <p:scale>
          <a:sx n="66" d="100"/>
          <a:sy n="66" d="100"/>
        </p:scale>
        <p:origin x="-2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8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65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83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5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0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2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0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6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47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D413-847B-4B28-B615-60B70E535F2A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40CA-12DE-4D25-B6BA-E3DD285D74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9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07" y="1122363"/>
            <a:ext cx="10963373" cy="3091418"/>
          </a:xfrm>
        </p:spPr>
        <p:txBody>
          <a:bodyPr>
            <a:noAutofit/>
          </a:bodyPr>
          <a:lstStyle/>
          <a:p>
            <a:r>
              <a:rPr lang="kk-KZ" b="1" dirty="0" smtClean="0"/>
              <a:t>Интернет маркетинг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kk-KZ" sz="4800" dirty="0" smtClean="0"/>
              <a:t>Введение</a:t>
            </a:r>
            <a:r>
              <a:rPr lang="en-US" sz="4800" dirty="0" smtClean="0"/>
              <a:t> </a:t>
            </a:r>
            <a:r>
              <a:rPr lang="kk-KZ" sz="4800" dirty="0" smtClean="0"/>
              <a:t>в интернет</a:t>
            </a:r>
            <a:r>
              <a:rPr lang="ru-RU" sz="4800" dirty="0" smtClean="0"/>
              <a:t>-маркетинг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1544"/>
            <a:ext cx="9144000" cy="2032754"/>
          </a:xfrm>
        </p:spPr>
        <p:txBody>
          <a:bodyPr>
            <a:normAutofit/>
          </a:bodyPr>
          <a:lstStyle/>
          <a:p>
            <a:r>
              <a:rPr lang="kk-KZ" b="1" u="sng" dirty="0" smtClean="0"/>
              <a:t>Лекция № </a:t>
            </a:r>
            <a:r>
              <a:rPr lang="en-US" b="1" u="sng" dirty="0" smtClean="0"/>
              <a:t>1</a:t>
            </a:r>
            <a:endParaRPr lang="kk-KZ" b="1" u="sng" dirty="0" smtClean="0"/>
          </a:p>
          <a:p>
            <a:pPr algn="r"/>
            <a:r>
              <a:rPr lang="kk-KZ" dirty="0" smtClean="0"/>
              <a:t>Аристомбаева Меруерт Тұрлұбекқызы</a:t>
            </a:r>
          </a:p>
          <a:p>
            <a:pPr algn="r"/>
            <a:r>
              <a:rPr lang="kk-KZ" dirty="0" smtClean="0"/>
              <a:t>Лектор кафедры КОиХИ, Магистр ИС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71" y="137052"/>
            <a:ext cx="1621409" cy="1422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685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079" y="1180182"/>
            <a:ext cx="9676720" cy="532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Выгнутая вправо стрелка 5"/>
          <p:cNvSpPr/>
          <p:nvPr/>
        </p:nvSpPr>
        <p:spPr>
          <a:xfrm>
            <a:off x="10668001" y="2206171"/>
            <a:ext cx="1016000" cy="1059543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Выгнутая вправо стрелка 6"/>
          <p:cNvSpPr/>
          <p:nvPr/>
        </p:nvSpPr>
        <p:spPr>
          <a:xfrm>
            <a:off x="10733317" y="3780971"/>
            <a:ext cx="1016000" cy="1059543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Выгнутая влево стрелка 7"/>
          <p:cNvSpPr/>
          <p:nvPr/>
        </p:nvSpPr>
        <p:spPr>
          <a:xfrm>
            <a:off x="7649028" y="1959429"/>
            <a:ext cx="1045029" cy="1291772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smtClean="0"/>
              <a:t>S</a:t>
            </a:r>
            <a:r>
              <a:rPr lang="ru-RU" b="1" dirty="0" smtClean="0"/>
              <a:t>ММ</a:t>
            </a:r>
            <a:r>
              <a:rPr lang="en-US" b="1" dirty="0" smtClean="0"/>
              <a:t> (Social Media Marketing)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543" y="1204685"/>
            <a:ext cx="10515600" cy="114662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4400" dirty="0" smtClean="0"/>
              <a:t> 	</a:t>
            </a:r>
            <a:r>
              <a:rPr lang="ru-RU" dirty="0" smtClean="0">
                <a:latin typeface="+mj-lt"/>
              </a:rPr>
              <a:t>Продвижение в социальных </a:t>
            </a:r>
            <a:r>
              <a:rPr lang="ru-RU" dirty="0" smtClean="0">
                <a:latin typeface="+mj-lt"/>
              </a:rPr>
              <a:t>сетях</a:t>
            </a:r>
            <a:endParaRPr lang="ru-RU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9624" y="2628899"/>
            <a:ext cx="7622947" cy="375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257" y="539297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</a:t>
            </a:r>
            <a:r>
              <a:rPr lang="ru-RU" b="1" dirty="0" smtClean="0"/>
              <a:t>ММ</a:t>
            </a:r>
            <a:endParaRPr lang="ru-RU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38200" y="1219425"/>
          <a:ext cx="10515600" cy="4862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40985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985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Живая интерактивная аудитория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всегда целевая аудитория</a:t>
                      </a:r>
                      <a:endParaRPr lang="en-US" dirty="0"/>
                    </a:p>
                  </a:txBody>
                  <a:tcPr/>
                </a:tc>
              </a:tr>
              <a:tr h="1010589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 затрат на рекламу в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соц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сетях, если это не продвижение за деньги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все «тематики» продвигаются в социальных сетях одинаково хорошо. Обычно SMM хорошо работает для B2C, С2С, с B2B не все так просто</a:t>
                      </a:r>
                      <a:endParaRPr lang="en-US" dirty="0"/>
                    </a:p>
                  </a:txBody>
                  <a:tcPr/>
                </a:tc>
              </a:tr>
              <a:tr h="1010589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быстрой работы с предложениями и возражениями клиентов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Готовьтесь тратить много времени на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комьюнити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Соц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сетям постоянно нужно внимание, если Вы долго не появляетесь, о Вас забывают</a:t>
                      </a:r>
                      <a:endParaRPr lang="en-US" dirty="0"/>
                    </a:p>
                  </a:txBody>
                  <a:tcPr/>
                </a:tc>
              </a:tr>
              <a:tr h="1313766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Формирование аудитории постоянных клиентов, которые будут следить за развитием Вашей компании, изменениях, акциях и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Дорожите репутацией. Сделав несколько не самых эффективных постов, Вы можете надолго испортить свою репутацию и потерять лояльность подписчиков</a:t>
                      </a:r>
                      <a:endParaRPr lang="en-US" dirty="0"/>
                    </a:p>
                  </a:txBody>
                  <a:tcPr/>
                </a:tc>
              </a:tr>
              <a:tr h="707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конкуренция. Каждый старается выбиться в топ, и Вам придется быть лучшим.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Вирусный маркетинг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518" y="1393371"/>
            <a:ext cx="10515600" cy="130628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sz="4400" dirty="0" smtClean="0"/>
              <a:t>	</a:t>
            </a:r>
            <a:r>
              <a:rPr lang="ru-RU" sz="3800" dirty="0" smtClean="0">
                <a:latin typeface="+mj-lt"/>
              </a:rPr>
              <a:t>Реклама, которая для клиентов рекламой не является. Охват аудитории увеличивается за счет «</a:t>
            </a:r>
            <a:r>
              <a:rPr lang="ru-RU" sz="3800" dirty="0" err="1" smtClean="0">
                <a:latin typeface="+mj-lt"/>
              </a:rPr>
              <a:t>шэринга</a:t>
            </a:r>
            <a:r>
              <a:rPr lang="ru-RU" sz="3800" dirty="0" smtClean="0">
                <a:latin typeface="+mj-lt"/>
              </a:rPr>
              <a:t>» самих клиентов.</a:t>
            </a:r>
            <a:endParaRPr lang="ru-RU" sz="38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15998" y="2722635"/>
          <a:ext cx="10305144" cy="33989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52572"/>
                <a:gridCol w="5152572"/>
              </a:tblGrid>
              <a:tr h="496913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6913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Быстро и легко размещать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Временный эффект</a:t>
                      </a:r>
                      <a:endParaRPr lang="en-US" dirty="0"/>
                    </a:p>
                  </a:txBody>
                  <a:tcPr/>
                </a:tc>
              </a:tr>
              <a:tr h="496913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Повышение лояльности клиентов за счет отсутствия раздражающего эффекта рекламы и повышения доверия к продукту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Трудно прогнозировать результат кампании</a:t>
                      </a:r>
                      <a:endParaRPr lang="en-US" dirty="0"/>
                    </a:p>
                  </a:txBody>
                  <a:tcPr/>
                </a:tc>
              </a:tr>
              <a:tr h="496913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Экономически выгодно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стоимость производства</a:t>
                      </a:r>
                      <a:endParaRPr lang="en-US" dirty="0"/>
                    </a:p>
                  </a:txBody>
                  <a:tcPr/>
                </a:tc>
              </a:tr>
              <a:tr h="496913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Просто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таргетировать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 по целевой а</a:t>
                      </a:r>
                      <a:r>
                        <a:rPr lang="kk-KZ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дитории</a:t>
                      </a:r>
                      <a:endParaRPr lang="en-US" dirty="0"/>
                    </a:p>
                  </a:txBody>
                  <a:tcPr/>
                </a:tc>
              </a:tr>
              <a:tr h="496913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Отсутствие ограничений и цензуры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E-mail </a:t>
            </a:r>
            <a:r>
              <a:rPr lang="kk-KZ" b="1" dirty="0" smtClean="0"/>
              <a:t>рассылки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515" y="1448253"/>
            <a:ext cx="10515600" cy="13965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>
                <a:latin typeface="+mj-lt"/>
              </a:rPr>
              <a:t>	</a:t>
            </a:r>
            <a:r>
              <a:rPr lang="tr-TR" sz="3200" dirty="0" smtClean="0">
                <a:latin typeface="+mj-lt"/>
              </a:rPr>
              <a:t>E</a:t>
            </a:r>
            <a:r>
              <a:rPr lang="en-US" sz="3200" dirty="0" smtClean="0">
                <a:latin typeface="+mj-lt"/>
              </a:rPr>
              <a:t>-mail </a:t>
            </a:r>
            <a:r>
              <a:rPr lang="kk-KZ" sz="3200" dirty="0" smtClean="0">
                <a:latin typeface="+mj-lt"/>
              </a:rPr>
              <a:t>письма с рекламным содержанием</a:t>
            </a:r>
            <a:r>
              <a:rPr lang="ru-RU" sz="3200" dirty="0" smtClean="0">
                <a:latin typeface="+mj-lt"/>
              </a:rPr>
              <a:t>.</a:t>
            </a:r>
            <a:endParaRPr lang="ru-RU" sz="32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82687" y="2187870"/>
          <a:ext cx="9660328" cy="3109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0164"/>
                <a:gridCol w="4830164"/>
              </a:tblGrid>
              <a:tr h="634395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3206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формирования целевой аудитории по разным параметрам: виду деятельности, географическому положению, возрасту и др.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Навязчивость</a:t>
                      </a:r>
                      <a:endParaRPr lang="en-US" dirty="0"/>
                    </a:p>
                  </a:txBody>
                  <a:tcPr/>
                </a:tc>
              </a:tr>
              <a:tr h="643206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Постоянство аудитории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Вероятность попадания в СПАМ</a:t>
                      </a:r>
                      <a:endParaRPr lang="en-US" dirty="0"/>
                    </a:p>
                  </a:txBody>
                  <a:tcPr/>
                </a:tc>
              </a:tr>
              <a:tr h="643206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Подробная отчетность и возможность оценки эффективности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513" y="437696"/>
            <a:ext cx="10308771" cy="839561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Контент-маркетинг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sz="3200" dirty="0" smtClean="0">
                <a:latin typeface="+mj-lt"/>
              </a:rPr>
              <a:t>	Создание и распространение полезной для клиентов/подписчиков/потребителей информации. Не всегда рекламной, но всегда востребованной.</a:t>
            </a:r>
          </a:p>
          <a:p>
            <a:pPr algn="just">
              <a:buNone/>
            </a:pPr>
            <a:endParaRPr lang="ru-RU" sz="3200" dirty="0" smtClean="0">
              <a:latin typeface="+mj-lt"/>
            </a:endParaRPr>
          </a:p>
          <a:p>
            <a:pPr algn="just">
              <a:buNone/>
            </a:pPr>
            <a:r>
              <a:rPr lang="ru-RU" sz="3200" dirty="0" smtClean="0"/>
              <a:t>	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Компания</a:t>
            </a:r>
            <a:r>
              <a:rPr lang="en-US" sz="3200" i="1" dirty="0" smtClean="0">
                <a:solidFill>
                  <a:srgbClr val="FF0000"/>
                </a:solidFill>
                <a:latin typeface="+mj-lt"/>
              </a:rPr>
              <a:t> Red Bull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, которая продает высокоэнергетический напиток стала использовать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контент-маркетинг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для продвижения бренда. Она опубликовала видео на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YouTube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, провела и спонсировала мероприятия, посвященные экстремальным видам спорта, таким как катание на горных велосипедах, BMX, мотокросс, сноубординг,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скейтбординг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, скалолазание,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мотофристайл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и гонки Формулы 1. 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Bull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Media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House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— это подразделение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Bull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, которое «выпускает полнометражные художественные фильмы для кино и нисходящих каналов (DVD, VOD, TV)». «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Bulletin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» — международный ежемесячный журнал, публикуемый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Red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3200" i="1" dirty="0" err="1" smtClean="0">
                <a:solidFill>
                  <a:srgbClr val="FF0000"/>
                </a:solidFill>
                <a:latin typeface="+mj-lt"/>
              </a:rPr>
              <a:t>Bull</a:t>
            </a:r>
            <a:r>
              <a:rPr lang="ru-RU" sz="3200" i="1" dirty="0" smtClean="0">
                <a:solidFill>
                  <a:srgbClr val="FF0000"/>
                </a:solidFill>
                <a:latin typeface="+mj-lt"/>
              </a:rPr>
              <a:t> с акцентом на мужской спорт, культуру и образ жизни.</a:t>
            </a:r>
            <a:endParaRPr lang="ru-RU" sz="3200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172" y="597354"/>
            <a:ext cx="10515600" cy="650875"/>
          </a:xfrm>
        </p:spPr>
        <p:txBody>
          <a:bodyPr>
            <a:normAutofit/>
          </a:bodyPr>
          <a:lstStyle/>
          <a:p>
            <a:r>
              <a:rPr lang="kk-KZ" sz="4000" b="1" dirty="0" smtClean="0"/>
              <a:t>Контент</a:t>
            </a:r>
            <a:r>
              <a:rPr lang="ru-RU" sz="4000" b="1" dirty="0" smtClean="0"/>
              <a:t>-маркетинг</a:t>
            </a:r>
            <a:endParaRPr lang="ru-RU" sz="40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838200" y="1538735"/>
          <a:ext cx="10515600" cy="405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быстрого завоевания доверия читателей. Даже первая статья может сделать Вас знаменитым и вывести Вас в ТОП в поисковых системах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Нужны хорошие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копирайтеры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авторы текстов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Узнаваемость. С каждой новой публикацией Вы формируете впечатление о себе, своем ресурсе и своем продукте, клиенты Вас запоминают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 еще нужно время на написание этих текстов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Отличное взаимодействие с SEO. У Вас есть отличный шанс увеличить трафик путём написания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контента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который будет работать в SEO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всегда высокая конверсия читателей в клиентов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Хороший текст не выглядит как реклама и не раздражает подписчиков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/>
          <a:lstStyle/>
          <a:p>
            <a:r>
              <a:rPr lang="kk-KZ" b="1" dirty="0" smtClean="0"/>
              <a:t>Основные задачи интернет</a:t>
            </a:r>
            <a:r>
              <a:rPr lang="ru-RU" b="1" dirty="0" smtClean="0"/>
              <a:t>-маркетинга</a:t>
            </a:r>
            <a:r>
              <a:rPr lang="kk-KZ" b="1" dirty="0" smtClean="0"/>
              <a:t> 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04686"/>
            <a:ext cx="10515600" cy="3715657"/>
          </a:xfrm>
        </p:spPr>
        <p:txBody>
          <a:bodyPr/>
          <a:lstStyle/>
          <a:p>
            <a:pPr fontAlgn="base"/>
            <a:r>
              <a:rPr lang="ru-RU" dirty="0" smtClean="0">
                <a:latin typeface="+mj-lt"/>
              </a:rPr>
              <a:t>привлечение новых целевых пользователей на сайт;</a:t>
            </a:r>
          </a:p>
          <a:p>
            <a:pPr fontAlgn="base"/>
            <a:r>
              <a:rPr lang="ru-RU" dirty="0" smtClean="0">
                <a:latin typeface="+mj-lt"/>
              </a:rPr>
              <a:t>улучшение Конверсии первого уровня (увеличение количества </a:t>
            </a:r>
            <a:r>
              <a:rPr lang="ru-RU" dirty="0" err="1" smtClean="0">
                <a:latin typeface="+mj-lt"/>
              </a:rPr>
              <a:t>лидов</a:t>
            </a:r>
            <a:r>
              <a:rPr lang="ru-RU" dirty="0" smtClean="0">
                <a:latin typeface="+mj-lt"/>
              </a:rPr>
              <a:t>);</a:t>
            </a:r>
          </a:p>
          <a:p>
            <a:pPr fontAlgn="base"/>
            <a:r>
              <a:rPr lang="ru-RU" dirty="0" smtClean="0">
                <a:latin typeface="+mj-lt"/>
              </a:rPr>
              <a:t>улучшение Конверсии второго уровня (из </a:t>
            </a:r>
            <a:r>
              <a:rPr lang="ru-RU" dirty="0" err="1" smtClean="0">
                <a:latin typeface="+mj-lt"/>
              </a:rPr>
              <a:t>лидов</a:t>
            </a:r>
            <a:r>
              <a:rPr lang="ru-RU" dirty="0" smtClean="0">
                <a:latin typeface="+mj-lt"/>
              </a:rPr>
              <a:t> в клиенты);</a:t>
            </a:r>
          </a:p>
          <a:p>
            <a:pPr fontAlgn="base"/>
            <a:r>
              <a:rPr lang="ru-RU" dirty="0" smtClean="0">
                <a:latin typeface="+mj-lt"/>
              </a:rPr>
              <a:t>увеличение среднего чека;</a:t>
            </a:r>
          </a:p>
          <a:p>
            <a:pPr fontAlgn="base"/>
            <a:r>
              <a:rPr lang="ru-RU" dirty="0" smtClean="0">
                <a:latin typeface="+mj-lt"/>
              </a:rPr>
              <a:t>увеличение возвратов старых клиентов;</a:t>
            </a:r>
          </a:p>
          <a:p>
            <a:pPr fontAlgn="base"/>
            <a:r>
              <a:rPr lang="ru-RU" dirty="0" smtClean="0">
                <a:latin typeface="+mj-lt"/>
              </a:rPr>
              <a:t>улучшение всех пунктов сразу (ах как бы хотелось, да?).</a:t>
            </a:r>
            <a:endParaRPr lang="ru-RU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202" y="4759552"/>
            <a:ext cx="10507521" cy="149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термины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8530" y="1975079"/>
            <a:ext cx="1809070" cy="216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8264" y="4098699"/>
            <a:ext cx="1663846" cy="195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6297" y="1791833"/>
            <a:ext cx="1845631" cy="217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9236" y="3789591"/>
            <a:ext cx="1775278" cy="217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 t="3636" r="-10309" b="-20000"/>
          <a:stretch>
            <a:fillRect/>
          </a:stretch>
        </p:blipFill>
        <p:spPr bwMode="auto">
          <a:xfrm>
            <a:off x="7585980" y="2104571"/>
            <a:ext cx="2109563" cy="92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39314" y="3585710"/>
            <a:ext cx="2975429" cy="186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CPM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CPM (cost-per-mille) – </a:t>
            </a:r>
            <a:r>
              <a:rPr lang="ru-RU" sz="3200" dirty="0" smtClean="0"/>
              <a:t>это модель оплаты рекламы, при которой стоимость устанавливается за 1000 показов рекламного блока, т.е. показ баннера рекламодателя одной тысяче посетителей.</a:t>
            </a: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3081" y="3986666"/>
            <a:ext cx="7438657" cy="10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/>
              <a:t>Интернет-маркетинг - теория и методология организации маркетинга в </a:t>
            </a:r>
            <a:r>
              <a:rPr lang="ru-RU" sz="3600" dirty="0" err="1" smtClean="0"/>
              <a:t>гипермедийной</a:t>
            </a:r>
            <a:r>
              <a:rPr lang="ru-RU" sz="3600" dirty="0" smtClean="0"/>
              <a:t> среде Интернет.</a:t>
            </a:r>
          </a:p>
          <a:p>
            <a:pPr algn="just"/>
            <a:r>
              <a:rPr lang="ru-RU" sz="3600" dirty="0" smtClean="0"/>
              <a:t>Маркетинг  - это осуществление процессов по направлению потока товаров и услуг от производителя к потребителю, или другими словами, маркетинг – это продвижение (мероприятие по продвижению) товаров и услуг.</a:t>
            </a:r>
          </a:p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CPC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CPC (cost-per-click) – </a:t>
            </a:r>
            <a:r>
              <a:rPr lang="ru-RU" sz="3200" dirty="0" smtClean="0"/>
              <a:t>это сумма, которую рекламодатель платит поисковым системам и другим интернет издателям за один клик по его рекламе, который принес одного пользователя на его сайт.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CPA (cost per action) – </a:t>
            </a:r>
            <a:r>
              <a:rPr lang="kk-KZ" sz="3200" dirty="0" smtClean="0"/>
              <a:t>акроним</a:t>
            </a:r>
            <a:r>
              <a:rPr lang="ru-RU" sz="3200" dirty="0" smtClean="0"/>
              <a:t>, обозначающий модель взаимоотношений с рекламодателем, которая предусматривает оплату рекламы в случае совершения пользователем определенного покупки или действия.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CTR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CTR (click through rate) – </a:t>
            </a:r>
            <a:r>
              <a:rPr lang="ru-RU" sz="3200" dirty="0" smtClean="0"/>
              <a:t>показатель </a:t>
            </a:r>
            <a:r>
              <a:rPr lang="ru-RU" sz="3200" dirty="0" err="1" smtClean="0"/>
              <a:t>кликабельности</a:t>
            </a:r>
            <a:r>
              <a:rPr lang="en-US" sz="3200" dirty="0" smtClean="0"/>
              <a:t>. </a:t>
            </a:r>
            <a:r>
              <a:rPr lang="ru-RU" sz="3200" dirty="0" smtClean="0"/>
              <a:t>CTR определяется как отношение числа кликов на баннер к числу показов, измеряется в процентах.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6079" y="3652384"/>
            <a:ext cx="5844722" cy="115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 smtClean="0"/>
              <a:t>Таргетинг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 smtClean="0"/>
              <a:t>Таргетинг</a:t>
            </a:r>
            <a:r>
              <a:rPr lang="ru-RU" sz="3200" dirty="0" smtClean="0"/>
              <a:t> (</a:t>
            </a:r>
            <a:r>
              <a:rPr lang="en-US" sz="3200" dirty="0" smtClean="0"/>
              <a:t>target – </a:t>
            </a:r>
            <a:r>
              <a:rPr lang="kk-KZ" sz="3200" dirty="0" smtClean="0"/>
              <a:t>цель</a:t>
            </a:r>
            <a:r>
              <a:rPr lang="ru-RU" sz="3200" dirty="0" smtClean="0"/>
              <a:t>) – рекламный механизм, позволяющий выделить из всей имеющейся аудитории только ту часть, которая удовлетворяет заданным критериям (</a:t>
            </a:r>
            <a:r>
              <a:rPr lang="ru-RU" sz="3200" b="1" dirty="0" smtClean="0"/>
              <a:t>целевую аудиторию</a:t>
            </a:r>
            <a:r>
              <a:rPr lang="ru-RU" sz="3200" dirty="0" smtClean="0"/>
              <a:t>), и показать рекламу именно ей.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ildiotsingu таргетинг tulem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7689" y="4007304"/>
            <a:ext cx="3937454" cy="2172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ru-RU" b="1" dirty="0" smtClean="0"/>
              <a:t>Виды </a:t>
            </a:r>
            <a:r>
              <a:rPr lang="ru-RU" b="1" dirty="0" err="1" smtClean="0"/>
              <a:t>таргетинга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3714"/>
            <a:ext cx="10515600" cy="4943249"/>
          </a:xfrm>
        </p:spPr>
        <p:txBody>
          <a:bodyPr>
            <a:normAutofit/>
          </a:bodyPr>
          <a:lstStyle/>
          <a:p>
            <a:r>
              <a:rPr lang="ru-RU" sz="3200" i="1" dirty="0" smtClean="0"/>
              <a:t>Подбор рекламных площадок</a:t>
            </a:r>
          </a:p>
          <a:p>
            <a:r>
              <a:rPr lang="ru-RU" sz="3200" i="1" dirty="0" smtClean="0"/>
              <a:t>Тематический </a:t>
            </a:r>
            <a:r>
              <a:rPr lang="ru-RU" sz="3200" i="1" dirty="0" err="1" smtClean="0"/>
              <a:t>таргетинг</a:t>
            </a:r>
            <a:endParaRPr lang="ru-RU" sz="3200" i="1" dirty="0" smtClean="0"/>
          </a:p>
          <a:p>
            <a:r>
              <a:rPr lang="ru-RU" sz="3200" i="1" dirty="0" err="1" smtClean="0"/>
              <a:t>Таргетинг</a:t>
            </a:r>
            <a:r>
              <a:rPr lang="ru-RU" sz="3200" i="1" dirty="0" smtClean="0"/>
              <a:t> по интересам</a:t>
            </a:r>
          </a:p>
          <a:p>
            <a:r>
              <a:rPr lang="ru-RU" sz="3200" i="1" dirty="0" smtClean="0"/>
              <a:t>Географический </a:t>
            </a:r>
            <a:r>
              <a:rPr lang="ru-RU" sz="3200" i="1" dirty="0" err="1" smtClean="0"/>
              <a:t>таргетинг</a:t>
            </a:r>
            <a:endParaRPr lang="ru-RU" sz="3200" i="1" dirty="0" smtClean="0"/>
          </a:p>
          <a:p>
            <a:r>
              <a:rPr lang="ru-RU" sz="3200" i="1" dirty="0" smtClean="0"/>
              <a:t>Локальный </a:t>
            </a:r>
            <a:r>
              <a:rPr lang="ru-RU" sz="3200" i="1" dirty="0" err="1" smtClean="0"/>
              <a:t>таргетинг</a:t>
            </a:r>
            <a:endParaRPr lang="ru-RU" sz="3200" i="1" dirty="0" smtClean="0"/>
          </a:p>
          <a:p>
            <a:r>
              <a:rPr lang="ru-RU" sz="3200" i="1" dirty="0" err="1" smtClean="0"/>
              <a:t>Таргетинг</a:t>
            </a:r>
            <a:r>
              <a:rPr lang="ru-RU" sz="3200" i="1" dirty="0" smtClean="0"/>
              <a:t> по времени показа</a:t>
            </a:r>
          </a:p>
          <a:p>
            <a:r>
              <a:rPr lang="ru-RU" sz="3200" i="1" dirty="0" smtClean="0"/>
              <a:t>Социально-демографический </a:t>
            </a:r>
            <a:r>
              <a:rPr lang="ru-RU" sz="3200" i="1" dirty="0" err="1" smtClean="0"/>
              <a:t>таргетинг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tr-TR" b="1" dirty="0" smtClean="0"/>
              <a:t>KPI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>
            <a:normAutofit lnSpcReduction="10000"/>
          </a:bodyPr>
          <a:lstStyle/>
          <a:p>
            <a:r>
              <a:rPr lang="tr-TR" sz="3200" dirty="0" smtClean="0"/>
              <a:t>Key </a:t>
            </a:r>
            <a:r>
              <a:rPr lang="en-US" sz="3200" dirty="0" smtClean="0"/>
              <a:t>P</a:t>
            </a:r>
            <a:r>
              <a:rPr lang="tr-TR" sz="3200" dirty="0" smtClean="0"/>
              <a:t>erformance </a:t>
            </a:r>
            <a:r>
              <a:rPr lang="en-US" sz="3200" dirty="0" smtClean="0"/>
              <a:t>Indicators (</a:t>
            </a:r>
            <a:r>
              <a:rPr lang="kk-KZ" sz="3200" dirty="0" smtClean="0"/>
              <a:t>ключевой показатель эффективности</a:t>
            </a:r>
            <a:r>
              <a:rPr lang="en-US" sz="3200" dirty="0" smtClean="0"/>
              <a:t>)</a:t>
            </a:r>
            <a:endParaRPr lang="kk-KZ" sz="3200" dirty="0" smtClean="0"/>
          </a:p>
          <a:p>
            <a:r>
              <a:rPr lang="kk-KZ" sz="3200" dirty="0" smtClean="0"/>
              <a:t>Факторы эффективности</a:t>
            </a:r>
            <a:endParaRPr lang="en-US" sz="3200" dirty="0" smtClean="0"/>
          </a:p>
          <a:p>
            <a:pPr lvl="1"/>
            <a:r>
              <a:rPr lang="en-US" dirty="0" smtClean="0"/>
              <a:t>Awareness</a:t>
            </a:r>
            <a:endParaRPr lang="kk-KZ" dirty="0" smtClean="0"/>
          </a:p>
          <a:p>
            <a:pPr lvl="2"/>
            <a:r>
              <a:rPr lang="kk-KZ" dirty="0" smtClean="0"/>
              <a:t>Охват</a:t>
            </a:r>
          </a:p>
          <a:p>
            <a:pPr lvl="2"/>
            <a:r>
              <a:rPr lang="kk-KZ" dirty="0" smtClean="0"/>
              <a:t>Узнаваемость бренда </a:t>
            </a:r>
            <a:r>
              <a:rPr lang="en-US" dirty="0" smtClean="0"/>
              <a:t>(brand awareness)</a:t>
            </a:r>
          </a:p>
          <a:p>
            <a:pPr lvl="2"/>
            <a:r>
              <a:rPr lang="en-US" dirty="0" smtClean="0"/>
              <a:t>CPM</a:t>
            </a:r>
          </a:p>
          <a:p>
            <a:pPr lvl="2"/>
            <a:r>
              <a:rPr lang="ru-RU" dirty="0" err="1" smtClean="0"/>
              <a:t>Вирусность</a:t>
            </a:r>
            <a:r>
              <a:rPr lang="ru-RU" dirty="0" smtClean="0"/>
              <a:t> ваших постов (</a:t>
            </a:r>
            <a:r>
              <a:rPr lang="en-US" dirty="0" err="1" smtClean="0"/>
              <a:t>virality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Involvement</a:t>
            </a:r>
          </a:p>
          <a:p>
            <a:pPr lvl="2"/>
            <a:r>
              <a:rPr lang="kk-KZ" dirty="0" smtClean="0"/>
              <a:t>Просмотры видео</a:t>
            </a:r>
          </a:p>
          <a:p>
            <a:pPr lvl="2"/>
            <a:r>
              <a:rPr lang="kk-KZ" dirty="0" smtClean="0"/>
              <a:t>Подписчики</a:t>
            </a:r>
            <a:endParaRPr lang="en-US" dirty="0" smtClean="0"/>
          </a:p>
          <a:p>
            <a:pPr lvl="2"/>
            <a:r>
              <a:rPr lang="kk-KZ" dirty="0" smtClean="0"/>
              <a:t>Количество комментариев</a:t>
            </a:r>
            <a:endParaRPr lang="en-US" dirty="0" smtClean="0"/>
          </a:p>
          <a:p>
            <a:pPr lvl="2"/>
            <a:r>
              <a:rPr lang="ru-RU" dirty="0" smtClean="0"/>
              <a:t>Количество установок приложения</a:t>
            </a:r>
            <a:endParaRPr lang="en-US" dirty="0" smtClean="0"/>
          </a:p>
          <a:p>
            <a:pPr lvl="2"/>
            <a:endParaRPr lang="ru-R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KPI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4286"/>
            <a:ext cx="10515600" cy="4362677"/>
          </a:xfrm>
        </p:spPr>
        <p:txBody>
          <a:bodyPr>
            <a:normAutofit lnSpcReduction="10000"/>
          </a:bodyPr>
          <a:lstStyle/>
          <a:p>
            <a:r>
              <a:rPr lang="kk-KZ" sz="3200" dirty="0" smtClean="0"/>
              <a:t>Факторы эффективности</a:t>
            </a:r>
            <a:endParaRPr lang="en-US" sz="3200" dirty="0" smtClean="0"/>
          </a:p>
          <a:p>
            <a:pPr lvl="1"/>
            <a:r>
              <a:rPr lang="en-US" dirty="0" smtClean="0"/>
              <a:t>Transaction</a:t>
            </a:r>
            <a:endParaRPr lang="kk-KZ" dirty="0" smtClean="0"/>
          </a:p>
          <a:p>
            <a:pPr lvl="2"/>
            <a:r>
              <a:rPr lang="ru-RU" dirty="0" smtClean="0"/>
              <a:t>Коэффициент </a:t>
            </a:r>
            <a:r>
              <a:rPr lang="ru-RU" dirty="0" err="1" smtClean="0"/>
              <a:t>кликабельности</a:t>
            </a:r>
            <a:r>
              <a:rPr lang="ru-RU" dirty="0" smtClean="0"/>
              <a:t> (</a:t>
            </a:r>
            <a:r>
              <a:rPr lang="en-US" dirty="0" smtClean="0"/>
              <a:t>CTR</a:t>
            </a:r>
            <a:r>
              <a:rPr lang="ru-RU" dirty="0" smtClean="0"/>
              <a:t>)</a:t>
            </a:r>
            <a:endParaRPr lang="kk-KZ" dirty="0" smtClean="0"/>
          </a:p>
          <a:p>
            <a:pPr lvl="2"/>
            <a:r>
              <a:rPr lang="ru-RU" dirty="0" smtClean="0"/>
              <a:t>Цена клика (</a:t>
            </a:r>
            <a:r>
              <a:rPr lang="en-US" dirty="0" smtClean="0"/>
              <a:t>CPC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kk-KZ" dirty="0" smtClean="0"/>
              <a:t>Подписки на рассылку </a:t>
            </a:r>
            <a:endParaRPr lang="en-US" dirty="0" smtClean="0"/>
          </a:p>
          <a:p>
            <a:pPr lvl="2"/>
            <a:r>
              <a:rPr lang="kk-KZ" dirty="0" smtClean="0"/>
              <a:t>Стоимость за заказ </a:t>
            </a:r>
            <a:r>
              <a:rPr lang="en-US" dirty="0" smtClean="0"/>
              <a:t>(CPO)</a:t>
            </a:r>
          </a:p>
          <a:p>
            <a:pPr lvl="1"/>
            <a:r>
              <a:rPr lang="en-US" dirty="0" smtClean="0"/>
              <a:t>Loyalty</a:t>
            </a:r>
          </a:p>
          <a:p>
            <a:pPr lvl="2"/>
            <a:r>
              <a:rPr lang="kk-KZ" dirty="0" smtClean="0"/>
              <a:t>Показатель удовлетворенности клиентов </a:t>
            </a:r>
            <a:r>
              <a:rPr lang="ru-RU" dirty="0" smtClean="0"/>
              <a:t>(</a:t>
            </a:r>
            <a:r>
              <a:rPr lang="en-US" dirty="0" smtClean="0"/>
              <a:t>Customer satisfaction rate</a:t>
            </a:r>
            <a:r>
              <a:rPr lang="ru-RU" dirty="0" smtClean="0"/>
              <a:t>)</a:t>
            </a:r>
            <a:endParaRPr lang="kk-KZ" dirty="0" smtClean="0"/>
          </a:p>
          <a:p>
            <a:pPr lvl="2"/>
            <a:r>
              <a:rPr lang="kk-KZ" dirty="0" smtClean="0"/>
              <a:t>Отзывы клиентов </a:t>
            </a:r>
            <a:r>
              <a:rPr lang="en-US" dirty="0" smtClean="0"/>
              <a:t>(Customer testimonials)</a:t>
            </a:r>
          </a:p>
          <a:p>
            <a:pPr lvl="1"/>
            <a:r>
              <a:rPr lang="en-US" dirty="0" smtClean="0"/>
              <a:t>Return</a:t>
            </a:r>
          </a:p>
          <a:p>
            <a:pPr lvl="2"/>
            <a:r>
              <a:rPr lang="kk-KZ" dirty="0" smtClean="0"/>
              <a:t>Прибыль от одного клиента за все время с ним </a:t>
            </a:r>
            <a:r>
              <a:rPr lang="en-US" dirty="0" smtClean="0"/>
              <a:t>(Lifetime value)</a:t>
            </a:r>
            <a:endParaRPr lang="kk-KZ" dirty="0" smtClean="0"/>
          </a:p>
          <a:p>
            <a:pPr lvl="2"/>
            <a:r>
              <a:rPr lang="kk-KZ" dirty="0" smtClean="0"/>
              <a:t>Отложенные конверсии</a:t>
            </a:r>
            <a:endParaRPr lang="en-US" dirty="0" smtClean="0"/>
          </a:p>
          <a:p>
            <a:endParaRPr lang="ru-RU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Задание №1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k-KZ" smtClean="0"/>
              <a:t>Цель</a:t>
            </a:r>
            <a:r>
              <a:rPr lang="kk-KZ" dirty="0" smtClean="0"/>
              <a:t>: Запустить ресторан быстрого питания с доставкой</a:t>
            </a:r>
          </a:p>
          <a:p>
            <a:pPr algn="just">
              <a:buNone/>
            </a:pPr>
            <a:r>
              <a:rPr lang="kk-KZ" dirty="0" smtClean="0"/>
              <a:t>	Этапы планирования кампании</a:t>
            </a:r>
          </a:p>
          <a:p>
            <a:pPr lvl="1" algn="just"/>
            <a:r>
              <a:rPr lang="kk-KZ" dirty="0" smtClean="0"/>
              <a:t>Конкуренты</a:t>
            </a:r>
          </a:p>
          <a:p>
            <a:pPr lvl="1" algn="just"/>
            <a:r>
              <a:rPr lang="kk-KZ" dirty="0" smtClean="0"/>
              <a:t>Аудитория</a:t>
            </a:r>
          </a:p>
          <a:p>
            <a:pPr lvl="1" algn="just"/>
            <a:r>
              <a:rPr lang="kk-KZ" dirty="0" smtClean="0"/>
              <a:t>Цели</a:t>
            </a:r>
          </a:p>
          <a:p>
            <a:pPr lvl="1" algn="just"/>
            <a:r>
              <a:rPr lang="kk-KZ" dirty="0" smtClean="0"/>
              <a:t>Каналы</a:t>
            </a:r>
          </a:p>
          <a:p>
            <a:pPr lvl="1" algn="just"/>
            <a:r>
              <a:rPr lang="kk-KZ" dirty="0" smtClean="0"/>
              <a:t>Планирование</a:t>
            </a:r>
          </a:p>
          <a:p>
            <a:pPr algn="just"/>
            <a:r>
              <a:rPr lang="kk-KZ" dirty="0" smtClean="0"/>
              <a:t>Задание: Подготовить презентацию из 10 слайдов, где Вы рассказываете про этапы планирования вашей рекламной кампании</a:t>
            </a:r>
          </a:p>
          <a:p>
            <a:endParaRPr lang="kk-KZ" dirty="0" smtClean="0"/>
          </a:p>
          <a:p>
            <a:endParaRPr lang="kk-KZ" dirty="0" smtClean="0"/>
          </a:p>
          <a:p>
            <a:pPr lvl="1"/>
            <a:endParaRPr lang="kk-KZ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686" y="611869"/>
            <a:ext cx="10515600" cy="999218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Инструменты </a:t>
            </a:r>
            <a:r>
              <a:rPr lang="ru-RU" sz="3600" b="1" dirty="0" err="1" smtClean="0"/>
              <a:t>интернет-маркетинга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0743"/>
            <a:ext cx="10515600" cy="440622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SEO</a:t>
            </a:r>
          </a:p>
          <a:p>
            <a:r>
              <a:rPr lang="ru-RU" sz="3200" dirty="0" smtClean="0">
                <a:latin typeface="+mj-lt"/>
              </a:rPr>
              <a:t>Контекстная реклама</a:t>
            </a:r>
          </a:p>
          <a:p>
            <a:r>
              <a:rPr lang="ru-RU" sz="3200" dirty="0" err="1" smtClean="0">
                <a:latin typeface="+mj-lt"/>
              </a:rPr>
              <a:t>Медийная</a:t>
            </a:r>
            <a:r>
              <a:rPr lang="ru-RU" sz="3200" dirty="0" smtClean="0">
                <a:latin typeface="+mj-lt"/>
              </a:rPr>
              <a:t> реклама</a:t>
            </a:r>
          </a:p>
          <a:p>
            <a:r>
              <a:rPr lang="en-US" sz="3200" dirty="0" smtClean="0">
                <a:latin typeface="+mj-lt"/>
              </a:rPr>
              <a:t>S</a:t>
            </a:r>
            <a:r>
              <a:rPr lang="ru-RU" sz="3200" dirty="0" smtClean="0">
                <a:latin typeface="+mj-lt"/>
              </a:rPr>
              <a:t>ММ</a:t>
            </a:r>
          </a:p>
          <a:p>
            <a:r>
              <a:rPr lang="ru-RU" sz="3200" dirty="0" smtClean="0">
                <a:latin typeface="+mj-lt"/>
              </a:rPr>
              <a:t>Вирусный маркетинг</a:t>
            </a:r>
          </a:p>
          <a:p>
            <a:r>
              <a:rPr lang="en-US" sz="3200" dirty="0" smtClean="0">
                <a:latin typeface="+mj-lt"/>
              </a:rPr>
              <a:t>E-mail </a:t>
            </a:r>
            <a:r>
              <a:rPr lang="ru-RU" sz="3200" dirty="0" smtClean="0">
                <a:latin typeface="+mj-lt"/>
              </a:rPr>
              <a:t>рассылки</a:t>
            </a:r>
          </a:p>
          <a:p>
            <a:r>
              <a:rPr lang="ru-RU" sz="3200" dirty="0" err="1" smtClean="0">
                <a:latin typeface="+mj-lt"/>
              </a:rPr>
              <a:t>Контент-маркетинг</a:t>
            </a:r>
            <a:endParaRPr lang="ru-RU" sz="3200" dirty="0" smtClean="0">
              <a:latin typeface="+mj-lt"/>
            </a:endParaRPr>
          </a:p>
          <a:p>
            <a:endParaRPr lang="tr-TR" sz="4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SEO</a:t>
            </a:r>
            <a:r>
              <a:rPr lang="tr-TR" sz="3200" dirty="0" smtClean="0"/>
              <a:t> </a:t>
            </a:r>
            <a:r>
              <a:rPr lang="ru-RU" sz="3200" dirty="0" smtClean="0"/>
              <a:t>– поисковая оптимизация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686" y="1099911"/>
            <a:ext cx="10515600" cy="15271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3200" dirty="0" smtClean="0">
                <a:latin typeface="+mj-lt"/>
              </a:rPr>
              <a:t>	</a:t>
            </a:r>
            <a:r>
              <a:rPr lang="ru-RU" dirty="0" smtClean="0">
                <a:latin typeface="+mj-lt"/>
              </a:rPr>
              <a:t>Процесс максимизации количества посетителей определенного </a:t>
            </a:r>
            <a:r>
              <a:rPr lang="ru-RU" dirty="0" err="1" smtClean="0">
                <a:latin typeface="+mj-lt"/>
              </a:rPr>
              <a:t>веб-сайта</a:t>
            </a:r>
            <a:r>
              <a:rPr lang="ru-RU" dirty="0" smtClean="0">
                <a:latin typeface="+mj-lt"/>
              </a:rPr>
              <a:t> за счет поднятия позиции ресурса в результатах выдачи поисковых систем.</a:t>
            </a:r>
          </a:p>
          <a:p>
            <a:pPr algn="just"/>
            <a:endParaRPr lang="ru-RU" sz="32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216" y="87084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2457" y="2592009"/>
          <a:ext cx="10087428" cy="370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3714"/>
                <a:gridCol w="5043714"/>
              </a:tblGrid>
              <a:tr h="4134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779911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Повышение трафика сайта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Необходимость постоянного мониторинга наполнения сайта, чтобы соответствовать запросам поисковых систем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34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очень весомые затраты на продвижение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Своевременное обновление содержимого сайта, опять-таки, для запросов поисковых систем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5938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конверсия посетителей сайта в покупателей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самый короткий срок достижения результатов кампании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5938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Минимум негативного эффекта навязывания покупателю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Необходимость подстраивать один и тот же сайт под критерии разных поисковых систем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134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Упрощение поиска целевой аудитории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Конверсия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4657" y="1404710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>
                <a:latin typeface="+mj-lt"/>
              </a:rPr>
              <a:t>Конверсия в </a:t>
            </a:r>
            <a:r>
              <a:rPr lang="ru-RU" sz="2400" dirty="0" err="1" smtClean="0">
                <a:latin typeface="+mj-lt"/>
              </a:rPr>
              <a:t>интернет-маркетинге</a:t>
            </a:r>
            <a:r>
              <a:rPr lang="ru-RU" sz="2400" dirty="0" smtClean="0">
                <a:latin typeface="+mj-lt"/>
              </a:rPr>
              <a:t> — это отношение числа посетителей сайта, выполнивших на нём какие-либо целевые действия (скрытые или прямые указания рекламодателей, продавцов, создателей </a:t>
            </a:r>
            <a:r>
              <a:rPr lang="ru-RU" sz="2400" dirty="0" err="1" smtClean="0">
                <a:latin typeface="+mj-lt"/>
              </a:rPr>
              <a:t>контента</a:t>
            </a:r>
            <a:r>
              <a:rPr lang="ru-RU" sz="2400" dirty="0" smtClean="0">
                <a:latin typeface="+mj-lt"/>
              </a:rPr>
              <a:t> — покупку, регистрацию, подписку, посещение определённой страницы сайта, переход по рекламной ссылке), к общему числу посетителей сайта, выраженное в процентах.</a:t>
            </a:r>
          </a:p>
          <a:p>
            <a:pPr algn="just"/>
            <a:r>
              <a:rPr lang="ru-RU" sz="2400" dirty="0" smtClean="0">
                <a:latin typeface="+mj-lt"/>
              </a:rPr>
              <a:t>Измерение конверсии</a:t>
            </a:r>
          </a:p>
          <a:p>
            <a:pPr lvl="1" algn="just"/>
            <a:r>
              <a:rPr lang="ru-RU" sz="2000" dirty="0" smtClean="0">
                <a:latin typeface="+mj-lt"/>
              </a:rPr>
              <a:t>Использование </a:t>
            </a:r>
            <a:r>
              <a:rPr lang="ru-RU" sz="2000" dirty="0" err="1" smtClean="0">
                <a:latin typeface="+mj-lt"/>
              </a:rPr>
              <a:t>Call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dirty="0" err="1" smtClean="0">
                <a:latin typeface="+mj-lt"/>
              </a:rPr>
              <a:t>tracking'а</a:t>
            </a:r>
            <a:r>
              <a:rPr lang="ru-RU" sz="2000" dirty="0" smtClean="0">
                <a:latin typeface="+mj-lt"/>
              </a:rPr>
              <a:t> (отслеживания звонков).</a:t>
            </a:r>
          </a:p>
          <a:p>
            <a:pPr lvl="1" algn="just"/>
            <a:r>
              <a:rPr lang="ru-RU" sz="2000" dirty="0" smtClean="0">
                <a:latin typeface="+mj-lt"/>
              </a:rPr>
              <a:t>Опрос каждого посетителя магазина или позвонившего, как он узнал о деятельности фирмы.</a:t>
            </a:r>
          </a:p>
          <a:p>
            <a:pPr lvl="1" algn="just"/>
            <a:r>
              <a:rPr lang="ru-RU" sz="2000" dirty="0" smtClean="0">
                <a:latin typeface="+mj-lt"/>
              </a:rPr>
              <a:t>Маркировка номера телефона с помощью имени контактного лица (размещается рядом с номером телефона), по количеству обращений по имени подсчитывается количество звонков.</a:t>
            </a:r>
          </a:p>
          <a:p>
            <a:pPr lvl="1" algn="just"/>
            <a:r>
              <a:rPr lang="ru-RU" sz="2000" dirty="0" smtClean="0">
                <a:latin typeface="+mj-lt"/>
              </a:rPr>
              <a:t>Размещение на сайте </a:t>
            </a:r>
            <a:r>
              <a:rPr lang="ru-RU" sz="2000" dirty="0" err="1" smtClean="0">
                <a:latin typeface="+mj-lt"/>
              </a:rPr>
              <a:t>промокода</a:t>
            </a:r>
            <a:r>
              <a:rPr lang="ru-RU" sz="2000" dirty="0" smtClean="0">
                <a:latin typeface="+mj-lt"/>
              </a:rPr>
              <a:t>, связанного с сессией посетителя. При звонке менеджер просит клиента продиктовать данный </a:t>
            </a:r>
            <a:r>
              <a:rPr lang="ru-RU" sz="2000" dirty="0" err="1" smtClean="0">
                <a:latin typeface="+mj-lt"/>
              </a:rPr>
              <a:t>промокод</a:t>
            </a:r>
            <a:r>
              <a:rPr lang="ru-RU" sz="2000" dirty="0" smtClean="0">
                <a:latin typeface="+mj-lt"/>
              </a:rPr>
              <a:t>.</a:t>
            </a:r>
          </a:p>
          <a:p>
            <a:pPr algn="just"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4" y="0"/>
            <a:ext cx="115148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06286" y="2307772"/>
            <a:ext cx="150948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1)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570" y="5450114"/>
            <a:ext cx="150948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3)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771" y="3976915"/>
            <a:ext cx="1509486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2)</a:t>
            </a:r>
            <a:endParaRPr lang="en-US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54029" cy="607332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Контекстная реклама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488" y="867682"/>
            <a:ext cx="9873343" cy="174488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4400" dirty="0" smtClean="0"/>
              <a:t>	</a:t>
            </a:r>
            <a:r>
              <a:rPr lang="ru-RU" sz="3000" dirty="0" smtClean="0">
                <a:latin typeface="+mj-lt"/>
              </a:rPr>
              <a:t>Окна с рекламой, которые всплывают под строкой поиска или справа от нее. Работает по принципу ключевых слов, на которые ориентируются поисковые системы.</a:t>
            </a:r>
            <a:endParaRPr lang="ru-RU" sz="3000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84" y="2672220"/>
            <a:ext cx="9943129" cy="358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Штриховая стрелка вправо 7"/>
          <p:cNvSpPr/>
          <p:nvPr/>
        </p:nvSpPr>
        <p:spPr>
          <a:xfrm>
            <a:off x="1799771" y="4905829"/>
            <a:ext cx="978408" cy="484632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629" y="0"/>
            <a:ext cx="10515600" cy="89761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Контекстная реклама</a:t>
            </a:r>
            <a:endParaRPr lang="ru-RU" sz="3200" b="1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64028" y="871085"/>
          <a:ext cx="10515600" cy="558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основном только ЦА и «теплые» клиенты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Небольшое количество переходов с рекламных объявлений (зависит от тематики сайта)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Вашу рекламу видно СРАЗУ в поисковой выдаче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эффект рекламы и навязчивости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Нет условия обязательной оптимизации сайта под требования поисковых систем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фиксированная стоимость показа, система аукциона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Ремаркетинг: когда потенциального клиента, который по каким-то причинам покинул Ваш сайт, «преследует» Ваша контекстная реклама на сторонних ресурсах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бюджет гораздо выше, чем в SEO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отслеживать расход средств. Вы будете платить не за показы по количеству или времени, а за сами переходы потенциальных клиентов на Ваш сайт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Быстрый эффект. В отличие от работы SEO, работу контекста можно ощутить в более короткие сроки. Обычно уже за первую неделю работы кампании Вы можете заметить динамику.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458" y="246743"/>
            <a:ext cx="10308770" cy="812800"/>
          </a:xfrm>
        </p:spPr>
        <p:txBody>
          <a:bodyPr>
            <a:normAutofit/>
          </a:bodyPr>
          <a:lstStyle/>
          <a:p>
            <a:r>
              <a:rPr lang="ru-RU" sz="3200" b="1" dirty="0" err="1" smtClean="0"/>
              <a:t>Медийная</a:t>
            </a:r>
            <a:r>
              <a:rPr lang="ru-RU" sz="3200" b="1" dirty="0" smtClean="0"/>
              <a:t> реклама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599" y="925739"/>
            <a:ext cx="10515600" cy="12368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	</a:t>
            </a:r>
            <a:r>
              <a:rPr lang="ru-RU" dirty="0" smtClean="0">
                <a:latin typeface="+mj-lt"/>
              </a:rPr>
              <a:t>Анимированные или статичные баннеры, </a:t>
            </a:r>
            <a:r>
              <a:rPr lang="ru-RU" dirty="0" err="1" smtClean="0">
                <a:latin typeface="+mj-lt"/>
              </a:rPr>
              <a:t>тизеры</a:t>
            </a:r>
            <a:r>
              <a:rPr lang="ru-RU" dirty="0" smtClean="0">
                <a:latin typeface="+mj-lt"/>
              </a:rPr>
              <a:t>, видеоролики, размещаемые на сайтах в качестве рекламы</a:t>
            </a:r>
            <a:endParaRPr lang="ru-RU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249" y="230188"/>
            <a:ext cx="1311102" cy="115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70854" y="2301722"/>
          <a:ext cx="9898744" cy="4028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49372"/>
                <a:gridCol w="49493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Преимущества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Недостатки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воздействия на подсознание посетителей сайта в зависимости от определенных факторов (пол, возраст, сфера работы и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тп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Большой бюджет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Удачные баннеры запоминаются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всегда высокая конвертация посетителей в клиентов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Возможность анализа охвата аудитории. Чем больше посещаемость сайта, на котором размещена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медийная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реклама, тем больший охват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Самый эффективный инструмент, позволяющий повысить узнаваемость бренда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6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956</Words>
  <Application>Microsoft Office PowerPoint</Application>
  <PresentationFormat>Произвольный</PresentationFormat>
  <Paragraphs>175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Интернет маркетинг Введение в интернет-маркетинг</vt:lpstr>
      <vt:lpstr>Определение</vt:lpstr>
      <vt:lpstr>Инструменты интернет-маркетинга</vt:lpstr>
      <vt:lpstr>SEO – поисковая оптимизация</vt:lpstr>
      <vt:lpstr>Конверсия</vt:lpstr>
      <vt:lpstr>Слайд 6</vt:lpstr>
      <vt:lpstr>Контекстная реклама</vt:lpstr>
      <vt:lpstr>Контекстная реклама</vt:lpstr>
      <vt:lpstr>Медийная реклама</vt:lpstr>
      <vt:lpstr>Слайд 10</vt:lpstr>
      <vt:lpstr> SММ (Social Media Marketing) </vt:lpstr>
      <vt:lpstr>SММ</vt:lpstr>
      <vt:lpstr>Вирусный маркетинг</vt:lpstr>
      <vt:lpstr>E-mail рассылки</vt:lpstr>
      <vt:lpstr>Контент-маркетинг</vt:lpstr>
      <vt:lpstr>Контент-маркетинг</vt:lpstr>
      <vt:lpstr>Основные задачи интернет-маркетинга </vt:lpstr>
      <vt:lpstr>Основные термины </vt:lpstr>
      <vt:lpstr>CPM</vt:lpstr>
      <vt:lpstr>CPC</vt:lpstr>
      <vt:lpstr>CPA</vt:lpstr>
      <vt:lpstr>CTR</vt:lpstr>
      <vt:lpstr>Таргетинг</vt:lpstr>
      <vt:lpstr>Виды таргетинга</vt:lpstr>
      <vt:lpstr>KPI</vt:lpstr>
      <vt:lpstr>KPI</vt:lpstr>
      <vt:lpstr>Задание №1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скриптов</dc:title>
  <dc:creator>Aidyn Kunikeyev</dc:creator>
  <cp:lastModifiedBy>Meru</cp:lastModifiedBy>
  <cp:revision>973</cp:revision>
  <dcterms:created xsi:type="dcterms:W3CDTF">2017-01-03T14:14:06Z</dcterms:created>
  <dcterms:modified xsi:type="dcterms:W3CDTF">2020-02-08T12:27:47Z</dcterms:modified>
</cp:coreProperties>
</file>