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295" r:id="rId4"/>
    <p:sldId id="297" r:id="rId5"/>
    <p:sldId id="289" r:id="rId6"/>
    <p:sldId id="294" r:id="rId7"/>
    <p:sldId id="308" r:id="rId8"/>
    <p:sldId id="309" r:id="rId9"/>
    <p:sldId id="290" r:id="rId10"/>
    <p:sldId id="291" r:id="rId11"/>
    <p:sldId id="312" r:id="rId12"/>
    <p:sldId id="296" r:id="rId13"/>
    <p:sldId id="313" r:id="rId14"/>
    <p:sldId id="314" r:id="rId15"/>
    <p:sldId id="303" r:id="rId16"/>
    <p:sldId id="299" r:id="rId17"/>
    <p:sldId id="300" r:id="rId18"/>
    <p:sldId id="301" r:id="rId19"/>
    <p:sldId id="311" r:id="rId20"/>
    <p:sldId id="30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33552BDE-02D0-4CF6-9934-E97B5F018D66}">
          <p14:sldIdLst>
            <p14:sldId id="256"/>
          </p14:sldIdLst>
        </p14:section>
        <p14:section name="Интернет технологиялары" id="{3DD54AAF-3A54-486A-B820-B467DE66A425}">
          <p14:sldIdLst>
            <p14:sldId id="282"/>
            <p14:sldId id="258"/>
            <p14:sldId id="283"/>
            <p14:sldId id="284"/>
            <p14:sldId id="285"/>
            <p14:sldId id="286"/>
            <p14:sldId id="287"/>
          </p14:sldIdLst>
        </p14:section>
        <p14:section name="HTML" id="{6AAFCEFB-7FA9-490C-ACFB-FF09E3C9F2F3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0"/>
            <p14:sldId id="321"/>
            <p14:sldId id="318"/>
            <p14:sldId id="319"/>
            <p14:sldId id="322"/>
            <p14:sldId id="323"/>
            <p14:sldId id="324"/>
            <p14:sldId id="325"/>
            <p14:sldId id="281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920" autoAdjust="0"/>
  </p:normalViewPr>
  <p:slideViewPr>
    <p:cSldViewPr snapToGrid="0">
      <p:cViewPr varScale="1">
        <p:scale>
          <a:sx n="66" d="100"/>
          <a:sy n="66" d="100"/>
        </p:scale>
        <p:origin x="-2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389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16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865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835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452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624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804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824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01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641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473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1D413-847B-4B28-B615-60B70E535F2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995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607" y="1122363"/>
            <a:ext cx="10963373" cy="3091418"/>
          </a:xfrm>
        </p:spPr>
        <p:txBody>
          <a:bodyPr>
            <a:noAutofit/>
          </a:bodyPr>
          <a:lstStyle/>
          <a:p>
            <a:r>
              <a:rPr lang="kk-KZ" b="1" dirty="0" smtClean="0"/>
              <a:t>Интернет маркетинг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GB" sz="3200" b="1" dirty="0" err="1" smtClean="0"/>
              <a:t>Сайт</a:t>
            </a:r>
            <a:r>
              <a:rPr lang="en-GB" sz="3200" b="1" dirty="0" smtClean="0"/>
              <a:t> и </a:t>
            </a:r>
            <a:r>
              <a:rPr lang="en-GB" sz="3200" b="1" dirty="0" err="1" smtClean="0"/>
              <a:t>его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содержимое</a:t>
            </a:r>
            <a:r>
              <a:rPr lang="en-GB" sz="3200" b="1" dirty="0" smtClean="0"/>
              <a:t>. </a:t>
            </a:r>
            <a:r>
              <a:rPr lang="kk-KZ" sz="3200" b="1" dirty="0" smtClean="0"/>
              <a:t>Поисковая оптимизация (SEO)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1544"/>
            <a:ext cx="9144000" cy="2032754"/>
          </a:xfrm>
        </p:spPr>
        <p:txBody>
          <a:bodyPr>
            <a:normAutofit/>
          </a:bodyPr>
          <a:lstStyle/>
          <a:p>
            <a:r>
              <a:rPr lang="kk-KZ" b="1" u="sng" dirty="0" smtClean="0"/>
              <a:t>Лекция № </a:t>
            </a:r>
            <a:r>
              <a:rPr lang="en-US" b="1" u="sng" dirty="0" smtClean="0"/>
              <a:t>2</a:t>
            </a:r>
            <a:endParaRPr lang="kk-KZ" b="1" u="sng" dirty="0" smtClean="0"/>
          </a:p>
          <a:p>
            <a:pPr algn="r"/>
            <a:r>
              <a:rPr lang="kk-KZ" dirty="0" smtClean="0"/>
              <a:t>Аристомбаева Меруерт Тұрлұбекқызы</a:t>
            </a:r>
          </a:p>
          <a:p>
            <a:pPr algn="r"/>
            <a:r>
              <a:rPr lang="kk-KZ" dirty="0" smtClean="0"/>
              <a:t>Лектор кафедры КОиХИ, Магистр ИС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571" y="137052"/>
            <a:ext cx="1621409" cy="14225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685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ru-RU" b="1" dirty="0" smtClean="0"/>
              <a:t>Ранжирование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/>
              <a:t>Ранжирование – упорядочивание результатов поиска в соответствии с запросом пользователя.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6386" y="2984046"/>
            <a:ext cx="81534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13942" y="4325258"/>
            <a:ext cx="3293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Процесс ранжирования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Виды </a:t>
            </a:r>
            <a:r>
              <a:rPr lang="en-US" b="1" dirty="0" smtClean="0"/>
              <a:t>SEO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r>
              <a:rPr lang="kk-KZ" sz="4400" dirty="0" smtClean="0"/>
              <a:t>Внутренняя поисковая оптимизация</a:t>
            </a:r>
          </a:p>
          <a:p>
            <a:pPr lvl="1" algn="just">
              <a:buFont typeface="Wingdings" pitchFamily="2" charset="2"/>
              <a:buChar char="Ø"/>
            </a:pPr>
            <a:r>
              <a:rPr lang="kk-KZ" sz="2800" dirty="0" smtClean="0"/>
              <a:t>Действия</a:t>
            </a:r>
            <a:r>
              <a:rPr lang="ru-RU" sz="2800" dirty="0" smtClean="0"/>
              <a:t>, направленные на улучшение своего сайта, улучшения факторов ранжирования, которые оказывают непосредственное влияние на позиции в поисковой системе</a:t>
            </a:r>
            <a:endParaRPr lang="kk-KZ" sz="2800" dirty="0" smtClean="0"/>
          </a:p>
          <a:p>
            <a:r>
              <a:rPr lang="kk-KZ" sz="4400" dirty="0" smtClean="0"/>
              <a:t>Внешняя поисковая оптимизация</a:t>
            </a:r>
          </a:p>
          <a:p>
            <a:pPr lvl="1">
              <a:buFont typeface="Wingdings" pitchFamily="2" charset="2"/>
              <a:buChar char="Ø"/>
            </a:pPr>
            <a:r>
              <a:rPr lang="kk-KZ" sz="2800" dirty="0" smtClean="0"/>
              <a:t>Действия, направленные на получение ссылочной массы на сайт</a:t>
            </a:r>
            <a:endParaRPr lang="ru-RU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sz="3200" b="1" dirty="0" smtClean="0"/>
              <a:t>Мероприятия внутренней поисковой оптимизации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sz="3200" dirty="0" smtClean="0"/>
              <a:t>Составление семантического ядра сайта (подбор ключевых слов, по которым планируется продвижение ресурса);</a:t>
            </a:r>
          </a:p>
          <a:p>
            <a:pPr algn="just"/>
            <a:r>
              <a:rPr lang="ru-RU" sz="3200" dirty="0" smtClean="0"/>
              <a:t>Работа над внутренней структурой ресурса (ЧПУ, </a:t>
            </a:r>
            <a:r>
              <a:rPr lang="en-US" sz="3200" dirty="0" smtClean="0"/>
              <a:t>robots.txt, </a:t>
            </a:r>
            <a:r>
              <a:rPr lang="kk-KZ" sz="3200" dirty="0" smtClean="0"/>
              <a:t>карта сайта</a:t>
            </a:r>
            <a:r>
              <a:rPr lang="ru-RU" sz="3200" dirty="0" smtClean="0"/>
              <a:t>);</a:t>
            </a:r>
          </a:p>
          <a:p>
            <a:pPr algn="just"/>
            <a:r>
              <a:rPr lang="ru-RU" sz="3200" dirty="0" smtClean="0"/>
              <a:t>Устранение технических ошибок (дубли страниц, битые ссылки, ускорение сайта);</a:t>
            </a:r>
          </a:p>
          <a:p>
            <a:pPr algn="just"/>
            <a:r>
              <a:rPr lang="ru-RU" sz="3200" dirty="0" smtClean="0"/>
              <a:t>Постоянное совершенствование и улучшение </a:t>
            </a:r>
            <a:r>
              <a:rPr lang="ru-RU" sz="3200" dirty="0" err="1" smtClean="0"/>
              <a:t>юзабилити</a:t>
            </a:r>
            <a:r>
              <a:rPr lang="ru-RU" sz="3200" dirty="0" smtClean="0"/>
              <a:t> ресурса (удобство для пользователей);</a:t>
            </a:r>
          </a:p>
          <a:p>
            <a:pPr algn="just"/>
            <a:r>
              <a:rPr lang="ru-RU" sz="3200" dirty="0" smtClean="0"/>
              <a:t>Работа над тестом (подбор ключевых слов, релевантность страниц, оптимизация изображений);</a:t>
            </a:r>
          </a:p>
          <a:p>
            <a:pPr algn="just"/>
            <a:r>
              <a:rPr lang="ru-RU" sz="3200" dirty="0" smtClean="0"/>
              <a:t>Реализация внутренней перелинковки (правильная перелинковка);</a:t>
            </a:r>
          </a:p>
          <a:p>
            <a:pPr algn="just"/>
            <a:r>
              <a:rPr lang="ru-RU" sz="3200" dirty="0" smtClean="0"/>
              <a:t>Иные мероприятия, направленные на удобство работы с сайтом (дизайн, форматирование текста, проверка орфографии текста и </a:t>
            </a:r>
            <a:r>
              <a:rPr lang="ru-RU" sz="3200" dirty="0" err="1" smtClean="0"/>
              <a:t>тд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sz="3200" b="1" dirty="0" smtClean="0"/>
              <a:t>Мероприятия внешней поисковой оптимизации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r>
              <a:rPr lang="ru-RU" sz="2400" dirty="0" err="1" smtClean="0"/>
              <a:t>Линкбилдинг</a:t>
            </a:r>
            <a:r>
              <a:rPr lang="ru-RU" sz="2400" dirty="0" smtClean="0"/>
              <a:t> – наращивание ссылочной массы, получение ссылок;</a:t>
            </a:r>
          </a:p>
          <a:p>
            <a:r>
              <a:rPr lang="ru-RU" sz="2400" dirty="0" smtClean="0"/>
              <a:t>Различные прогоны (по каталогам, профилям, закладкам);</a:t>
            </a:r>
          </a:p>
          <a:p>
            <a:r>
              <a:rPr lang="ru-RU" sz="2400" dirty="0" smtClean="0"/>
              <a:t>Комментирование </a:t>
            </a:r>
            <a:r>
              <a:rPr lang="ru-RU" sz="2400" dirty="0" err="1" smtClean="0"/>
              <a:t>блогов</a:t>
            </a:r>
            <a:r>
              <a:rPr lang="ru-RU" sz="2400" dirty="0" smtClean="0"/>
              <a:t>, тем на форумах;</a:t>
            </a:r>
          </a:p>
          <a:p>
            <a:r>
              <a:rPr lang="ru-RU" sz="2400" dirty="0" smtClean="0"/>
              <a:t>Покупка ссылок</a:t>
            </a:r>
          </a:p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SEO </a:t>
            </a:r>
            <a:r>
              <a:rPr lang="kk-KZ" b="1" dirty="0" smtClean="0"/>
              <a:t> аудит сайта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 fontScale="85000" lnSpcReduction="10000"/>
          </a:bodyPr>
          <a:lstStyle/>
          <a:p>
            <a:r>
              <a:rPr lang="ru-RU" sz="4400" dirty="0" smtClean="0"/>
              <a:t>Выявление проблем и недостатков в оформлении и структуре сайта</a:t>
            </a:r>
          </a:p>
          <a:p>
            <a:r>
              <a:rPr lang="ru-RU" sz="4400" dirty="0" smtClean="0"/>
              <a:t>Проверка </a:t>
            </a:r>
            <a:r>
              <a:rPr lang="ru-RU" sz="4400" dirty="0" err="1" smtClean="0"/>
              <a:t>контента</a:t>
            </a:r>
            <a:r>
              <a:rPr lang="ru-RU" sz="4400" dirty="0" smtClean="0"/>
              <a:t> на уникальность, наличие ключевых слов, их расположение и </a:t>
            </a:r>
            <a:r>
              <a:rPr lang="ru-RU" sz="4400" dirty="0" err="1" smtClean="0"/>
              <a:t>тд</a:t>
            </a:r>
            <a:endParaRPr lang="ru-RU" sz="4400" dirty="0" smtClean="0"/>
          </a:p>
          <a:p>
            <a:r>
              <a:rPr lang="ru-RU" sz="4400" dirty="0" smtClean="0"/>
              <a:t>Технический аудит, который включает проверку </a:t>
            </a:r>
            <a:r>
              <a:rPr lang="en-US" sz="4400" dirty="0" smtClean="0"/>
              <a:t>html </a:t>
            </a:r>
            <a:r>
              <a:rPr lang="kk-KZ" sz="4400" dirty="0" smtClean="0"/>
              <a:t>кода страниц</a:t>
            </a:r>
            <a:r>
              <a:rPr lang="ru-RU" sz="4400" dirty="0" smtClean="0"/>
              <a:t>, проверку на наличие дублей, настройка сервера и </a:t>
            </a:r>
            <a:r>
              <a:rPr lang="en-US" sz="4400" dirty="0" smtClean="0"/>
              <a:t>robots.txt </a:t>
            </a:r>
            <a:r>
              <a:rPr lang="ru-RU" sz="4400" dirty="0" smtClean="0"/>
              <a:t>для упрощения индексации сайта поисковыми роботами</a:t>
            </a:r>
          </a:p>
          <a:p>
            <a:r>
              <a:rPr lang="ru-RU" sz="4400" dirty="0" smtClean="0"/>
              <a:t>Анализ ссылочной массы</a:t>
            </a:r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Рейтинг сайтов в КЗ за 31 день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465" y="1598385"/>
            <a:ext cx="10475006" cy="4410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SEO </a:t>
            </a:r>
            <a:r>
              <a:rPr lang="kk-KZ" b="1" dirty="0" smtClean="0"/>
              <a:t>терминология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2400" b="1" dirty="0" err="1" smtClean="0"/>
              <a:t>Бан</a:t>
            </a:r>
            <a:r>
              <a:rPr lang="ru-RU" sz="2400" dirty="0" smtClean="0"/>
              <a:t> - способ наказания поисковой машиной за применение </a:t>
            </a:r>
            <a:r>
              <a:rPr lang="ru-RU" sz="2400" dirty="0" err="1" smtClean="0"/>
              <a:t>спаммерских</a:t>
            </a:r>
            <a:r>
              <a:rPr lang="ru-RU" sz="2400" dirty="0" smtClean="0"/>
              <a:t> приёмов, который состоит в запрещении сайта к индексации и удалению его из базы;</a:t>
            </a:r>
          </a:p>
          <a:p>
            <a:pPr algn="just"/>
            <a:r>
              <a:rPr lang="ru-RU" sz="2400" b="1" dirty="0" smtClean="0"/>
              <a:t>ВИЦ</a:t>
            </a:r>
            <a:r>
              <a:rPr lang="ru-RU" sz="2400" dirty="0" smtClean="0"/>
              <a:t> – взвешенный индекс цитирования </a:t>
            </a:r>
            <a:r>
              <a:rPr lang="ru-RU" sz="2400" dirty="0" err="1" smtClean="0"/>
              <a:t>Яндекса</a:t>
            </a:r>
            <a:r>
              <a:rPr lang="ru-RU" sz="2400" dirty="0" smtClean="0"/>
              <a:t>, учитывающий число страниц;</a:t>
            </a:r>
          </a:p>
          <a:p>
            <a:pPr algn="just"/>
            <a:r>
              <a:rPr lang="ru-RU" sz="2400" b="1" dirty="0" smtClean="0"/>
              <a:t>Входная страница </a:t>
            </a:r>
            <a:r>
              <a:rPr lang="ru-RU" sz="2400" dirty="0" smtClean="0"/>
              <a:t>– </a:t>
            </a:r>
            <a:r>
              <a:rPr lang="ru-RU" sz="2400" dirty="0" err="1" smtClean="0"/>
              <a:t>страница</a:t>
            </a:r>
            <a:r>
              <a:rPr lang="ru-RU" sz="2400" dirty="0" smtClean="0"/>
              <a:t> сайта, оптимизированная под одну или несколько поисковых фраз с целью попадания на высокие места в результатах поиска;</a:t>
            </a:r>
          </a:p>
          <a:p>
            <a:pPr algn="just"/>
            <a:r>
              <a:rPr lang="ru-RU" sz="2400" b="1" dirty="0" smtClean="0"/>
              <a:t>Индекс</a:t>
            </a:r>
            <a:r>
              <a:rPr lang="ru-RU" sz="2400" dirty="0" smtClean="0"/>
              <a:t> – база данных поисковой машины, так называемый инвертированный индекс;</a:t>
            </a:r>
          </a:p>
          <a:p>
            <a:pPr algn="just"/>
            <a:r>
              <a:rPr lang="ru-RU" sz="2400" b="1" dirty="0" err="1" smtClean="0"/>
              <a:t>Клоакинг</a:t>
            </a:r>
            <a:r>
              <a:rPr lang="ru-RU" sz="2400" dirty="0" smtClean="0"/>
              <a:t> – способ работы </a:t>
            </a:r>
            <a:r>
              <a:rPr lang="ru-RU" sz="2400" dirty="0" err="1" smtClean="0"/>
              <a:t>веб-сервера</a:t>
            </a:r>
            <a:r>
              <a:rPr lang="ru-RU" sz="2400" dirty="0" smtClean="0"/>
              <a:t>, когда пользователь, приходящий на страницы сайта, видит одно содержимое, а поисковая машина – другое;</a:t>
            </a:r>
          </a:p>
          <a:p>
            <a:pPr algn="just"/>
            <a:r>
              <a:rPr lang="ru-RU" sz="2400" b="1" dirty="0" err="1" smtClean="0"/>
              <a:t>Кликджекинг</a:t>
            </a:r>
            <a:r>
              <a:rPr lang="ru-RU" sz="2400" dirty="0" smtClean="0"/>
              <a:t> – получение доступа к конфиденциальной информации пользователя, заманив его на внешне безобидную страницу или внедрив вредоносный код на безопасную страницу.</a:t>
            </a:r>
          </a:p>
          <a:p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endParaRPr lang="ru-RU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SEO </a:t>
            </a:r>
            <a:r>
              <a:rPr lang="kk-KZ" b="1" dirty="0" smtClean="0"/>
              <a:t>терминология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b="1" dirty="0" err="1" smtClean="0"/>
              <a:t>Мета-теги</a:t>
            </a:r>
            <a:r>
              <a:rPr lang="ru-RU" sz="2400" dirty="0" smtClean="0"/>
              <a:t> – специальные указания для поисковой машины, находящиеся в тексте страниц, но не отображаемые пользователю в браузере. </a:t>
            </a:r>
            <a:r>
              <a:rPr lang="kk-KZ" sz="2400" dirty="0" smtClean="0"/>
              <a:t>Ч</a:t>
            </a:r>
            <a:r>
              <a:rPr lang="ru-RU" sz="2400" dirty="0" err="1" smtClean="0"/>
              <a:t>аще</a:t>
            </a:r>
            <a:r>
              <a:rPr lang="ru-RU" sz="2400" dirty="0" smtClean="0"/>
              <a:t> всего используют </a:t>
            </a:r>
            <a:r>
              <a:rPr lang="ru-RU" sz="2400" dirty="0" err="1" smtClean="0"/>
              <a:t>мета-теги</a:t>
            </a:r>
            <a:r>
              <a:rPr lang="ru-RU" sz="2400" dirty="0" smtClean="0"/>
              <a:t> </a:t>
            </a:r>
            <a:r>
              <a:rPr lang="en-US" sz="2400" dirty="0" smtClean="0"/>
              <a:t>Keywords </a:t>
            </a:r>
            <a:r>
              <a:rPr lang="kk-KZ" sz="2400" dirty="0" smtClean="0"/>
              <a:t>и </a:t>
            </a:r>
            <a:r>
              <a:rPr lang="en-US" sz="2400" dirty="0" smtClean="0"/>
              <a:t>Description</a:t>
            </a:r>
            <a:r>
              <a:rPr lang="kk-KZ" sz="2400" dirty="0" smtClean="0"/>
              <a:t>;</a:t>
            </a:r>
          </a:p>
          <a:p>
            <a:pPr algn="just"/>
            <a:r>
              <a:rPr lang="kk-KZ" sz="2400" b="1" dirty="0" smtClean="0"/>
              <a:t>Поисковой робот </a:t>
            </a:r>
            <a:r>
              <a:rPr lang="ru-RU" sz="2400" dirty="0" smtClean="0"/>
              <a:t>– программа, являющаяся составной частью поисковой машины, и предназначенная для обхода страниц Интернета с целью занесения их в базу поисковика;</a:t>
            </a:r>
          </a:p>
          <a:p>
            <a:pPr algn="just"/>
            <a:r>
              <a:rPr lang="ru-RU" sz="2400" b="1" dirty="0" smtClean="0"/>
              <a:t>Поисковой спам </a:t>
            </a:r>
            <a:r>
              <a:rPr lang="ru-RU" sz="2400" dirty="0" smtClean="0"/>
              <a:t>– различные методы обмана поисковиков и их посетителей, с целью повышения ранга страницы в результатах поиска;</a:t>
            </a:r>
          </a:p>
          <a:p>
            <a:pPr algn="just"/>
            <a:r>
              <a:rPr lang="ru-RU" sz="2400" b="1" dirty="0" err="1" smtClean="0"/>
              <a:t>Редирект</a:t>
            </a:r>
            <a:r>
              <a:rPr lang="ru-RU" sz="2400" dirty="0" smtClean="0"/>
              <a:t> – программное решение или </a:t>
            </a:r>
            <a:r>
              <a:rPr lang="ru-RU" sz="2400" dirty="0" err="1" smtClean="0"/>
              <a:t>скрипт</a:t>
            </a:r>
            <a:r>
              <a:rPr lang="ru-RU" sz="2400" dirty="0" smtClean="0"/>
              <a:t>, который принудительно </a:t>
            </a:r>
            <a:r>
              <a:rPr lang="ru-RU" sz="2400" dirty="0" err="1" smtClean="0"/>
              <a:t>перенаправляет</a:t>
            </a:r>
            <a:r>
              <a:rPr lang="ru-RU" sz="2400" dirty="0" smtClean="0"/>
              <a:t> пользователя с выбранной страницы на другую страницу, возможно, не соответствующую интересам пользователя;</a:t>
            </a:r>
          </a:p>
          <a:p>
            <a:pPr algn="just"/>
            <a:r>
              <a:rPr lang="ru-RU" sz="2400" b="1" dirty="0" err="1" smtClean="0"/>
              <a:t>Стоп-слова</a:t>
            </a:r>
            <a:r>
              <a:rPr lang="ru-RU" sz="2400" dirty="0" smtClean="0"/>
              <a:t> – служебные единицы языка, не несущие самостоятельной смысловой нагрузки. К </a:t>
            </a:r>
            <a:r>
              <a:rPr lang="ru-RU" sz="2400" dirty="0" err="1" smtClean="0"/>
              <a:t>нимотносятся</a:t>
            </a:r>
            <a:r>
              <a:rPr lang="ru-RU" sz="2400" dirty="0" smtClean="0"/>
              <a:t> предлоги, союзы, междометия и т.д.</a:t>
            </a:r>
          </a:p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 что можно получить </a:t>
            </a:r>
            <a:r>
              <a:rPr lang="ru-RU" b="1" dirty="0" err="1" smtClean="0"/>
              <a:t>бан</a:t>
            </a:r>
            <a:r>
              <a:rPr lang="ru-RU" b="1" dirty="0" smtClean="0"/>
              <a:t>?</a:t>
            </a:r>
            <a:endParaRPr lang="ru-RU" b="1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838200" y="1509713"/>
          <a:ext cx="10515600" cy="463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ysClr val="windowText" lastClr="000000"/>
                          </a:solidFill>
                        </a:rPr>
                        <a:t>Преступление</a:t>
                      </a:r>
                      <a:endParaRPr lang="en-US" sz="2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ysClr val="windowText" lastClr="000000"/>
                          </a:solidFill>
                        </a:rPr>
                        <a:t>Наказание</a:t>
                      </a:r>
                      <a:endParaRPr lang="en-US" sz="2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Скрытый текст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Исключение из поиска страниц сайта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Имитация действий пользователей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Исключение из поиска страниц сайта</a:t>
                      </a:r>
                      <a:endParaRPr lang="en-US" sz="2000" dirty="0" smtClean="0"/>
                    </a:p>
                    <a:p>
                      <a:r>
                        <a:rPr lang="ru-RU" sz="2000" dirty="0" smtClean="0"/>
                        <a:t>Понижение в результатах поиска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Использование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en-US" sz="2000" baseline="0" dirty="0" smtClean="0"/>
                        <a:t>SEO-</a:t>
                      </a:r>
                      <a:r>
                        <a:rPr lang="kk-KZ" sz="2000" baseline="0" dirty="0" smtClean="0"/>
                        <a:t>ссылок для продвижения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Понижение в результатах поиска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k-KZ" sz="2000" dirty="0" smtClean="0"/>
                        <a:t>Малополезный контент</a:t>
                      </a:r>
                      <a:r>
                        <a:rPr lang="ru-RU" sz="2000" dirty="0" smtClean="0"/>
                        <a:t>,</a:t>
                      </a:r>
                      <a:r>
                        <a:rPr lang="ru-RU" sz="2000" baseline="0" dirty="0" smtClean="0"/>
                        <a:t> спам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Исключение из поиска страниц сайта</a:t>
                      </a:r>
                      <a:endParaRPr lang="en-US" sz="2000" dirty="0" smtClean="0"/>
                    </a:p>
                    <a:p>
                      <a:r>
                        <a:rPr lang="ru-RU" sz="2000" dirty="0" smtClean="0"/>
                        <a:t>Понижение в результатах поиска</a:t>
                      </a:r>
                      <a:endParaRPr lang="en-US" sz="2000" dirty="0" smtClean="0"/>
                    </a:p>
                    <a:p>
                      <a:r>
                        <a:rPr lang="ru-RU" sz="2000" dirty="0" smtClean="0"/>
                        <a:t>Аннулирование </a:t>
                      </a:r>
                      <a:r>
                        <a:rPr lang="ru-RU" sz="2000" dirty="0" err="1" smtClean="0"/>
                        <a:t>тИЦ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err="1" smtClean="0"/>
                        <a:t>Клоакинг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Исключение из поиска страниц сайта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err="1" smtClean="0"/>
                        <a:t>Кликджекинг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Понижение в результатах поиска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 smtClean="0"/>
              <a:t>Оптимизация сайта на этапе разработки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 fontScale="70000" lnSpcReduction="20000"/>
          </a:bodyPr>
          <a:lstStyle/>
          <a:p>
            <a:r>
              <a:rPr lang="ru-RU" sz="4400" dirty="0" smtClean="0"/>
              <a:t>Правильная верстка</a:t>
            </a:r>
          </a:p>
          <a:p>
            <a:pPr lvl="1"/>
            <a:r>
              <a:rPr lang="ru-RU" sz="4000" dirty="0" smtClean="0"/>
              <a:t>Оптимизация </a:t>
            </a:r>
            <a:r>
              <a:rPr lang="en-US" sz="4000" dirty="0" smtClean="0"/>
              <a:t>HTML</a:t>
            </a:r>
            <a:r>
              <a:rPr lang="ru-RU" sz="4000" dirty="0" smtClean="0"/>
              <a:t>-</a:t>
            </a:r>
            <a:r>
              <a:rPr lang="kk-KZ" sz="4000" dirty="0" smtClean="0"/>
              <a:t>кода</a:t>
            </a:r>
          </a:p>
          <a:p>
            <a:pPr lvl="1"/>
            <a:r>
              <a:rPr lang="kk-KZ" sz="4000" dirty="0" smtClean="0"/>
              <a:t>Отсутствие скрытого контента</a:t>
            </a:r>
          </a:p>
          <a:p>
            <a:pPr lvl="1"/>
            <a:r>
              <a:rPr lang="kk-KZ" sz="4000" dirty="0" smtClean="0"/>
              <a:t>Минимальное количество ошибок в </a:t>
            </a:r>
            <a:r>
              <a:rPr lang="en-US" sz="4000" dirty="0" smtClean="0"/>
              <a:t>HTML –</a:t>
            </a:r>
            <a:r>
              <a:rPr lang="kk-KZ" sz="4000" dirty="0" smtClean="0"/>
              <a:t>коде</a:t>
            </a:r>
          </a:p>
          <a:p>
            <a:pPr lvl="1"/>
            <a:r>
              <a:rPr lang="kk-KZ" sz="4000" dirty="0" smtClean="0"/>
              <a:t>Одинаковое отображение во всех браузерах</a:t>
            </a:r>
          </a:p>
          <a:p>
            <a:r>
              <a:rPr lang="ru-RU" sz="4400" dirty="0" smtClean="0"/>
              <a:t>Настройка </a:t>
            </a:r>
            <a:r>
              <a:rPr lang="en-US" sz="4400" dirty="0" smtClean="0"/>
              <a:t>robots.txt</a:t>
            </a:r>
            <a:endParaRPr lang="ru-RU" sz="4400" dirty="0" smtClean="0"/>
          </a:p>
          <a:p>
            <a:r>
              <a:rPr lang="ru-RU" sz="4400" dirty="0" smtClean="0"/>
              <a:t>Исключаем дублирование страниц</a:t>
            </a:r>
          </a:p>
          <a:p>
            <a:r>
              <a:rPr lang="ru-RU" sz="4400" dirty="0" smtClean="0"/>
              <a:t>Настраиваем числовое программное управление (ЧПУ)</a:t>
            </a:r>
          </a:p>
          <a:p>
            <a:r>
              <a:rPr lang="ru-RU" sz="4400" dirty="0" smtClean="0"/>
              <a:t>Настройки сервера</a:t>
            </a:r>
          </a:p>
          <a:p>
            <a:r>
              <a:rPr lang="ru-RU" sz="4400" dirty="0" smtClean="0"/>
              <a:t>Карты сайта (*</a:t>
            </a:r>
            <a:r>
              <a:rPr lang="en-US" sz="4400" dirty="0" smtClean="0"/>
              <a:t>.html, *.xml</a:t>
            </a:r>
            <a:r>
              <a:rPr lang="ru-RU" sz="4400" dirty="0" smtClean="0"/>
              <a:t>)</a:t>
            </a:r>
          </a:p>
          <a:p>
            <a:endParaRPr lang="ru-RU" sz="4000" dirty="0" smtClean="0"/>
          </a:p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 smtClean="0"/>
              <a:t>Поисковая оптимизация </a:t>
            </a:r>
            <a:r>
              <a:rPr lang="en-US" b="1" dirty="0" smtClean="0"/>
              <a:t>(SEO)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 lnSpcReduction="10000"/>
          </a:bodyPr>
          <a:lstStyle/>
          <a:p>
            <a:pPr algn="just"/>
            <a:r>
              <a:rPr lang="kk-KZ" b="1" dirty="0" smtClean="0"/>
              <a:t>Из википедии</a:t>
            </a:r>
            <a:endParaRPr lang="en-US" b="1" dirty="0" smtClean="0"/>
          </a:p>
          <a:p>
            <a:pPr algn="just">
              <a:buNone/>
            </a:pPr>
            <a:r>
              <a:rPr lang="ru-RU" dirty="0" smtClean="0"/>
              <a:t>	</a:t>
            </a:r>
            <a:r>
              <a:rPr lang="en-US" dirty="0" smtClean="0"/>
              <a:t>SEO</a:t>
            </a:r>
            <a:r>
              <a:rPr lang="kk-KZ" dirty="0" smtClean="0"/>
              <a:t> </a:t>
            </a:r>
            <a:r>
              <a:rPr lang="ru-RU" dirty="0" smtClean="0"/>
              <a:t>– </a:t>
            </a:r>
            <a:r>
              <a:rPr lang="kk-KZ" dirty="0" smtClean="0"/>
              <a:t>к</a:t>
            </a:r>
            <a:r>
              <a:rPr lang="ru-RU" dirty="0" err="1" smtClean="0"/>
              <a:t>омплекс</a:t>
            </a:r>
            <a:r>
              <a:rPr lang="ru-RU" dirty="0" smtClean="0"/>
              <a:t> мер по внутренней и внешней оптимизации для поднятия позиций сайта в результатах выдачи поисковых систем по определённым запросам пользователей, с целью увеличения сетевого трафика (для информационных ресурсов) и потенциальных клиентов (для коммерческих ресурсов) и последующей монетизации (получение дохода) этого трафика</a:t>
            </a:r>
            <a:r>
              <a:rPr lang="en-US" dirty="0" smtClean="0"/>
              <a:t>.</a:t>
            </a:r>
            <a:endParaRPr lang="kk-KZ" dirty="0" smtClean="0"/>
          </a:p>
          <a:p>
            <a:pPr algn="just"/>
            <a:r>
              <a:rPr lang="kk-KZ" b="1" dirty="0" smtClean="0"/>
              <a:t>Своими словами</a:t>
            </a:r>
          </a:p>
          <a:p>
            <a:pPr algn="just">
              <a:buNone/>
            </a:pPr>
            <a:r>
              <a:rPr lang="ru-RU" dirty="0" smtClean="0"/>
              <a:t>	</a:t>
            </a:r>
            <a:r>
              <a:rPr lang="en-US" dirty="0" smtClean="0"/>
              <a:t>SEO</a:t>
            </a:r>
            <a:r>
              <a:rPr lang="kk-KZ" dirty="0" smtClean="0"/>
              <a:t> </a:t>
            </a:r>
            <a:r>
              <a:rPr lang="ru-RU" dirty="0" smtClean="0"/>
              <a:t>– действия, направленные на повышение позиций сайта в выдаче поисковых систем, что ведет к увеличению посещаемости с поисковиков.</a:t>
            </a:r>
            <a:endParaRPr lang="ru-RU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Задание  №2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kk-KZ" sz="4400" dirty="0" smtClean="0"/>
              <a:t>	Разработать </a:t>
            </a:r>
            <a:r>
              <a:rPr lang="ru-RU" sz="4400" dirty="0" smtClean="0"/>
              <a:t>сайт для вашего ресторана быстрого питания и наполнить его информацией с учетом внутренней оптимизации сайта</a:t>
            </a:r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Поисковая оптимизация (</a:t>
            </a:r>
            <a:r>
              <a:rPr lang="en-US" sz="4000" b="1" dirty="0" smtClean="0"/>
              <a:t>SEO</a:t>
            </a:r>
            <a:r>
              <a:rPr lang="ru-RU" sz="4000" b="1" dirty="0" smtClean="0"/>
              <a:t>)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3143" y="2032000"/>
            <a:ext cx="5210629" cy="23803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600" dirty="0" smtClean="0"/>
              <a:t>	К </a:t>
            </a:r>
            <a:r>
              <a:rPr lang="en-US" sz="2600" dirty="0" smtClean="0"/>
              <a:t>SEO </a:t>
            </a:r>
            <a:r>
              <a:rPr lang="kk-KZ" sz="2600" dirty="0" smtClean="0"/>
              <a:t>можно отнести повышение таких показателей:</a:t>
            </a:r>
          </a:p>
          <a:p>
            <a:pPr lvl="1"/>
            <a:r>
              <a:rPr lang="ru-RU" dirty="0" smtClean="0"/>
              <a:t>Тематический индекс цитирования </a:t>
            </a:r>
            <a:r>
              <a:rPr lang="ru-RU" dirty="0" err="1" smtClean="0"/>
              <a:t>Яндекса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Page Rank Google (PR);</a:t>
            </a:r>
          </a:p>
          <a:p>
            <a:pPr lvl="1"/>
            <a:r>
              <a:rPr lang="kk-KZ" dirty="0" smtClean="0"/>
              <a:t>Траст сайта (доверие) </a:t>
            </a:r>
          </a:p>
          <a:p>
            <a:pPr lvl="1"/>
            <a:endParaRPr lang="kk-KZ" sz="3200" dirty="0" smtClean="0"/>
          </a:p>
          <a:p>
            <a:pPr algn="just">
              <a:buNone/>
            </a:pPr>
            <a:endParaRPr lang="kk-KZ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ildiotsingu SEO tulemu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3427" y="1524006"/>
            <a:ext cx="5390433" cy="4359694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653143" y="5492820"/>
            <a:ext cx="111905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На сегодняшний день поисковые системы – самые посещаемые сайты в мире. И именно они сегодня приносят наибольший трафик большинству сайтов.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Поисковая система (</a:t>
            </a:r>
            <a:r>
              <a:rPr lang="en-US" b="1" dirty="0" smtClean="0"/>
              <a:t>search engine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r>
              <a:rPr lang="kk-KZ" sz="3200" dirty="0" smtClean="0"/>
              <a:t>К</a:t>
            </a:r>
            <a:r>
              <a:rPr lang="ru-RU" sz="3200" dirty="0" err="1" smtClean="0"/>
              <a:t>омпьютерная</a:t>
            </a:r>
            <a:r>
              <a:rPr lang="ru-RU" sz="3200" dirty="0" smtClean="0"/>
              <a:t> система, предназначенная для поиска информации. Одно из наиболее известных применений поисковых систем — </a:t>
            </a:r>
            <a:r>
              <a:rPr lang="ru-RU" sz="3200" dirty="0" err="1" smtClean="0"/>
              <a:t>веб-сервисы</a:t>
            </a:r>
            <a:r>
              <a:rPr lang="ru-RU" sz="3200" dirty="0" smtClean="0"/>
              <a:t> для поиска текстовой или графической информации во Всемирной паутине.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145" y="3767592"/>
            <a:ext cx="2321125" cy="94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4613" y="3771899"/>
            <a:ext cx="1661726" cy="756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1149" y="3782106"/>
            <a:ext cx="2378776" cy="81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3154" y="5176382"/>
            <a:ext cx="3040902" cy="716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878661" y="3838803"/>
            <a:ext cx="2072631" cy="84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21718" y="4961165"/>
            <a:ext cx="2171698" cy="127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11207" y="5220154"/>
            <a:ext cx="2947080" cy="83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sz="3600" b="1" dirty="0" smtClean="0"/>
              <a:t>Рейтинг поисковых систем в мире </a:t>
            </a:r>
            <a:r>
              <a:rPr lang="en-US" sz="3600" b="1" dirty="0" smtClean="0"/>
              <a:t>(2019)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69143"/>
            <a:ext cx="4590143" cy="45078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Google 92,04 %</a:t>
            </a:r>
          </a:p>
          <a:p>
            <a:r>
              <a:rPr lang="en-US" sz="3200" dirty="0" smtClean="0"/>
              <a:t>Yahoo 2,67 %</a:t>
            </a:r>
          </a:p>
          <a:p>
            <a:r>
              <a:rPr lang="en-US" sz="3200" dirty="0" smtClean="0"/>
              <a:t>Bing 2,39 %</a:t>
            </a:r>
          </a:p>
          <a:p>
            <a:r>
              <a:rPr lang="en-US" sz="3200" dirty="0" err="1" smtClean="0"/>
              <a:t>Baidu</a:t>
            </a:r>
            <a:r>
              <a:rPr lang="en-US" sz="3200" dirty="0" smtClean="0"/>
              <a:t> 0,89 %</a:t>
            </a:r>
          </a:p>
          <a:p>
            <a:r>
              <a:rPr lang="en-US" sz="3200" dirty="0" err="1" smtClean="0"/>
              <a:t>Yandex</a:t>
            </a:r>
            <a:r>
              <a:rPr lang="en-US" sz="3200" dirty="0" smtClean="0"/>
              <a:t> 0,84 %</a:t>
            </a:r>
          </a:p>
          <a:p>
            <a:r>
              <a:rPr lang="en-US" sz="3200" dirty="0" smtClean="0"/>
              <a:t>Mail.ru 0,03 %</a:t>
            </a:r>
          </a:p>
          <a:p>
            <a:endParaRPr lang="en-US" sz="3200" dirty="0" smtClean="0"/>
          </a:p>
          <a:p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Поисковые системы мир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9061" y="1436915"/>
            <a:ext cx="5098597" cy="48249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sz="3600" b="1" dirty="0" smtClean="0"/>
              <a:t>Рейтинг поисковых систем в Казахстане </a:t>
            </a:r>
            <a:r>
              <a:rPr lang="ru-RU" sz="3600" b="1" dirty="0" smtClean="0"/>
              <a:t>(2019)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4996543" cy="466747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Google 79,01%</a:t>
            </a:r>
          </a:p>
          <a:p>
            <a:r>
              <a:rPr lang="en-US" sz="3200" dirty="0" err="1" smtClean="0"/>
              <a:t>Yandex</a:t>
            </a:r>
            <a:r>
              <a:rPr lang="en-US" sz="3200" dirty="0" smtClean="0"/>
              <a:t> 15%</a:t>
            </a:r>
          </a:p>
          <a:p>
            <a:r>
              <a:rPr lang="en-US" sz="3200" dirty="0" smtClean="0"/>
              <a:t>Mail.ru 5,21%</a:t>
            </a:r>
          </a:p>
          <a:p>
            <a:r>
              <a:rPr lang="en-US" sz="3200" dirty="0" smtClean="0"/>
              <a:t>Bing 0,29%</a:t>
            </a:r>
          </a:p>
          <a:p>
            <a:r>
              <a:rPr lang="en-US" sz="3200" dirty="0" smtClean="0"/>
              <a:t>Yahoo 0,24%</a:t>
            </a:r>
          </a:p>
          <a:p>
            <a:r>
              <a:rPr lang="en-US" sz="3200" dirty="0" err="1" smtClean="0"/>
              <a:t>Baidu</a:t>
            </a:r>
            <a:r>
              <a:rPr lang="en-US" sz="3200" dirty="0" smtClean="0"/>
              <a:t> 0,07%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Поисковые системы Казахстан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6775" y="1504043"/>
            <a:ext cx="5022513" cy="4766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sz="3600" b="1" dirty="0" smtClean="0"/>
              <a:t>Рейтинг поисковых систем в России </a:t>
            </a:r>
            <a:r>
              <a:rPr lang="ru-RU" sz="3600" b="1" dirty="0" smtClean="0"/>
              <a:t>(2019)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5199743" cy="466747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Yandex</a:t>
            </a:r>
            <a:r>
              <a:rPr lang="en-US" sz="3200" dirty="0" smtClean="0"/>
              <a:t> 50,44%</a:t>
            </a:r>
          </a:p>
          <a:p>
            <a:r>
              <a:rPr lang="en-US" sz="3200" dirty="0" smtClean="0"/>
              <a:t>Google 46,06%</a:t>
            </a:r>
          </a:p>
          <a:p>
            <a:r>
              <a:rPr lang="en-US" sz="3200" dirty="0" smtClean="0"/>
              <a:t>Mail.ru 2,18%</a:t>
            </a:r>
          </a:p>
          <a:p>
            <a:r>
              <a:rPr lang="en-US" sz="3200" dirty="0" smtClean="0"/>
              <a:t>Bing 0,47%</a:t>
            </a:r>
          </a:p>
          <a:p>
            <a:r>
              <a:rPr lang="en-US" sz="3200" dirty="0" smtClean="0"/>
              <a:t>Yahoo 0,37%</a:t>
            </a:r>
          </a:p>
          <a:p>
            <a:r>
              <a:rPr lang="en-US" sz="3200" dirty="0" err="1" smtClean="0"/>
              <a:t>Baidu</a:t>
            </a:r>
            <a:r>
              <a:rPr lang="en-US" sz="3200" dirty="0" smtClean="0"/>
              <a:t> 0,15%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8" name="Picture 2" descr="Поисковые системы России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4489" y="1519917"/>
            <a:ext cx="4909911" cy="4646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sz="3600" b="1" dirty="0" smtClean="0"/>
              <a:t>Рейтинг поисковых систем в Китае </a:t>
            </a:r>
            <a:r>
              <a:rPr lang="ru-RU" sz="3600" b="1" dirty="0" smtClean="0"/>
              <a:t>(2019)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5069114" cy="466747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Baidu</a:t>
            </a:r>
            <a:r>
              <a:rPr lang="en-US" sz="3200" dirty="0" smtClean="0"/>
              <a:t> 64,55%</a:t>
            </a:r>
          </a:p>
          <a:p>
            <a:r>
              <a:rPr lang="en-US" sz="3200" dirty="0" err="1" smtClean="0"/>
              <a:t>Sogou</a:t>
            </a:r>
            <a:r>
              <a:rPr lang="en-US" sz="3200" dirty="0" smtClean="0"/>
              <a:t> 18,32%</a:t>
            </a:r>
          </a:p>
          <a:p>
            <a:r>
              <a:rPr lang="en-US" sz="3200" dirty="0" err="1" smtClean="0"/>
              <a:t>Shanma</a:t>
            </a:r>
            <a:r>
              <a:rPr lang="en-US" sz="3200" dirty="0" smtClean="0"/>
              <a:t> 7,97%</a:t>
            </a:r>
          </a:p>
          <a:p>
            <a:r>
              <a:rPr lang="en-US" sz="3200" dirty="0" err="1" smtClean="0"/>
              <a:t>Haosou</a:t>
            </a:r>
            <a:r>
              <a:rPr lang="en-US" sz="3200" dirty="0" smtClean="0"/>
              <a:t> 3,27%</a:t>
            </a:r>
          </a:p>
          <a:p>
            <a:r>
              <a:rPr lang="en-US" sz="3200" dirty="0" smtClean="0"/>
              <a:t>Google 3,23%</a:t>
            </a:r>
          </a:p>
          <a:p>
            <a:r>
              <a:rPr lang="en-US" sz="3200" dirty="0" smtClean="0"/>
              <a:t>Bing 2,45%</a:t>
            </a:r>
          </a:p>
          <a:p>
            <a:r>
              <a:rPr lang="en-US" sz="3200" dirty="0" err="1" smtClean="0"/>
              <a:t>Yandex</a:t>
            </a:r>
            <a:r>
              <a:rPr lang="en-US" sz="3200" dirty="0" smtClean="0"/>
              <a:t> 0,09%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4" name="Picture 2" descr="Поисковые системы Кита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7403" y="1583192"/>
            <a:ext cx="4822825" cy="45955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218"/>
          </a:xfrm>
        </p:spPr>
        <p:txBody>
          <a:bodyPr/>
          <a:lstStyle/>
          <a:p>
            <a:r>
              <a:rPr lang="ru-RU" b="1" dirty="0" smtClean="0"/>
              <a:t>Индексирование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3200" dirty="0" smtClean="0"/>
              <a:t>	Индексирование – процесс сбора, обработки и добавление о сайте информации в базу данных.</a:t>
            </a:r>
          </a:p>
          <a:p>
            <a:pPr algn="just">
              <a:buNone/>
            </a:pPr>
            <a:endParaRPr lang="ru-RU" sz="3200" dirty="0" smtClean="0"/>
          </a:p>
          <a:p>
            <a:pPr algn="just">
              <a:buNone/>
            </a:pP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4056" y="3380468"/>
            <a:ext cx="88677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976915" y="4688113"/>
            <a:ext cx="4086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Процесс индексирования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757</Words>
  <Application>Microsoft Office PowerPoint</Application>
  <PresentationFormat>Произвольный</PresentationFormat>
  <Paragraphs>121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Office Theme</vt:lpstr>
      <vt:lpstr>Интернет маркетинг Сайт и его содержимое. Поисковая оптимизация (SEO)</vt:lpstr>
      <vt:lpstr>Поисковая оптимизация (SEO)</vt:lpstr>
      <vt:lpstr>Поисковая оптимизация (SEO)</vt:lpstr>
      <vt:lpstr>Поисковая система (search engine)</vt:lpstr>
      <vt:lpstr>Рейтинг поисковых систем в мире (2019)</vt:lpstr>
      <vt:lpstr>Рейтинг поисковых систем в Казахстане (2019)</vt:lpstr>
      <vt:lpstr>Рейтинг поисковых систем в России (2019)</vt:lpstr>
      <vt:lpstr>Рейтинг поисковых систем в Китае (2019)</vt:lpstr>
      <vt:lpstr>Индексирование</vt:lpstr>
      <vt:lpstr>Ранжирование</vt:lpstr>
      <vt:lpstr>Виды SEO</vt:lpstr>
      <vt:lpstr>Мероприятия внутренней поисковой оптимизации</vt:lpstr>
      <vt:lpstr>Мероприятия внешней поисковой оптимизации</vt:lpstr>
      <vt:lpstr>SEO  аудит сайта</vt:lpstr>
      <vt:lpstr>Рейтинг сайтов в КЗ за 31 день </vt:lpstr>
      <vt:lpstr>SEO терминология</vt:lpstr>
      <vt:lpstr>SEO терминология</vt:lpstr>
      <vt:lpstr>За что можно получить бан?</vt:lpstr>
      <vt:lpstr>Оптимизация сайта на этапе разработки</vt:lpstr>
      <vt:lpstr>Задание  №2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скриптов</dc:title>
  <dc:creator>Aidyn Kunikeyev</dc:creator>
  <cp:lastModifiedBy>Meru</cp:lastModifiedBy>
  <cp:revision>1113</cp:revision>
  <dcterms:created xsi:type="dcterms:W3CDTF">2017-01-03T14:14:06Z</dcterms:created>
  <dcterms:modified xsi:type="dcterms:W3CDTF">2020-02-03T05:08:27Z</dcterms:modified>
</cp:coreProperties>
</file>